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notesMasterIdLst>
    <p:notesMasterId r:id="rId23"/>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Replace the 'Presented by' line with your callsign and club.
Open by asking who in the room already runs DMR, and who has a radio still in the box. That tells you how fast to go.
The promise of this talk: by the end you will know what DMR is, why it works the way it does, and what it costs you to get started. You will not leave able to program a radio - that is a different talk.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Dwell on Parrot. It is the safest thing a nervous newcomer can do - key up, talk for a few seconds, hear yourself played straight back, and know for certain that the whole chain works. Recommend it as the first transmission anybody makes.
Give the TG 9 warning a sentence: people assume 9 means 'local' because it did on some systems. On slot 2 it is the Dial-a-TG gateway, so traffic you think is staying local can go network-wide. Use TG 1 for a true local.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structural point: DMR radios compete with each other on price and features, and hams pocket the difference. The single-manufacturer modes cannot do that.
If someone asks what to buy, the honest answer is the middle column - but say plainly that a thirty-five dollar radio will not perform like a two-hundred-and-fifty dollar one, and that is a fair trade if you know you are making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Competition among networks, like competition among radios, has improved everything - more features, more bridges, more choice.
The honest downside of that multiplicity comes later in the talk: the same talkgroup number can mean different things on different networks. Flag it here in one sentence and promise to come back to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Nothing else in the talk saves your audience as much work, so give it time.
One honest caveat: support varies by radio model and by how networks and repeaters handle the data. Tell people to check Talker Alias capability when they are radio shopping - the AnyTone line is among the strongest here.
Replace the example callsign on the right with your own.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DMR has the most cross-mode reach of any digital voice mode. One radio, essentially the whole digital voice world within range.
State the payoff out loud: with a well laid out codeplug, one radio and one hotspot do all of it from the channel knob. Networks selected, talkgroups joined, reflectors linked, modes crossed - without ever touching a dashboard. The Pi disappears into the furniture and DMR becomes an all-radio experience, which is the point of ham radio.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soften this. Every honest DMR operator in the room already knows it, and pretending otherwise costs you credibility with exactly the people who could help newcomers.
The reframe that helps: the codeplug is not a toll you resent paying, it is the tuition that actually teaches you the mode. Put in the time and you get a setup you can troubleshoot, modify and grow - because you built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~1,800 figure is a count taken from W0CHP's talkgroup list - say so if anyone asks where it comes from.
Explain why the big list actively hurts: to reach the one talkgroup you want you scroll through hundreds you do not, the contact list becomes unsearchable, and the radio gets harder to operate rather than easier.
This is also the answer to 'DMR is too complicated.' Most of that complexity was downloaded, not required.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through these briskly - the point is to be seen to be honest, not to dwell.
Demonstrate the key-up-pause-then-talk habit rather than describing it. Key up, count one in your head, then speak. Without it your first word or two gets chopped and the other operator hears '...anks for the call' instead of your callsign.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Whether anyone in the room actually gets on the air is decided here. Land it.
Starting small is not a compromise, it is the ideal classroom. You learn the fundamentals on simple gear, make a first contact, and get comfortable - and if DMR clicks for you, you will know exactly what to upgrade and why.
And the cost of trying is low. A radio and a hotspot is about the lowest-risk way to try anything in this hobby.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practice, adapting a stranger's codeplug and working out how to use it is more frustrating and takes longer than creating your own.
If someone wants a reference it is fine to look at how another operator structured theirs - but type in your own, with your own ID and your own list.
One addition: name every channel and zone in a way that makes sense to you. Borrowed codeplugs are full of cryptic names that meant something to whoever built them and nothing to you.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this to about a minute. The point is to tell people the shape of the talk so they can relax and stop wondering when you will get to the part they came for.
If your audience is mostly analog operators, say so here: 'everything in this talk assumes you know analog and nothing else.'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the honest version rather than a sales pitch. The room will trust you more for it.
Pay the codeplug toll once, keep your talkgroup list curated, and one radio plus one hotspot puts the entire digital voice world on your belt.
Leave time for questions. The most common ones: what should I buy, do I need a hotspot if there is a repeater nearby, and how much does it all cost.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this one. It is not a credit slide - it is the answer to the questions you are about to get asked in the car park.
The grouping is deliberate: whatever somebody in the room is stuck on, one of those three rows covers it. Point at the row that matches the question rather than reading the list out.
If you would rather not send people to somebody else's site, delete the slide - nothing in the talk depends on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single most useful thing you can tell a new DMR operator is on the right: it is not hard, it is foreign. Nothing in analog FM prepares you for the idea that the radio has to be programmed before it will do anything.
If you get one push-back in the room it will be 'why is it so complicated?' - this slide is the answer. It was built for a company issuing 200 identical radios to a workforce, not for someone spinning a dial.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Slow down here. Everything else in the talk rests on this one piece of engineering.
The analogy that works: a single-lane road where two streams of traffic take strict alternating turns, so fast that both feel continuous.
A repeater on one frequency pair carries two independent conversations - a statewide talkgroup on slot 1 and the local club net on slot 2, same machine, same antenna, same moment.
If someone asks 'does that halve my audio quality' - no. The vocoder is built for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battery point lands well with anyone who has carried a handheld through a public service event. Half the transmit duty cycle is half the current draw when you are talking.
Spectrum efficiency is what got DMR adopted commercially - a company could double its capacity without buying another frequency pair. Hence the radios, and hence the price.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silent failure on the right is the single biggest source of new-operator frustration. Say it plainly: on DMR, wrong settings do not crackle or hiss. Nothing happens at all.
Tell them the fix now so it sticks: when nothing happens, run a short checklist - colour code, time slot, is this talkgroup actually carried here, is my DMR ID programmed. Nine times out of ten it is one of those four.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People photograph this one. TS2 on a hotspot is the kind of thing that is obvious once you know it and completely opaque before.
Be precise about the honest bit: it is a software convention, not a rule of the DMR standard. But every hotspot you meet will be the same, so in practice it is a rule.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Tell the 'why did it go quiet' story as a story: someone listens to a busy talkgroup, sets the radio down, comes back later and it is silent. They assume something broke. Nothing broke - the dynamic talkgroup timed out exactly as designed.
The practical advice: set your regulars static so they are always there, and visit everything else dynamically.
The fifteen minutes figure is BrandMeister's. Do not quote it for other networks.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exists to stop someone leaving with one network's rules and applying them everywhere. That mistake costs people an evening.
If your club is mostly on one network, say which one and tell them the rest of the talk assumes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38"/>
        </a:solidFill>
      </p:bgPr>
    </p:bg>
    <p:spTree>
      <p:nvGrpSpPr>
        <p:cNvPr id="1" name=""/>
        <p:cNvGrpSpPr/>
        <p:nvPr/>
      </p:nvGrpSpPr>
      <p:grpSpPr>
        <a:xfrm>
          <a:off x="0" y="0"/>
          <a:ext cx="0" cy="0"/>
          <a:chOff x="0" y="0"/>
          <a:chExt cx="0" cy="0"/>
        </a:xfrm>
      </p:grpSpPr>
      <p:sp>
        <p:nvSpPr>
          <p:cNvPr id="2" name="Shape 0"/>
          <p:cNvSpPr/>
          <p:nvPr/>
        </p:nvSpPr>
        <p:spPr>
          <a:xfrm>
            <a:off x="9509760" y="-1371600"/>
            <a:ext cx="4754880" cy="4754880"/>
          </a:xfrm>
          <a:prstGeom prst="ellipse">
            <a:avLst/>
          </a:prstGeom>
          <a:solidFill>
            <a:srgbClr val="2C3E50"/>
          </a:solidFill>
          <a:ln w="12700">
            <a:solidFill>
              <a:srgbClr val="333333"/>
            </a:solidFill>
            <a:prstDash val="solid"/>
          </a:ln>
        </p:spPr>
      </p:sp>
      <p:sp>
        <p:nvSpPr>
          <p:cNvPr id="3" name="Shape 1"/>
          <p:cNvSpPr/>
          <p:nvPr/>
        </p:nvSpPr>
        <p:spPr>
          <a:xfrm>
            <a:off x="10607040" y="4206240"/>
            <a:ext cx="3108960" cy="3108960"/>
          </a:xfrm>
          <a:prstGeom prst="ellipse">
            <a:avLst/>
          </a:prstGeom>
          <a:solidFill>
            <a:srgbClr val="C0392B"/>
          </a:solidFill>
          <a:ln w="12700">
            <a:solidFill>
              <a:srgbClr val="333333"/>
            </a:solidFill>
            <a:prstDash val="solid"/>
          </a:ln>
        </p:spPr>
      </p:sp>
      <p:sp>
        <p:nvSpPr>
          <p:cNvPr id="4" name="Text 2"/>
          <p:cNvSpPr/>
          <p:nvPr/>
        </p:nvSpPr>
        <p:spPr>
          <a:xfrm>
            <a:off x="822960" y="1874520"/>
            <a:ext cx="8229600" cy="320040"/>
          </a:xfrm>
          <a:prstGeom prst="rect">
            <a:avLst/>
          </a:prstGeom>
          <a:noFill/>
          <a:ln/>
        </p:spPr>
        <p:txBody>
          <a:bodyPr wrap="square" lIns="0" tIns="0" rIns="0" bIns="0" rtlCol="0" anchor="ctr"/>
          <a:lstStyle/>
          <a:p>
            <a:pPr indent="0" marL="0">
              <a:buNone/>
            </a:pPr>
            <a:r>
              <a:rPr lang="en-US" sz="1300" b="1" spc="300" kern="0" dirty="0">
                <a:solidFill>
                  <a:srgbClr val="C0392B"/>
                </a:solidFill>
                <a:latin typeface="Calibri" pitchFamily="34" charset="0"/>
                <a:ea typeface="Calibri" pitchFamily="34" charset="-122"/>
                <a:cs typeface="Calibri" pitchFamily="34" charset="-120"/>
              </a:rPr>
              <a:t>AMATEUR DIGITAL VOICE</a:t>
            </a:r>
            <a:endParaRPr lang="en-US" sz="1300" dirty="0"/>
          </a:p>
        </p:txBody>
      </p:sp>
      <p:sp>
        <p:nvSpPr>
          <p:cNvPr id="5" name="Text 3"/>
          <p:cNvSpPr/>
          <p:nvPr/>
        </p:nvSpPr>
        <p:spPr>
          <a:xfrm>
            <a:off x="822960" y="2286000"/>
            <a:ext cx="8595360" cy="1737360"/>
          </a:xfrm>
          <a:prstGeom prst="rect">
            <a:avLst/>
          </a:prstGeom>
          <a:noFill/>
          <a:ln/>
        </p:spPr>
        <p:txBody>
          <a:bodyPr wrap="square" lIns="0" tIns="0" rIns="0" bIns="0" rtlCol="0" anchor="ctr"/>
          <a:lstStyle/>
          <a:p>
            <a:pPr indent="0" marL="0">
              <a:lnSpc>
                <a:spcPts val="4600"/>
              </a:lnSpc>
              <a:buNone/>
            </a:pPr>
            <a:r>
              <a:rPr lang="en-US" sz="4200" b="1" dirty="0">
                <a:solidFill>
                  <a:srgbClr val="FFFFFF"/>
                </a:solidFill>
                <a:latin typeface="Cambria" pitchFamily="34" charset="0"/>
                <a:ea typeface="Cambria" pitchFamily="34" charset="-122"/>
                <a:cs typeface="Cambria" pitchFamily="34" charset="-120"/>
              </a:rPr>
              <a:t>What DMR Is,</a:t>
            </a:r>
            <a:endParaRPr lang="en-US" sz="4200" dirty="0"/>
          </a:p>
          <a:p>
            <a:pPr indent="0" marL="0">
              <a:lnSpc>
                <a:spcPts val="4600"/>
              </a:lnSpc>
              <a:buNone/>
            </a:pPr>
            <a:r>
              <a:rPr lang="en-US" sz="4200" b="1" dirty="0">
                <a:solidFill>
                  <a:srgbClr val="FFFFFF"/>
                </a:solidFill>
                <a:latin typeface="Cambria" pitchFamily="34" charset="0"/>
                <a:ea typeface="Cambria" pitchFamily="34" charset="-122"/>
                <a:cs typeface="Cambria" pitchFamily="34" charset="-120"/>
              </a:rPr>
              <a:t>and How It Actually Works</a:t>
            </a:r>
            <a:endParaRPr lang="en-US" sz="4200" dirty="0"/>
          </a:p>
        </p:txBody>
      </p:sp>
      <p:sp>
        <p:nvSpPr>
          <p:cNvPr id="6" name="Text 4"/>
          <p:cNvSpPr/>
          <p:nvPr/>
        </p:nvSpPr>
        <p:spPr>
          <a:xfrm>
            <a:off x="822960" y="4114800"/>
            <a:ext cx="8595360" cy="365760"/>
          </a:xfrm>
          <a:prstGeom prst="rect">
            <a:avLst/>
          </a:prstGeom>
          <a:noFill/>
          <a:ln/>
        </p:spPr>
        <p:txBody>
          <a:bodyPr wrap="square" lIns="0" tIns="0" rIns="0" bIns="0" rtlCol="0" anchor="ctr"/>
          <a:lstStyle/>
          <a:p>
            <a:pPr indent="0" marL="0">
              <a:buNone/>
            </a:pPr>
            <a:r>
              <a:rPr lang="en-US" sz="1600" dirty="0">
                <a:solidFill>
                  <a:srgbClr val="AEBCC9"/>
                </a:solidFill>
                <a:latin typeface="Calibri" pitchFamily="34" charset="0"/>
                <a:ea typeface="Calibri" pitchFamily="34" charset="-122"/>
                <a:cs typeface="Calibri" pitchFamily="34" charset="-120"/>
              </a:rPr>
              <a:t>A 30-minute introduction for operators who already know analog</a:t>
            </a:r>
            <a:endParaRPr lang="en-US" sz="1600" dirty="0"/>
          </a:p>
        </p:txBody>
      </p:sp>
      <p:sp>
        <p:nvSpPr>
          <p:cNvPr id="7" name="Text 5"/>
          <p:cNvSpPr/>
          <p:nvPr/>
        </p:nvSpPr>
        <p:spPr>
          <a:xfrm>
            <a:off x="822960" y="5029200"/>
            <a:ext cx="8595360" cy="320040"/>
          </a:xfrm>
          <a:prstGeom prst="rect">
            <a:avLst/>
          </a:prstGeom>
          <a:noFill/>
          <a:ln/>
        </p:spPr>
        <p:txBody>
          <a:bodyPr wrap="square" lIns="0" tIns="0" rIns="0" bIns="0" rtlCol="0" anchor="ctr"/>
          <a:lstStyle/>
          <a:p>
            <a:pPr indent="0" marL="0">
              <a:buNone/>
            </a:pPr>
            <a:r>
              <a:rPr lang="en-US" sz="1300" i="1" dirty="0">
                <a:solidFill>
                  <a:srgbClr val="7C8B99"/>
                </a:solidFill>
                <a:latin typeface="Calibri" pitchFamily="34" charset="0"/>
                <a:ea typeface="Calibri" pitchFamily="34" charset="-122"/>
                <a:cs typeface="Calibri" pitchFamily="34" charset="-120"/>
              </a:rPr>
              <a:t>Presented by  ______________________</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TALKGROUPS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Six numbers worth knowing</a:t>
            </a:r>
            <a:endParaRPr lang="en-US" sz="3400" dirty="0"/>
          </a:p>
        </p:txBody>
      </p:sp>
      <p:sp>
        <p:nvSpPr>
          <p:cNvPr id="4" name="Shape 2"/>
          <p:cNvSpPr/>
          <p:nvPr/>
        </p:nvSpPr>
        <p:spPr>
          <a:xfrm>
            <a:off x="640080" y="1728216"/>
            <a:ext cx="10881360" cy="658368"/>
          </a:xfrm>
          <a:prstGeom prst="rect">
            <a:avLst/>
          </a:prstGeom>
          <a:solidFill>
            <a:srgbClr val="F2F4F7"/>
          </a:solidFill>
          <a:ln w="12700">
            <a:solidFill>
              <a:srgbClr val="F2F4F7"/>
            </a:solidFill>
            <a:prstDash val="solid"/>
          </a:ln>
        </p:spPr>
      </p:sp>
      <p:sp>
        <p:nvSpPr>
          <p:cNvPr id="5" name="Text 3"/>
          <p:cNvSpPr/>
          <p:nvPr/>
        </p:nvSpPr>
        <p:spPr>
          <a:xfrm>
            <a:off x="777240" y="1764792"/>
            <a:ext cx="1188720" cy="585216"/>
          </a:xfrm>
          <a:prstGeom prst="rect">
            <a:avLst/>
          </a:prstGeom>
          <a:noFill/>
          <a:ln/>
        </p:spPr>
        <p:txBody>
          <a:bodyPr wrap="square" lIns="0" tIns="0" rIns="0" bIns="0" rtlCol="0" anchor="ctr"/>
          <a:lstStyle/>
          <a:p>
            <a:pPr indent="0" marL="0">
              <a:buNone/>
            </a:pPr>
            <a:r>
              <a:rPr lang="en-US" sz="2000" b="1" dirty="0">
                <a:solidFill>
                  <a:srgbClr val="C0392B"/>
                </a:solidFill>
                <a:latin typeface="Calibri" pitchFamily="34" charset="0"/>
                <a:ea typeface="Calibri" pitchFamily="34" charset="-122"/>
                <a:cs typeface="Calibri" pitchFamily="34" charset="-120"/>
              </a:rPr>
              <a:t>1</a:t>
            </a:r>
            <a:endParaRPr lang="en-US" sz="2000" dirty="0"/>
          </a:p>
        </p:txBody>
      </p:sp>
      <p:sp>
        <p:nvSpPr>
          <p:cNvPr id="6" name="Text 4"/>
          <p:cNvSpPr/>
          <p:nvPr/>
        </p:nvSpPr>
        <p:spPr>
          <a:xfrm>
            <a:off x="2011680" y="1764792"/>
            <a:ext cx="2194560" cy="585216"/>
          </a:xfrm>
          <a:prstGeom prst="rect">
            <a:avLst/>
          </a:prstGeom>
          <a:noFill/>
          <a:ln/>
        </p:spPr>
        <p:txBody>
          <a:bodyPr wrap="square" lIns="0" tIns="0" rIns="0" bIns="0" rtlCol="0" anchor="ctr"/>
          <a:lstStyle/>
          <a:p>
            <a:pPr indent="0" marL="0">
              <a:buNone/>
            </a:pPr>
            <a:r>
              <a:rPr lang="en-US" sz="1600" b="1" dirty="0">
                <a:solidFill>
                  <a:srgbClr val="2C3E50"/>
                </a:solidFill>
                <a:latin typeface="Calibri" pitchFamily="34" charset="0"/>
                <a:ea typeface="Calibri" pitchFamily="34" charset="-122"/>
                <a:cs typeface="Calibri" pitchFamily="34" charset="-120"/>
              </a:rPr>
              <a:t>Local</a:t>
            </a:r>
            <a:endParaRPr lang="en-US" sz="1600" dirty="0"/>
          </a:p>
        </p:txBody>
      </p:sp>
      <p:sp>
        <p:nvSpPr>
          <p:cNvPr id="7" name="Text 5"/>
          <p:cNvSpPr/>
          <p:nvPr/>
        </p:nvSpPr>
        <p:spPr>
          <a:xfrm>
            <a:off x="4297680" y="1764792"/>
            <a:ext cx="7040880" cy="585216"/>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Stays on the repeater. Not linked anywhere.</a:t>
            </a:r>
            <a:endParaRPr lang="en-US" sz="1400" dirty="0"/>
          </a:p>
        </p:txBody>
      </p:sp>
      <p:sp>
        <p:nvSpPr>
          <p:cNvPr id="8" name="Text 6"/>
          <p:cNvSpPr/>
          <p:nvPr/>
        </p:nvSpPr>
        <p:spPr>
          <a:xfrm>
            <a:off x="777240" y="2478024"/>
            <a:ext cx="1188720" cy="585216"/>
          </a:xfrm>
          <a:prstGeom prst="rect">
            <a:avLst/>
          </a:prstGeom>
          <a:noFill/>
          <a:ln/>
        </p:spPr>
        <p:txBody>
          <a:bodyPr wrap="square" lIns="0" tIns="0" rIns="0" bIns="0" rtlCol="0" anchor="ctr"/>
          <a:lstStyle/>
          <a:p>
            <a:pPr indent="0" marL="0">
              <a:buNone/>
            </a:pPr>
            <a:r>
              <a:rPr lang="en-US" sz="2000" b="1" dirty="0">
                <a:solidFill>
                  <a:srgbClr val="C0392B"/>
                </a:solidFill>
                <a:latin typeface="Calibri" pitchFamily="34" charset="0"/>
                <a:ea typeface="Calibri" pitchFamily="34" charset="-122"/>
                <a:cs typeface="Calibri" pitchFamily="34" charset="-120"/>
              </a:rPr>
              <a:t>2</a:t>
            </a:r>
            <a:endParaRPr lang="en-US" sz="2000" dirty="0"/>
          </a:p>
        </p:txBody>
      </p:sp>
      <p:sp>
        <p:nvSpPr>
          <p:cNvPr id="9" name="Text 7"/>
          <p:cNvSpPr/>
          <p:nvPr/>
        </p:nvSpPr>
        <p:spPr>
          <a:xfrm>
            <a:off x="2011680" y="2478024"/>
            <a:ext cx="2194560" cy="585216"/>
          </a:xfrm>
          <a:prstGeom prst="rect">
            <a:avLst/>
          </a:prstGeom>
          <a:noFill/>
          <a:ln/>
        </p:spPr>
        <p:txBody>
          <a:bodyPr wrap="square" lIns="0" tIns="0" rIns="0" bIns="0" rtlCol="0" anchor="ctr"/>
          <a:lstStyle/>
          <a:p>
            <a:pPr indent="0" marL="0">
              <a:buNone/>
            </a:pPr>
            <a:r>
              <a:rPr lang="en-US" sz="1600" b="1" dirty="0">
                <a:solidFill>
                  <a:srgbClr val="2C3E50"/>
                </a:solidFill>
                <a:latin typeface="Calibri" pitchFamily="34" charset="0"/>
                <a:ea typeface="Calibri" pitchFamily="34" charset="-122"/>
                <a:cs typeface="Calibri" pitchFamily="34" charset="-120"/>
              </a:rPr>
              <a:t>Cluster</a:t>
            </a:r>
            <a:endParaRPr lang="en-US" sz="1600" dirty="0"/>
          </a:p>
        </p:txBody>
      </p:sp>
      <p:sp>
        <p:nvSpPr>
          <p:cNvPr id="10" name="Text 8"/>
          <p:cNvSpPr/>
          <p:nvPr/>
        </p:nvSpPr>
        <p:spPr>
          <a:xfrm>
            <a:off x="4297680" y="2478024"/>
            <a:ext cx="7040880" cy="585216"/>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A defined group of repeaters — a club, for example.</a:t>
            </a:r>
            <a:endParaRPr lang="en-US" sz="1400" dirty="0"/>
          </a:p>
        </p:txBody>
      </p:sp>
      <p:sp>
        <p:nvSpPr>
          <p:cNvPr id="11" name="Shape 9"/>
          <p:cNvSpPr/>
          <p:nvPr/>
        </p:nvSpPr>
        <p:spPr>
          <a:xfrm>
            <a:off x="640080" y="3154680"/>
            <a:ext cx="10881360" cy="658368"/>
          </a:xfrm>
          <a:prstGeom prst="rect">
            <a:avLst/>
          </a:prstGeom>
          <a:solidFill>
            <a:srgbClr val="F2F4F7"/>
          </a:solidFill>
          <a:ln w="12700">
            <a:solidFill>
              <a:srgbClr val="F2F4F7"/>
            </a:solidFill>
            <a:prstDash val="solid"/>
          </a:ln>
        </p:spPr>
      </p:sp>
      <p:sp>
        <p:nvSpPr>
          <p:cNvPr id="12" name="Text 10"/>
          <p:cNvSpPr/>
          <p:nvPr/>
        </p:nvSpPr>
        <p:spPr>
          <a:xfrm>
            <a:off x="777240" y="3191256"/>
            <a:ext cx="1188720" cy="585216"/>
          </a:xfrm>
          <a:prstGeom prst="rect">
            <a:avLst/>
          </a:prstGeom>
          <a:noFill/>
          <a:ln/>
        </p:spPr>
        <p:txBody>
          <a:bodyPr wrap="square" lIns="0" tIns="0" rIns="0" bIns="0" rtlCol="0" anchor="ctr"/>
          <a:lstStyle/>
          <a:p>
            <a:pPr indent="0" marL="0">
              <a:buNone/>
            </a:pPr>
            <a:r>
              <a:rPr lang="en-US" sz="2000" b="1" dirty="0">
                <a:solidFill>
                  <a:srgbClr val="C0392B"/>
                </a:solidFill>
                <a:latin typeface="Calibri" pitchFamily="34" charset="0"/>
                <a:ea typeface="Calibri" pitchFamily="34" charset="-122"/>
                <a:cs typeface="Calibri" pitchFamily="34" charset="-120"/>
              </a:rPr>
              <a:t>9</a:t>
            </a:r>
            <a:endParaRPr lang="en-US" sz="2000" dirty="0"/>
          </a:p>
        </p:txBody>
      </p:sp>
      <p:sp>
        <p:nvSpPr>
          <p:cNvPr id="13" name="Text 11"/>
          <p:cNvSpPr/>
          <p:nvPr/>
        </p:nvSpPr>
        <p:spPr>
          <a:xfrm>
            <a:off x="2011680" y="3191256"/>
            <a:ext cx="2194560" cy="585216"/>
          </a:xfrm>
          <a:prstGeom prst="rect">
            <a:avLst/>
          </a:prstGeom>
          <a:noFill/>
          <a:ln/>
        </p:spPr>
        <p:txBody>
          <a:bodyPr wrap="square" lIns="0" tIns="0" rIns="0" bIns="0" rtlCol="0" anchor="ctr"/>
          <a:lstStyle/>
          <a:p>
            <a:pPr indent="0" marL="0">
              <a:buNone/>
            </a:pPr>
            <a:r>
              <a:rPr lang="en-US" sz="1600" b="1" dirty="0">
                <a:solidFill>
                  <a:srgbClr val="2C3E50"/>
                </a:solidFill>
                <a:latin typeface="Calibri" pitchFamily="34" charset="0"/>
                <a:ea typeface="Calibri" pitchFamily="34" charset="-122"/>
                <a:cs typeface="Calibri" pitchFamily="34" charset="-120"/>
              </a:rPr>
              <a:t>Dial-a-TG</a:t>
            </a:r>
            <a:endParaRPr lang="en-US" sz="1600" dirty="0"/>
          </a:p>
        </p:txBody>
      </p:sp>
      <p:sp>
        <p:nvSpPr>
          <p:cNvPr id="14" name="Text 12"/>
          <p:cNvSpPr/>
          <p:nvPr/>
        </p:nvSpPr>
        <p:spPr>
          <a:xfrm>
            <a:off x="4297680" y="3191256"/>
            <a:ext cx="7040880" cy="585216"/>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On slot 2 this is the gateway. A poor choice for 'local'.</a:t>
            </a:r>
            <a:endParaRPr lang="en-US" sz="1400" dirty="0"/>
          </a:p>
        </p:txBody>
      </p:sp>
      <p:sp>
        <p:nvSpPr>
          <p:cNvPr id="15" name="Text 13"/>
          <p:cNvSpPr/>
          <p:nvPr/>
        </p:nvSpPr>
        <p:spPr>
          <a:xfrm>
            <a:off x="777240" y="3904488"/>
            <a:ext cx="1188720" cy="585216"/>
          </a:xfrm>
          <a:prstGeom prst="rect">
            <a:avLst/>
          </a:prstGeom>
          <a:noFill/>
          <a:ln/>
        </p:spPr>
        <p:txBody>
          <a:bodyPr wrap="square" lIns="0" tIns="0" rIns="0" bIns="0" rtlCol="0" anchor="ctr"/>
          <a:lstStyle/>
          <a:p>
            <a:pPr indent="0" marL="0">
              <a:buNone/>
            </a:pPr>
            <a:r>
              <a:rPr lang="en-US" sz="2000" b="1" dirty="0">
                <a:solidFill>
                  <a:srgbClr val="C0392B"/>
                </a:solidFill>
                <a:latin typeface="Calibri" pitchFamily="34" charset="0"/>
                <a:ea typeface="Calibri" pitchFamily="34" charset="-122"/>
                <a:cs typeface="Calibri" pitchFamily="34" charset="-120"/>
              </a:rPr>
              <a:t>91</a:t>
            </a:r>
            <a:endParaRPr lang="en-US" sz="2000" dirty="0"/>
          </a:p>
        </p:txBody>
      </p:sp>
      <p:sp>
        <p:nvSpPr>
          <p:cNvPr id="16" name="Text 14"/>
          <p:cNvSpPr/>
          <p:nvPr/>
        </p:nvSpPr>
        <p:spPr>
          <a:xfrm>
            <a:off x="2011680" y="3904488"/>
            <a:ext cx="2194560" cy="585216"/>
          </a:xfrm>
          <a:prstGeom prst="rect">
            <a:avLst/>
          </a:prstGeom>
          <a:noFill/>
          <a:ln/>
        </p:spPr>
        <p:txBody>
          <a:bodyPr wrap="square" lIns="0" tIns="0" rIns="0" bIns="0" rtlCol="0" anchor="ctr"/>
          <a:lstStyle/>
          <a:p>
            <a:pPr indent="0" marL="0">
              <a:buNone/>
            </a:pPr>
            <a:r>
              <a:rPr lang="en-US" sz="1600" b="1" dirty="0">
                <a:solidFill>
                  <a:srgbClr val="2C3E50"/>
                </a:solidFill>
                <a:latin typeface="Calibri" pitchFamily="34" charset="0"/>
                <a:ea typeface="Calibri" pitchFamily="34" charset="-122"/>
                <a:cs typeface="Calibri" pitchFamily="34" charset="-120"/>
              </a:rPr>
              <a:t>Worldwide</a:t>
            </a:r>
            <a:endParaRPr lang="en-US" sz="1600" dirty="0"/>
          </a:p>
        </p:txBody>
      </p:sp>
      <p:sp>
        <p:nvSpPr>
          <p:cNvPr id="17" name="Text 15"/>
          <p:cNvSpPr/>
          <p:nvPr/>
        </p:nvSpPr>
        <p:spPr>
          <a:xfrm>
            <a:off x="4297680" y="3904488"/>
            <a:ext cx="7040880" cy="585216"/>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Busy around the clock. The best place to hear traffic.</a:t>
            </a:r>
            <a:endParaRPr lang="en-US" sz="1400" dirty="0"/>
          </a:p>
        </p:txBody>
      </p:sp>
      <p:sp>
        <p:nvSpPr>
          <p:cNvPr id="18" name="Shape 16"/>
          <p:cNvSpPr/>
          <p:nvPr/>
        </p:nvSpPr>
        <p:spPr>
          <a:xfrm>
            <a:off x="640080" y="4581144"/>
            <a:ext cx="10881360" cy="658368"/>
          </a:xfrm>
          <a:prstGeom prst="rect">
            <a:avLst/>
          </a:prstGeom>
          <a:solidFill>
            <a:srgbClr val="F2F4F7"/>
          </a:solidFill>
          <a:ln w="12700">
            <a:solidFill>
              <a:srgbClr val="F2F4F7"/>
            </a:solidFill>
            <a:prstDash val="solid"/>
          </a:ln>
        </p:spPr>
      </p:sp>
      <p:sp>
        <p:nvSpPr>
          <p:cNvPr id="19" name="Text 17"/>
          <p:cNvSpPr/>
          <p:nvPr/>
        </p:nvSpPr>
        <p:spPr>
          <a:xfrm>
            <a:off x="777240" y="4617720"/>
            <a:ext cx="1188720" cy="585216"/>
          </a:xfrm>
          <a:prstGeom prst="rect">
            <a:avLst/>
          </a:prstGeom>
          <a:noFill/>
          <a:ln/>
        </p:spPr>
        <p:txBody>
          <a:bodyPr wrap="square" lIns="0" tIns="0" rIns="0" bIns="0" rtlCol="0" anchor="ctr"/>
          <a:lstStyle/>
          <a:p>
            <a:pPr indent="0" marL="0">
              <a:buNone/>
            </a:pPr>
            <a:r>
              <a:rPr lang="en-US" sz="2000" b="1" dirty="0">
                <a:solidFill>
                  <a:srgbClr val="C0392B"/>
                </a:solidFill>
                <a:latin typeface="Calibri" pitchFamily="34" charset="0"/>
                <a:ea typeface="Calibri" pitchFamily="34" charset="-122"/>
                <a:cs typeface="Calibri" pitchFamily="34" charset="-120"/>
              </a:rPr>
              <a:t>99</a:t>
            </a:r>
            <a:endParaRPr lang="en-US" sz="2000" dirty="0"/>
          </a:p>
        </p:txBody>
      </p:sp>
      <p:sp>
        <p:nvSpPr>
          <p:cNvPr id="20" name="Text 18"/>
          <p:cNvSpPr/>
          <p:nvPr/>
        </p:nvSpPr>
        <p:spPr>
          <a:xfrm>
            <a:off x="2011680" y="4617720"/>
            <a:ext cx="2194560" cy="585216"/>
          </a:xfrm>
          <a:prstGeom prst="rect">
            <a:avLst/>
          </a:prstGeom>
          <a:noFill/>
          <a:ln/>
        </p:spPr>
        <p:txBody>
          <a:bodyPr wrap="square" lIns="0" tIns="0" rIns="0" bIns="0" rtlCol="0" anchor="ctr"/>
          <a:lstStyle/>
          <a:p>
            <a:pPr indent="0" marL="0">
              <a:buNone/>
            </a:pPr>
            <a:r>
              <a:rPr lang="en-US" sz="1600" b="1" dirty="0">
                <a:solidFill>
                  <a:srgbClr val="2C3E50"/>
                </a:solidFill>
                <a:latin typeface="Calibri" pitchFamily="34" charset="0"/>
                <a:ea typeface="Calibri" pitchFamily="34" charset="-122"/>
                <a:cs typeface="Calibri" pitchFamily="34" charset="-120"/>
              </a:rPr>
              <a:t>Simplex</a:t>
            </a:r>
            <a:endParaRPr lang="en-US" sz="1600" dirty="0"/>
          </a:p>
        </p:txBody>
      </p:sp>
      <p:sp>
        <p:nvSpPr>
          <p:cNvPr id="21" name="Text 19"/>
          <p:cNvSpPr/>
          <p:nvPr/>
        </p:nvSpPr>
        <p:spPr>
          <a:xfrm>
            <a:off x="4297680" y="4617720"/>
            <a:ext cx="7040880" cy="585216"/>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Radio to radio, off the network entirely.</a:t>
            </a:r>
            <a:endParaRPr lang="en-US" sz="1400" dirty="0"/>
          </a:p>
        </p:txBody>
      </p:sp>
      <p:sp>
        <p:nvSpPr>
          <p:cNvPr id="22" name="Text 20"/>
          <p:cNvSpPr/>
          <p:nvPr/>
        </p:nvSpPr>
        <p:spPr>
          <a:xfrm>
            <a:off x="777240" y="5330952"/>
            <a:ext cx="1188720" cy="585216"/>
          </a:xfrm>
          <a:prstGeom prst="rect">
            <a:avLst/>
          </a:prstGeom>
          <a:noFill/>
          <a:ln/>
        </p:spPr>
        <p:txBody>
          <a:bodyPr wrap="square" lIns="0" tIns="0" rIns="0" bIns="0" rtlCol="0" anchor="ctr"/>
          <a:lstStyle/>
          <a:p>
            <a:pPr indent="0" marL="0">
              <a:buNone/>
            </a:pPr>
            <a:r>
              <a:rPr lang="en-US" sz="2000" b="1" dirty="0">
                <a:solidFill>
                  <a:srgbClr val="C0392B"/>
                </a:solidFill>
                <a:latin typeface="Calibri" pitchFamily="34" charset="0"/>
                <a:ea typeface="Calibri" pitchFamily="34" charset="-122"/>
                <a:cs typeface="Calibri" pitchFamily="34" charset="-120"/>
              </a:rPr>
              <a:t>9990</a:t>
            </a:r>
            <a:endParaRPr lang="en-US" sz="2000" dirty="0"/>
          </a:p>
        </p:txBody>
      </p:sp>
      <p:sp>
        <p:nvSpPr>
          <p:cNvPr id="23" name="Text 21"/>
          <p:cNvSpPr/>
          <p:nvPr/>
        </p:nvSpPr>
        <p:spPr>
          <a:xfrm>
            <a:off x="2011680" y="5330952"/>
            <a:ext cx="2194560" cy="585216"/>
          </a:xfrm>
          <a:prstGeom prst="rect">
            <a:avLst/>
          </a:prstGeom>
          <a:noFill/>
          <a:ln/>
        </p:spPr>
        <p:txBody>
          <a:bodyPr wrap="square" lIns="0" tIns="0" rIns="0" bIns="0" rtlCol="0" anchor="ctr"/>
          <a:lstStyle/>
          <a:p>
            <a:pPr indent="0" marL="0">
              <a:buNone/>
            </a:pPr>
            <a:r>
              <a:rPr lang="en-US" sz="1600" b="1" dirty="0">
                <a:solidFill>
                  <a:srgbClr val="2C3E50"/>
                </a:solidFill>
                <a:latin typeface="Calibri" pitchFamily="34" charset="0"/>
                <a:ea typeface="Calibri" pitchFamily="34" charset="-122"/>
                <a:cs typeface="Calibri" pitchFamily="34" charset="-120"/>
              </a:rPr>
              <a:t>Parrot</a:t>
            </a:r>
            <a:endParaRPr lang="en-US" sz="1600" dirty="0"/>
          </a:p>
        </p:txBody>
      </p:sp>
      <p:sp>
        <p:nvSpPr>
          <p:cNvPr id="24" name="Text 22"/>
          <p:cNvSpPr/>
          <p:nvPr/>
        </p:nvSpPr>
        <p:spPr>
          <a:xfrm>
            <a:off x="4297680" y="5330952"/>
            <a:ext cx="7040880" cy="585216"/>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Plays your own audio back. Nobody else hears it.</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WHY IT TOOK OVER</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Why DMR won: the radios</a:t>
            </a:r>
            <a:endParaRPr lang="en-US" sz="3400" dirty="0"/>
          </a:p>
        </p:txBody>
      </p:sp>
      <p:sp>
        <p:nvSpPr>
          <p:cNvPr id="4" name="Text 2"/>
          <p:cNvSpPr/>
          <p:nvPr/>
        </p:nvSpPr>
        <p:spPr>
          <a:xfrm>
            <a:off x="640080" y="1691640"/>
            <a:ext cx="10881360" cy="365760"/>
          </a:xfrm>
          <a:prstGeom prst="rect">
            <a:avLst/>
          </a:prstGeom>
          <a:noFill/>
          <a:ln/>
        </p:spPr>
        <p:txBody>
          <a:bodyPr wrap="square" lIns="0" tIns="0" rIns="0" bIns="0" rtlCol="0" anchor="ctr"/>
          <a:lstStyle/>
          <a:p>
            <a:pPr indent="0" marL="0">
              <a:buNone/>
            </a:pPr>
            <a:r>
              <a:rPr lang="en-US" sz="1500" dirty="0">
                <a:solidFill>
                  <a:srgbClr val="1A1A1A"/>
                </a:solidFill>
                <a:latin typeface="Calibri" pitchFamily="34" charset="0"/>
                <a:ea typeface="Calibri" pitchFamily="34" charset="-122"/>
                <a:cs typeface="Calibri" pitchFamily="34" charset="-120"/>
              </a:rPr>
              <a:t>Because it is a commercial standard with worldwide adoption, hams shop in a market the other modes simply do not have.</a:t>
            </a:r>
            <a:endParaRPr lang="en-US" sz="1500" dirty="0"/>
          </a:p>
        </p:txBody>
      </p:sp>
      <p:sp>
        <p:nvSpPr>
          <p:cNvPr id="5" name="Shape 3"/>
          <p:cNvSpPr/>
          <p:nvPr/>
        </p:nvSpPr>
        <p:spPr>
          <a:xfrm>
            <a:off x="640080" y="2286000"/>
            <a:ext cx="3566160" cy="2926080"/>
          </a:xfrm>
          <a:prstGeom prst="roundRect">
            <a:avLst>
              <a:gd name="adj" fmla="val 2813"/>
            </a:avLst>
          </a:prstGeom>
          <a:solidFill>
            <a:srgbClr val="F2F4F7"/>
          </a:solidFill>
          <a:ln w="12700">
            <a:solidFill>
              <a:srgbClr val="DDE2E8"/>
            </a:solidFill>
            <a:prstDash val="solid"/>
          </a:ln>
        </p:spPr>
      </p:sp>
      <p:sp>
        <p:nvSpPr>
          <p:cNvPr id="6" name="Text 4"/>
          <p:cNvSpPr/>
          <p:nvPr/>
        </p:nvSpPr>
        <p:spPr>
          <a:xfrm>
            <a:off x="932688" y="2560320"/>
            <a:ext cx="3017520" cy="548640"/>
          </a:xfrm>
          <a:prstGeom prst="rect">
            <a:avLst/>
          </a:prstGeom>
          <a:noFill/>
          <a:ln/>
        </p:spPr>
        <p:txBody>
          <a:bodyPr wrap="square" lIns="0" tIns="0" rIns="0" bIns="0" rtlCol="0" anchor="ctr"/>
          <a:lstStyle/>
          <a:p>
            <a:pPr indent="0" marL="0">
              <a:buNone/>
            </a:pPr>
            <a:r>
              <a:rPr lang="en-US" sz="1700" b="1" dirty="0">
                <a:solidFill>
                  <a:srgbClr val="2C3E50"/>
                </a:solidFill>
                <a:latin typeface="Calibri" pitchFamily="34" charset="0"/>
                <a:ea typeface="Calibri" pitchFamily="34" charset="-122"/>
                <a:cs typeface="Calibri" pitchFamily="34" charset="-120"/>
              </a:rPr>
              <a:t>Budget imports</a:t>
            </a:r>
            <a:endParaRPr lang="en-US" sz="1700" dirty="0"/>
          </a:p>
        </p:txBody>
      </p:sp>
      <p:sp>
        <p:nvSpPr>
          <p:cNvPr id="7" name="Text 5"/>
          <p:cNvSpPr/>
          <p:nvPr/>
        </p:nvSpPr>
        <p:spPr>
          <a:xfrm>
            <a:off x="932688" y="3154680"/>
            <a:ext cx="3017520" cy="365760"/>
          </a:xfrm>
          <a:prstGeom prst="rect">
            <a:avLst/>
          </a:prstGeom>
          <a:noFill/>
          <a:ln/>
        </p:spPr>
        <p:txBody>
          <a:bodyPr wrap="square" lIns="0" tIns="0" rIns="0" bIns="0" rtlCol="0" anchor="ctr"/>
          <a:lstStyle/>
          <a:p>
            <a:pPr indent="0" marL="0">
              <a:buNone/>
            </a:pPr>
            <a:r>
              <a:rPr lang="en-US" sz="1300" i="1" dirty="0">
                <a:solidFill>
                  <a:srgbClr val="C0392B"/>
                </a:solidFill>
                <a:latin typeface="Calibri" pitchFamily="34" charset="0"/>
                <a:ea typeface="Calibri" pitchFamily="34" charset="-122"/>
                <a:cs typeface="Calibri" pitchFamily="34" charset="-120"/>
              </a:rPr>
              <a:t>Baofeng, Radioddity, Retevis</a:t>
            </a:r>
            <a:endParaRPr lang="en-US" sz="1300" dirty="0"/>
          </a:p>
        </p:txBody>
      </p:sp>
      <p:sp>
        <p:nvSpPr>
          <p:cNvPr id="8" name="Text 6"/>
          <p:cNvSpPr/>
          <p:nvPr/>
        </p:nvSpPr>
        <p:spPr>
          <a:xfrm>
            <a:off x="932688" y="3611880"/>
            <a:ext cx="3017520" cy="137160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A working DMR handheld for the price of a nice dinner.</a:t>
            </a:r>
            <a:endParaRPr lang="en-US" sz="1350" dirty="0"/>
          </a:p>
        </p:txBody>
      </p:sp>
      <p:sp>
        <p:nvSpPr>
          <p:cNvPr id="9" name="Shape 7"/>
          <p:cNvSpPr/>
          <p:nvPr/>
        </p:nvSpPr>
        <p:spPr>
          <a:xfrm>
            <a:off x="4434840" y="2286000"/>
            <a:ext cx="3566160" cy="2926080"/>
          </a:xfrm>
          <a:prstGeom prst="roundRect">
            <a:avLst>
              <a:gd name="adj" fmla="val 2813"/>
            </a:avLst>
          </a:prstGeom>
          <a:solidFill>
            <a:srgbClr val="2C3E50"/>
          </a:solidFill>
          <a:ln w="12700">
            <a:solidFill>
              <a:srgbClr val="DDE2E8"/>
            </a:solidFill>
            <a:prstDash val="solid"/>
          </a:ln>
        </p:spPr>
      </p:sp>
      <p:sp>
        <p:nvSpPr>
          <p:cNvPr id="10" name="Text 8"/>
          <p:cNvSpPr/>
          <p:nvPr/>
        </p:nvSpPr>
        <p:spPr>
          <a:xfrm>
            <a:off x="4727448" y="2560320"/>
            <a:ext cx="3017520" cy="548640"/>
          </a:xfrm>
          <a:prstGeom prst="rect">
            <a:avLst/>
          </a:prstGeom>
          <a:noFill/>
          <a:ln/>
        </p:spPr>
        <p:txBody>
          <a:bodyPr wrap="square" lIns="0" tIns="0" rIns="0" bIns="0" rtlCol="0" anchor="ctr"/>
          <a:lstStyle/>
          <a:p>
            <a:pPr indent="0" marL="0">
              <a:buNone/>
            </a:pPr>
            <a:r>
              <a:rPr lang="en-US" sz="1700" b="1" dirty="0">
                <a:solidFill>
                  <a:srgbClr val="FFFFFF"/>
                </a:solidFill>
                <a:latin typeface="Calibri" pitchFamily="34" charset="0"/>
                <a:ea typeface="Calibri" pitchFamily="34" charset="-122"/>
                <a:cs typeface="Calibri" pitchFamily="34" charset="-120"/>
              </a:rPr>
              <a:t>The ham sweet spot</a:t>
            </a:r>
            <a:endParaRPr lang="en-US" sz="1700" dirty="0"/>
          </a:p>
        </p:txBody>
      </p:sp>
      <p:sp>
        <p:nvSpPr>
          <p:cNvPr id="11" name="Text 9"/>
          <p:cNvSpPr/>
          <p:nvPr/>
        </p:nvSpPr>
        <p:spPr>
          <a:xfrm>
            <a:off x="4727448" y="3154680"/>
            <a:ext cx="3017520" cy="365760"/>
          </a:xfrm>
          <a:prstGeom prst="rect">
            <a:avLst/>
          </a:prstGeom>
          <a:noFill/>
          <a:ln/>
        </p:spPr>
        <p:txBody>
          <a:bodyPr wrap="square" lIns="0" tIns="0" rIns="0" bIns="0" rtlCol="0" anchor="ctr"/>
          <a:lstStyle/>
          <a:p>
            <a:pPr indent="0" marL="0">
              <a:buNone/>
            </a:pPr>
            <a:r>
              <a:rPr lang="en-US" sz="1300" i="1" dirty="0">
                <a:solidFill>
                  <a:srgbClr val="9FB3C8"/>
                </a:solidFill>
                <a:latin typeface="Calibri" pitchFamily="34" charset="0"/>
                <a:ea typeface="Calibri" pitchFamily="34" charset="-122"/>
                <a:cs typeface="Calibri" pitchFamily="34" charset="-120"/>
              </a:rPr>
              <a:t>AnyTone, TYT, BTECH</a:t>
            </a:r>
            <a:endParaRPr lang="en-US" sz="1300" dirty="0"/>
          </a:p>
        </p:txBody>
      </p:sp>
      <p:sp>
        <p:nvSpPr>
          <p:cNvPr id="12" name="Text 10"/>
          <p:cNvSpPr/>
          <p:nvPr/>
        </p:nvSpPr>
        <p:spPr>
          <a:xfrm>
            <a:off x="4727448" y="3611880"/>
            <a:ext cx="3017520" cy="1371600"/>
          </a:xfrm>
          <a:prstGeom prst="rect">
            <a:avLst/>
          </a:prstGeom>
          <a:noFill/>
          <a:ln/>
        </p:spPr>
        <p:txBody>
          <a:bodyPr wrap="square" lIns="0" tIns="0" rIns="0" bIns="0" rtlCol="0" anchor="ctr"/>
          <a:lstStyle/>
          <a:p>
            <a:pPr indent="0" marL="0">
              <a:buNone/>
            </a:pPr>
            <a:r>
              <a:rPr lang="en-US" sz="1350" dirty="0">
                <a:solidFill>
                  <a:srgbClr val="DCE4EC"/>
                </a:solidFill>
                <a:latin typeface="Calibri" pitchFamily="34" charset="0"/>
                <a:ea typeface="Calibri" pitchFamily="34" charset="-122"/>
                <a:cs typeface="Calibri" pitchFamily="34" charset="-120"/>
              </a:rPr>
              <a:t>Big channel capacity, GPS, Bluetooth, strong Talker Alias support.</a:t>
            </a:r>
            <a:endParaRPr lang="en-US" sz="1350" dirty="0"/>
          </a:p>
        </p:txBody>
      </p:sp>
      <p:sp>
        <p:nvSpPr>
          <p:cNvPr id="13" name="Shape 11"/>
          <p:cNvSpPr/>
          <p:nvPr/>
        </p:nvSpPr>
        <p:spPr>
          <a:xfrm>
            <a:off x="8229600" y="2286000"/>
            <a:ext cx="3566160" cy="2926080"/>
          </a:xfrm>
          <a:prstGeom prst="roundRect">
            <a:avLst>
              <a:gd name="adj" fmla="val 2813"/>
            </a:avLst>
          </a:prstGeom>
          <a:solidFill>
            <a:srgbClr val="F2F4F7"/>
          </a:solidFill>
          <a:ln w="12700">
            <a:solidFill>
              <a:srgbClr val="DDE2E8"/>
            </a:solidFill>
            <a:prstDash val="solid"/>
          </a:ln>
        </p:spPr>
      </p:sp>
      <p:sp>
        <p:nvSpPr>
          <p:cNvPr id="14" name="Text 12"/>
          <p:cNvSpPr/>
          <p:nvPr/>
        </p:nvSpPr>
        <p:spPr>
          <a:xfrm>
            <a:off x="8522208" y="2560320"/>
            <a:ext cx="3017520" cy="548640"/>
          </a:xfrm>
          <a:prstGeom prst="rect">
            <a:avLst/>
          </a:prstGeom>
          <a:noFill/>
          <a:ln/>
        </p:spPr>
        <p:txBody>
          <a:bodyPr wrap="square" lIns="0" tIns="0" rIns="0" bIns="0" rtlCol="0" anchor="ctr"/>
          <a:lstStyle/>
          <a:p>
            <a:pPr indent="0" marL="0">
              <a:buNone/>
            </a:pPr>
            <a:r>
              <a:rPr lang="en-US" sz="1700" b="1" dirty="0">
                <a:solidFill>
                  <a:srgbClr val="2C3E50"/>
                </a:solidFill>
                <a:latin typeface="Calibri" pitchFamily="34" charset="0"/>
                <a:ea typeface="Calibri" pitchFamily="34" charset="-122"/>
                <a:cs typeface="Calibri" pitchFamily="34" charset="-120"/>
              </a:rPr>
              <a:t>Commercial iron</a:t>
            </a:r>
            <a:endParaRPr lang="en-US" sz="1700" dirty="0"/>
          </a:p>
        </p:txBody>
      </p:sp>
      <p:sp>
        <p:nvSpPr>
          <p:cNvPr id="15" name="Text 13"/>
          <p:cNvSpPr/>
          <p:nvPr/>
        </p:nvSpPr>
        <p:spPr>
          <a:xfrm>
            <a:off x="8522208" y="3154680"/>
            <a:ext cx="3017520" cy="365760"/>
          </a:xfrm>
          <a:prstGeom prst="rect">
            <a:avLst/>
          </a:prstGeom>
          <a:noFill/>
          <a:ln/>
        </p:spPr>
        <p:txBody>
          <a:bodyPr wrap="square" lIns="0" tIns="0" rIns="0" bIns="0" rtlCol="0" anchor="ctr"/>
          <a:lstStyle/>
          <a:p>
            <a:pPr indent="0" marL="0">
              <a:buNone/>
            </a:pPr>
            <a:r>
              <a:rPr lang="en-US" sz="1300" i="1" dirty="0">
                <a:solidFill>
                  <a:srgbClr val="C0392B"/>
                </a:solidFill>
                <a:latin typeface="Calibri" pitchFamily="34" charset="0"/>
                <a:ea typeface="Calibri" pitchFamily="34" charset="-122"/>
                <a:cs typeface="Calibri" pitchFamily="34" charset="-120"/>
              </a:rPr>
              <a:t>Motorola, Hytera, Kenwood</a:t>
            </a:r>
            <a:endParaRPr lang="en-US" sz="1300" dirty="0"/>
          </a:p>
        </p:txBody>
      </p:sp>
      <p:sp>
        <p:nvSpPr>
          <p:cNvPr id="16" name="Text 14"/>
          <p:cNvSpPr/>
          <p:nvPr/>
        </p:nvSpPr>
        <p:spPr>
          <a:xfrm>
            <a:off x="8522208" y="3611880"/>
            <a:ext cx="3017520" cy="137160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Fleet-grade build, and a deep surplus market.</a:t>
            </a:r>
            <a:endParaRPr lang="en-US" sz="1350" dirty="0"/>
          </a:p>
        </p:txBody>
      </p:sp>
      <p:sp>
        <p:nvSpPr>
          <p:cNvPr id="17" name="Text 15"/>
          <p:cNvSpPr/>
          <p:nvPr/>
        </p:nvSpPr>
        <p:spPr>
          <a:xfrm>
            <a:off x="640080" y="5486400"/>
            <a:ext cx="10881360" cy="365760"/>
          </a:xfrm>
          <a:prstGeom prst="rect">
            <a:avLst/>
          </a:prstGeom>
          <a:noFill/>
          <a:ln/>
        </p:spPr>
        <p:txBody>
          <a:bodyPr wrap="square" lIns="0" tIns="0" rIns="0" bIns="0" rtlCol="0" anchor="ctr"/>
          <a:lstStyle/>
          <a:p>
            <a:pPr indent="0" marL="0">
              <a:buNone/>
            </a:pPr>
            <a:r>
              <a:rPr lang="en-US" sz="1450" i="1" dirty="0">
                <a:solidFill>
                  <a:srgbClr val="6B7480"/>
                </a:solidFill>
                <a:latin typeface="Calibri" pitchFamily="34" charset="0"/>
                <a:ea typeface="Calibri" pitchFamily="34" charset="-122"/>
                <a:cs typeface="Calibri" pitchFamily="34" charset="-120"/>
              </a:rPr>
              <a:t>Compare that with System Fusion — Yaesu only — or D-STAR, where the choice is Icom or Kenwood.</a:t>
            </a:r>
            <a:endParaRPr lang="en-US" sz="14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WHY IT TOOK OVER</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Why DMR won: networks, and people</a:t>
            </a:r>
            <a:endParaRPr lang="en-US" sz="3400" dirty="0"/>
          </a:p>
        </p:txBody>
      </p:sp>
      <p:sp>
        <p:nvSpPr>
          <p:cNvPr id="4" name="Shape 2"/>
          <p:cNvSpPr/>
          <p:nvPr/>
        </p:nvSpPr>
        <p:spPr>
          <a:xfrm>
            <a:off x="640080" y="1783080"/>
            <a:ext cx="5212080" cy="3566160"/>
          </a:xfrm>
          <a:prstGeom prst="roundRect">
            <a:avLst>
              <a:gd name="adj" fmla="val 2308"/>
            </a:avLst>
          </a:prstGeom>
          <a:solidFill>
            <a:srgbClr val="F2F4F7"/>
          </a:solidFill>
          <a:ln w="12700">
            <a:solidFill>
              <a:srgbClr val="DDE2E8"/>
            </a:solidFill>
            <a:prstDash val="solid"/>
          </a:ln>
        </p:spPr>
      </p:sp>
      <p:sp>
        <p:nvSpPr>
          <p:cNvPr id="5" name="Text 3"/>
          <p:cNvSpPr/>
          <p:nvPr/>
        </p:nvSpPr>
        <p:spPr>
          <a:xfrm>
            <a:off x="960120" y="2057400"/>
            <a:ext cx="4572000" cy="320040"/>
          </a:xfrm>
          <a:prstGeom prst="rect">
            <a:avLst/>
          </a:prstGeom>
          <a:noFill/>
          <a:ln/>
        </p:spPr>
        <p:txBody>
          <a:bodyPr wrap="square" lIns="0" tIns="0" rIns="0" bIns="0" rtlCol="0" anchor="ctr"/>
          <a:lstStyle/>
          <a:p>
            <a:pPr indent="0" marL="0">
              <a:buNone/>
            </a:pPr>
            <a:r>
              <a:rPr lang="en-US" sz="1800" b="1" dirty="0">
                <a:solidFill>
                  <a:srgbClr val="2C3E50"/>
                </a:solidFill>
                <a:latin typeface="Calibri" pitchFamily="34" charset="0"/>
                <a:ea typeface="Calibri" pitchFamily="34" charset="-122"/>
                <a:cs typeface="Calibri" pitchFamily="34" charset="-120"/>
              </a:rPr>
              <a:t>A competitive ecosystem</a:t>
            </a:r>
            <a:endParaRPr lang="en-US" sz="1800" dirty="0"/>
          </a:p>
        </p:txBody>
      </p:sp>
      <p:sp>
        <p:nvSpPr>
          <p:cNvPr id="6" name="Text 4"/>
          <p:cNvSpPr/>
          <p:nvPr/>
        </p:nvSpPr>
        <p:spPr>
          <a:xfrm>
            <a:off x="960120" y="2560320"/>
            <a:ext cx="4572000" cy="2560320"/>
          </a:xfrm>
          <a:prstGeom prst="rect">
            <a:avLst/>
          </a:prstGeom>
          <a:noFill/>
          <a:ln/>
        </p:spPr>
        <p:txBody>
          <a:bodyPr wrap="square" lIns="0" tIns="0" rIns="0" bIns="0" rtlCol="0" anchor="ctr"/>
          <a:lstStyle/>
          <a:p>
            <a:pPr marL="342900" indent="-342900">
              <a:spcAft>
                <a:spcPts val="1000"/>
              </a:spcAft>
              <a:buSzPct val="100000"/>
              <a:buChar char="•"/>
            </a:pPr>
            <a:r>
              <a:rPr lang="en-US" sz="1450" dirty="0">
                <a:solidFill>
                  <a:srgbClr val="1A1A1A"/>
                </a:solidFill>
                <a:latin typeface="Calibri" pitchFamily="34" charset="0"/>
                <a:ea typeface="Calibri" pitchFamily="34" charset="-122"/>
                <a:cs typeface="Calibri" pitchFamily="34" charset="-120"/>
              </a:rPr>
              <a:t>BrandMeister — the worldwide giant</a:t>
            </a:r>
            <a:endParaRPr lang="en-US" sz="1450" dirty="0"/>
          </a:p>
          <a:p>
            <a:pPr marL="342900" indent="-342900">
              <a:spcAft>
                <a:spcPts val="1000"/>
              </a:spcAft>
              <a:buSzPct val="100000"/>
              <a:buChar char="•"/>
            </a:pPr>
            <a:r>
              <a:rPr lang="en-US" sz="1450" dirty="0">
                <a:solidFill>
                  <a:srgbClr val="1A1A1A"/>
                </a:solidFill>
                <a:latin typeface="Calibri" pitchFamily="34" charset="0"/>
                <a:ea typeface="Calibri" pitchFamily="34" charset="-122"/>
                <a:cs typeface="Calibri" pitchFamily="34" charset="-120"/>
              </a:rPr>
              <a:t>TGIF — the hotspot-friendly second power</a:t>
            </a:r>
            <a:endParaRPr lang="en-US" sz="1450" dirty="0"/>
          </a:p>
          <a:p>
            <a:pPr marL="342900" indent="-342900">
              <a:spcAft>
                <a:spcPts val="1000"/>
              </a:spcAft>
              <a:buSzPct val="100000"/>
              <a:buChar char="•"/>
            </a:pPr>
            <a:r>
              <a:rPr lang="en-US" sz="1450" dirty="0">
                <a:solidFill>
                  <a:srgbClr val="1A1A1A"/>
                </a:solidFill>
                <a:latin typeface="Calibri" pitchFamily="34" charset="0"/>
                <a:ea typeface="Calibri" pitchFamily="34" charset="-122"/>
                <a:cs typeface="Calibri" pitchFamily="34" charset="-120"/>
              </a:rPr>
              <a:t>DMR+, FreeDMR, FreeSTAR, AmComm and regional systems</a:t>
            </a:r>
            <a:endParaRPr lang="en-US" sz="1450" dirty="0"/>
          </a:p>
          <a:p>
            <a:pPr marL="342900" indent="-342900">
              <a:spcAft>
                <a:spcPts val="1000"/>
              </a:spcAft>
              <a:buSzPct val="100000"/>
              <a:buChar char="•"/>
            </a:pPr>
            <a:r>
              <a:rPr lang="en-US" sz="1450" dirty="0">
                <a:solidFill>
                  <a:srgbClr val="1A1A1A"/>
                </a:solidFill>
                <a:latin typeface="Calibri" pitchFamily="34" charset="0"/>
                <a:ea typeface="Calibri" pitchFamily="34" charset="-122"/>
                <a:cs typeface="Calibri" pitchFamily="34" charset="-120"/>
              </a:rPr>
              <a:t>Hundreds of active talkgroups across them</a:t>
            </a:r>
            <a:endParaRPr lang="en-US" sz="1450" dirty="0"/>
          </a:p>
        </p:txBody>
      </p:sp>
      <p:sp>
        <p:nvSpPr>
          <p:cNvPr id="7" name="Shape 5"/>
          <p:cNvSpPr/>
          <p:nvPr/>
        </p:nvSpPr>
        <p:spPr>
          <a:xfrm>
            <a:off x="6309360" y="1783080"/>
            <a:ext cx="5212080" cy="3566160"/>
          </a:xfrm>
          <a:prstGeom prst="roundRect">
            <a:avLst>
              <a:gd name="adj" fmla="val 2308"/>
            </a:avLst>
          </a:prstGeom>
          <a:solidFill>
            <a:srgbClr val="2C3E50"/>
          </a:solidFill>
          <a:ln w="12700">
            <a:solidFill>
              <a:srgbClr val="DDE2E8"/>
            </a:solidFill>
            <a:prstDash val="solid"/>
          </a:ln>
        </p:spPr>
      </p:sp>
      <p:sp>
        <p:nvSpPr>
          <p:cNvPr id="8" name="Text 6"/>
          <p:cNvSpPr/>
          <p:nvPr/>
        </p:nvSpPr>
        <p:spPr>
          <a:xfrm>
            <a:off x="6629400" y="2057400"/>
            <a:ext cx="4572000" cy="320040"/>
          </a:xfrm>
          <a:prstGeom prst="rect">
            <a:avLst/>
          </a:prstGeom>
          <a:noFill/>
          <a:ln/>
        </p:spPr>
        <p:txBody>
          <a:bodyPr wrap="square" lIns="0" tIns="0" rIns="0" bIns="0" rtlCol="0" anchor="ctr"/>
          <a:lstStyle/>
          <a:p>
            <a:pPr indent="0" marL="0">
              <a:buNone/>
            </a:pPr>
            <a:r>
              <a:rPr lang="en-US" sz="1800" b="1" dirty="0">
                <a:solidFill>
                  <a:srgbClr val="FFFFFF"/>
                </a:solidFill>
                <a:latin typeface="Calibri" pitchFamily="34" charset="0"/>
                <a:ea typeface="Calibri" pitchFamily="34" charset="-122"/>
                <a:cs typeface="Calibri" pitchFamily="34" charset="-120"/>
              </a:rPr>
              <a:t>The network effect</a:t>
            </a:r>
            <a:endParaRPr lang="en-US" sz="1800" dirty="0"/>
          </a:p>
        </p:txBody>
      </p:sp>
      <p:sp>
        <p:nvSpPr>
          <p:cNvPr id="9" name="Text 7"/>
          <p:cNvSpPr/>
          <p:nvPr/>
        </p:nvSpPr>
        <p:spPr>
          <a:xfrm>
            <a:off x="6629400" y="2560320"/>
            <a:ext cx="4572000" cy="822960"/>
          </a:xfrm>
          <a:prstGeom prst="rect">
            <a:avLst/>
          </a:prstGeom>
          <a:noFill/>
          <a:ln/>
        </p:spPr>
        <p:txBody>
          <a:bodyPr wrap="square" lIns="0" tIns="0" rIns="0" bIns="0" rtlCol="0" anchor="ctr"/>
          <a:lstStyle/>
          <a:p>
            <a:pPr indent="0" marL="0">
              <a:buNone/>
            </a:pPr>
            <a:r>
              <a:rPr lang="en-US" sz="1500" dirty="0">
                <a:solidFill>
                  <a:srgbClr val="DCE4EC"/>
                </a:solidFill>
                <a:latin typeface="Calibri" pitchFamily="34" charset="0"/>
                <a:ea typeface="Calibri" pitchFamily="34" charset="-122"/>
                <a:cs typeface="Calibri" pitchFamily="34" charset="-120"/>
              </a:rPr>
              <a:t>New hams go where the activity is. The activity grows because new hams go there.</a:t>
            </a:r>
            <a:endParaRPr lang="en-US" sz="1500" dirty="0"/>
          </a:p>
        </p:txBody>
      </p:sp>
      <p:sp>
        <p:nvSpPr>
          <p:cNvPr id="10" name="Text 8"/>
          <p:cNvSpPr/>
          <p:nvPr/>
        </p:nvSpPr>
        <p:spPr>
          <a:xfrm>
            <a:off x="6629400" y="3520440"/>
            <a:ext cx="4572000" cy="822960"/>
          </a:xfrm>
          <a:prstGeom prst="rect">
            <a:avLst/>
          </a:prstGeom>
          <a:noFill/>
          <a:ln/>
        </p:spPr>
        <p:txBody>
          <a:bodyPr wrap="square" lIns="0" tIns="0" rIns="0" bIns="0" rtlCol="0" anchor="ctr"/>
          <a:lstStyle/>
          <a:p>
            <a:pPr indent="0" marL="0">
              <a:buNone/>
            </a:pPr>
            <a:r>
              <a:rPr lang="en-US" sz="1800" b="1" dirty="0">
                <a:solidFill>
                  <a:srgbClr val="FFFFFF"/>
                </a:solidFill>
                <a:latin typeface="Cambria" pitchFamily="34" charset="0"/>
                <a:ea typeface="Cambria" pitchFamily="34" charset="-122"/>
                <a:cs typeface="Cambria" pitchFamily="34" charset="-120"/>
              </a:rPr>
              <a:t>DMR won the population race years ago, and the lead compounds.</a:t>
            </a:r>
            <a:endParaRPr lang="en-US" sz="1800" dirty="0"/>
          </a:p>
        </p:txBody>
      </p:sp>
      <p:sp>
        <p:nvSpPr>
          <p:cNvPr id="11" name="Text 9"/>
          <p:cNvSpPr/>
          <p:nvPr/>
        </p:nvSpPr>
        <p:spPr>
          <a:xfrm>
            <a:off x="6629400" y="4526280"/>
            <a:ext cx="4572000" cy="548640"/>
          </a:xfrm>
          <a:prstGeom prst="rect">
            <a:avLst/>
          </a:prstGeom>
          <a:noFill/>
          <a:ln/>
        </p:spPr>
        <p:txBody>
          <a:bodyPr wrap="square" lIns="0" tIns="0" rIns="0" bIns="0" rtlCol="0" anchor="ctr"/>
          <a:lstStyle/>
          <a:p>
            <a:pPr indent="0" marL="0">
              <a:buNone/>
            </a:pPr>
            <a:r>
              <a:rPr lang="en-US" sz="1400" i="1" dirty="0">
                <a:solidFill>
                  <a:srgbClr val="9FB3C8"/>
                </a:solidFill>
                <a:latin typeface="Calibri" pitchFamily="34" charset="0"/>
                <a:ea typeface="Calibri" pitchFamily="34" charset="-122"/>
                <a:cs typeface="Calibri" pitchFamily="34" charset="-120"/>
              </a:rPr>
              <a:t>Whatever hour you switch on, somebody is talking.</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FEATURE NOBODY MENTIONS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Talker Alias: a name, not a number</a:t>
            </a:r>
            <a:endParaRPr lang="en-US" sz="3400" dirty="0"/>
          </a:p>
        </p:txBody>
      </p:sp>
      <p:sp>
        <p:nvSpPr>
          <p:cNvPr id="4" name="Shape 2"/>
          <p:cNvSpPr/>
          <p:nvPr/>
        </p:nvSpPr>
        <p:spPr>
          <a:xfrm>
            <a:off x="640080" y="1828800"/>
            <a:ext cx="5212080" cy="1371600"/>
          </a:xfrm>
          <a:prstGeom prst="roundRect">
            <a:avLst>
              <a:gd name="adj" fmla="val 6000"/>
            </a:avLst>
          </a:prstGeom>
          <a:solidFill>
            <a:srgbClr val="F2F4F7"/>
          </a:solidFill>
          <a:ln w="12700">
            <a:solidFill>
              <a:srgbClr val="DDE2E8"/>
            </a:solidFill>
            <a:prstDash val="solid"/>
          </a:ln>
        </p:spPr>
      </p:sp>
      <p:sp>
        <p:nvSpPr>
          <p:cNvPr id="5" name="Text 3"/>
          <p:cNvSpPr/>
          <p:nvPr/>
        </p:nvSpPr>
        <p:spPr>
          <a:xfrm>
            <a:off x="960120" y="1965960"/>
            <a:ext cx="4572000" cy="274320"/>
          </a:xfrm>
          <a:prstGeom prst="rect">
            <a:avLst/>
          </a:prstGeom>
          <a:noFill/>
          <a:ln/>
        </p:spPr>
        <p:txBody>
          <a:bodyPr wrap="square" lIns="0" tIns="0" rIns="0" bIns="0" rtlCol="0" anchor="ctr"/>
          <a:lstStyle/>
          <a:p>
            <a:pPr indent="0" marL="0">
              <a:buNone/>
            </a:pPr>
            <a:r>
              <a:rPr lang="en-US" sz="1200" b="1" spc="200" kern="0" dirty="0">
                <a:solidFill>
                  <a:srgbClr val="6B7480"/>
                </a:solidFill>
                <a:latin typeface="Calibri" pitchFamily="34" charset="0"/>
                <a:ea typeface="Calibri" pitchFamily="34" charset="-122"/>
                <a:cs typeface="Calibri" pitchFamily="34" charset="-120"/>
              </a:rPr>
              <a:t>Without it</a:t>
            </a:r>
            <a:endParaRPr lang="en-US" sz="1200" dirty="0"/>
          </a:p>
        </p:txBody>
      </p:sp>
      <p:sp>
        <p:nvSpPr>
          <p:cNvPr id="6" name="Text 4"/>
          <p:cNvSpPr/>
          <p:nvPr/>
        </p:nvSpPr>
        <p:spPr>
          <a:xfrm>
            <a:off x="960120" y="2286000"/>
            <a:ext cx="4572000" cy="640080"/>
          </a:xfrm>
          <a:prstGeom prst="rect">
            <a:avLst/>
          </a:prstGeom>
          <a:noFill/>
          <a:ln/>
        </p:spPr>
        <p:txBody>
          <a:bodyPr wrap="square" lIns="0" tIns="0" rIns="0" bIns="0" rtlCol="0" anchor="ctr"/>
          <a:lstStyle/>
          <a:p>
            <a:pPr indent="0" marL="0">
              <a:buNone/>
            </a:pPr>
            <a:r>
              <a:rPr lang="en-US" sz="3400" b="1" dirty="0">
                <a:solidFill>
                  <a:srgbClr val="6B7480"/>
                </a:solidFill>
                <a:latin typeface="Calibri" pitchFamily="34" charset="0"/>
                <a:ea typeface="Calibri" pitchFamily="34" charset="-122"/>
                <a:cs typeface="Calibri" pitchFamily="34" charset="-120"/>
              </a:rPr>
              <a:t>3107662</a:t>
            </a:r>
            <a:endParaRPr lang="en-US" sz="3400" dirty="0"/>
          </a:p>
        </p:txBody>
      </p:sp>
      <p:sp>
        <p:nvSpPr>
          <p:cNvPr id="7" name="Shape 5"/>
          <p:cNvSpPr/>
          <p:nvPr/>
        </p:nvSpPr>
        <p:spPr>
          <a:xfrm>
            <a:off x="6309360" y="1828800"/>
            <a:ext cx="5212080" cy="1371600"/>
          </a:xfrm>
          <a:prstGeom prst="roundRect">
            <a:avLst>
              <a:gd name="adj" fmla="val 6000"/>
            </a:avLst>
          </a:prstGeom>
          <a:solidFill>
            <a:srgbClr val="2C3E50"/>
          </a:solidFill>
          <a:ln w="12700">
            <a:solidFill>
              <a:srgbClr val="DDE2E8"/>
            </a:solidFill>
            <a:prstDash val="solid"/>
          </a:ln>
        </p:spPr>
      </p:sp>
      <p:sp>
        <p:nvSpPr>
          <p:cNvPr id="8" name="Text 6"/>
          <p:cNvSpPr/>
          <p:nvPr/>
        </p:nvSpPr>
        <p:spPr>
          <a:xfrm>
            <a:off x="6629400" y="1965960"/>
            <a:ext cx="4572000" cy="274320"/>
          </a:xfrm>
          <a:prstGeom prst="rect">
            <a:avLst/>
          </a:prstGeom>
          <a:noFill/>
          <a:ln/>
        </p:spPr>
        <p:txBody>
          <a:bodyPr wrap="square" lIns="0" tIns="0" rIns="0" bIns="0" rtlCol="0" anchor="ctr"/>
          <a:lstStyle/>
          <a:p>
            <a:pPr indent="0" marL="0">
              <a:buNone/>
            </a:pPr>
            <a:r>
              <a:rPr lang="en-US" sz="1200" b="1" spc="200" kern="0" dirty="0">
                <a:solidFill>
                  <a:srgbClr val="9FB3C8"/>
                </a:solidFill>
                <a:latin typeface="Calibri" pitchFamily="34" charset="0"/>
                <a:ea typeface="Calibri" pitchFamily="34" charset="-122"/>
                <a:cs typeface="Calibri" pitchFamily="34" charset="-120"/>
              </a:rPr>
              <a:t>With it</a:t>
            </a:r>
            <a:endParaRPr lang="en-US" sz="1200" dirty="0"/>
          </a:p>
        </p:txBody>
      </p:sp>
      <p:sp>
        <p:nvSpPr>
          <p:cNvPr id="9" name="Text 7"/>
          <p:cNvSpPr/>
          <p:nvPr/>
        </p:nvSpPr>
        <p:spPr>
          <a:xfrm>
            <a:off x="6629400" y="2286000"/>
            <a:ext cx="4572000" cy="640080"/>
          </a:xfrm>
          <a:prstGeom prst="rect">
            <a:avLst/>
          </a:prstGeom>
          <a:noFill/>
          <a:ln/>
        </p:spPr>
        <p:txBody>
          <a:bodyPr wrap="square" lIns="0" tIns="0" rIns="0" bIns="0" rtlCol="0" anchor="ctr"/>
          <a:lstStyle/>
          <a:p>
            <a:pPr indent="0" marL="0">
              <a:buNone/>
            </a:pPr>
            <a:r>
              <a:rPr lang="en-US" sz="3400" b="1" dirty="0">
                <a:solidFill>
                  <a:srgbClr val="FFFFFF"/>
                </a:solidFill>
                <a:latin typeface="Calibri" pitchFamily="34" charset="0"/>
                <a:ea typeface="Calibri" pitchFamily="34" charset="-122"/>
                <a:cs typeface="Calibri" pitchFamily="34" charset="-120"/>
              </a:rPr>
              <a:t>N6JET   Chris</a:t>
            </a:r>
            <a:endParaRPr lang="en-US" sz="3400" dirty="0"/>
          </a:p>
        </p:txBody>
      </p:sp>
      <p:sp>
        <p:nvSpPr>
          <p:cNvPr id="10" name="Text 8"/>
          <p:cNvSpPr/>
          <p:nvPr/>
        </p:nvSpPr>
        <p:spPr>
          <a:xfrm>
            <a:off x="640080" y="3520440"/>
            <a:ext cx="10881360" cy="365760"/>
          </a:xfrm>
          <a:prstGeom prst="rect">
            <a:avLst/>
          </a:prstGeom>
          <a:noFill/>
          <a:ln/>
        </p:spPr>
        <p:txBody>
          <a:bodyPr wrap="square" lIns="0" tIns="0" rIns="0" bIns="0" rtlCol="0" anchor="ctr"/>
          <a:lstStyle/>
          <a:p>
            <a:pPr indent="0" marL="0">
              <a:buNone/>
            </a:pPr>
            <a:r>
              <a:rPr lang="en-US" sz="1600" dirty="0">
                <a:solidFill>
                  <a:srgbClr val="1A1A1A"/>
                </a:solidFill>
                <a:latin typeface="Calibri" pitchFamily="34" charset="0"/>
                <a:ea typeface="Calibri" pitchFamily="34" charset="-122"/>
                <a:cs typeface="Calibri" pitchFamily="34" charset="-120"/>
              </a:rPr>
              <a:t>The transmission itself carries the operator's callsign, embedded in the digital stream.</a:t>
            </a:r>
            <a:endParaRPr lang="en-US" sz="1600" dirty="0"/>
          </a:p>
        </p:txBody>
      </p:sp>
      <p:sp>
        <p:nvSpPr>
          <p:cNvPr id="11" name="Text 9"/>
          <p:cNvSpPr/>
          <p:nvPr/>
        </p:nvSpPr>
        <p:spPr>
          <a:xfrm>
            <a:off x="640080" y="4023360"/>
            <a:ext cx="10881360" cy="1737360"/>
          </a:xfrm>
          <a:prstGeom prst="rect">
            <a:avLst/>
          </a:prstGeom>
          <a:noFill/>
          <a:ln/>
        </p:spPr>
        <p:txBody>
          <a:bodyPr wrap="square" lIns="0" tIns="0" rIns="0" bIns="0" rtlCol="0" anchor="ctr"/>
          <a:lstStyle/>
          <a:p>
            <a:pPr marL="342900" indent="-342900">
              <a:spcAft>
                <a:spcPts val="1000"/>
              </a:spcAft>
              <a:buSzPct val="100000"/>
              <a:buChar char="•"/>
            </a:pPr>
            <a:r>
              <a:rPr lang="en-US" sz="1450" dirty="0">
                <a:solidFill>
                  <a:srgbClr val="1A1A1A"/>
                </a:solidFill>
                <a:latin typeface="Calibri" pitchFamily="34" charset="0"/>
                <a:ea typeface="Calibri" pitchFamily="34" charset="-122"/>
                <a:cs typeface="Calibri" pitchFamily="34" charset="-120"/>
              </a:rPr>
              <a:t>The old fix was brute force: load a database of the entire worldwide DMR user registry into your radio.</a:t>
            </a:r>
            <a:endParaRPr lang="en-US" sz="1450" dirty="0"/>
          </a:p>
          <a:p>
            <a:pPr marL="342900" indent="-342900">
              <a:spcAft>
                <a:spcPts val="1000"/>
              </a:spcAft>
              <a:buSzPct val="100000"/>
              <a:buChar char="•"/>
            </a:pPr>
            <a:r>
              <a:rPr lang="en-US" sz="1450" dirty="0">
                <a:solidFill>
                  <a:srgbClr val="1A1A1A"/>
                </a:solidFill>
                <a:latin typeface="Calibri" pitchFamily="34" charset="0"/>
                <a:ea typeface="Calibri" pitchFamily="34" charset="-122"/>
                <a:cs typeface="Calibri" pitchFamily="34" charset="-120"/>
              </a:rPr>
              <a:t>Hundreds of thousands of entries, stale the day you load them, and too big for smaller radios.</a:t>
            </a:r>
            <a:endParaRPr lang="en-US" sz="1450" dirty="0"/>
          </a:p>
          <a:p>
            <a:pPr marL="342900" indent="-342900">
              <a:spcAft>
                <a:spcPts val="1000"/>
              </a:spcAft>
              <a:buSzPct val="100000"/>
              <a:buChar char="•"/>
            </a:pPr>
            <a:r>
              <a:rPr lang="en-US" sz="1450" dirty="0">
                <a:solidFill>
                  <a:srgbClr val="1A1A1A"/>
                </a:solidFill>
                <a:latin typeface="Calibri" pitchFamily="34" charset="0"/>
                <a:ea typeface="Calibri" pitchFamily="34" charset="-122"/>
                <a:cs typeface="Calibri" pitchFamily="34" charset="-120"/>
              </a:rPr>
              <a:t>With Talker Alias you need no contact list at all. Set your callsign once, and you are a name everywhere you go.</a:t>
            </a:r>
            <a:endParaRPr lang="en-US" sz="14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WHY IT TOOK OVER</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One radio, the whole digital voice world</a:t>
            </a:r>
            <a:endParaRPr lang="en-US" sz="3400" dirty="0"/>
          </a:p>
        </p:txBody>
      </p:sp>
      <p:sp>
        <p:nvSpPr>
          <p:cNvPr id="4" name="Text 2"/>
          <p:cNvSpPr/>
          <p:nvPr/>
        </p:nvSpPr>
        <p:spPr>
          <a:xfrm>
            <a:off x="5074920" y="2331720"/>
            <a:ext cx="2011680" cy="2011680"/>
          </a:xfrm>
          <a:prstGeom prst="rect">
            <a:avLst/>
          </a:prstGeom>
          <a:noFill/>
          <a:ln/>
        </p:spPr>
        <p:txBody>
          <a:bodyPr wrap="square" lIns="0" tIns="0" rIns="0" bIns="0" rtlCol="0" anchor="ctr"/>
          <a:lstStyle/>
          <a:p>
            <a:pPr algn="ctr" indent="0" marL="0">
              <a:buNone/>
            </a:pPr>
            <a:r>
              <a:rPr lang="en-US" sz="2600" b="1" dirty="0">
                <a:solidFill>
                  <a:srgbClr val="FFFFFF"/>
                </a:solidFill>
                <a:latin typeface="Cambria" pitchFamily="34" charset="0"/>
                <a:ea typeface="Cambria" pitchFamily="34" charset="-122"/>
                <a:cs typeface="Cambria" pitchFamily="34" charset="-120"/>
              </a:rPr>
              <a:t>DMR</a:t>
            </a:r>
            <a:endParaRPr lang="en-US" sz="2600" dirty="0"/>
          </a:p>
        </p:txBody>
      </p:sp>
      <p:sp>
        <p:nvSpPr>
          <p:cNvPr id="5" name="Shape 3"/>
          <p:cNvSpPr/>
          <p:nvPr/>
        </p:nvSpPr>
        <p:spPr>
          <a:xfrm>
            <a:off x="2331720" y="2331720"/>
            <a:ext cx="3749040" cy="1005840"/>
          </a:xfrm>
          <a:prstGeom prst="line">
            <a:avLst/>
          </a:prstGeom>
          <a:noFill/>
          <a:ln w="22225">
            <a:solidFill>
              <a:srgbClr val="C6CFD8"/>
            </a:solidFill>
            <a:prstDash val="solid"/>
          </a:ln>
        </p:spPr>
      </p:sp>
      <p:sp>
        <p:nvSpPr>
          <p:cNvPr id="6" name="Shape 4"/>
          <p:cNvSpPr/>
          <p:nvPr/>
        </p:nvSpPr>
        <p:spPr>
          <a:xfrm flipV="1">
            <a:off x="2331720" y="3337560"/>
            <a:ext cx="3749040" cy="1188720"/>
          </a:xfrm>
          <a:prstGeom prst="line">
            <a:avLst/>
          </a:prstGeom>
          <a:noFill/>
          <a:ln w="22225">
            <a:solidFill>
              <a:srgbClr val="C6CFD8"/>
            </a:solidFill>
            <a:prstDash val="solid"/>
          </a:ln>
        </p:spPr>
      </p:sp>
      <p:sp>
        <p:nvSpPr>
          <p:cNvPr id="7" name="Shape 5"/>
          <p:cNvSpPr/>
          <p:nvPr/>
        </p:nvSpPr>
        <p:spPr>
          <a:xfrm flipH="1">
            <a:off x="6080760" y="2331720"/>
            <a:ext cx="3794760" cy="1005840"/>
          </a:xfrm>
          <a:prstGeom prst="line">
            <a:avLst/>
          </a:prstGeom>
          <a:noFill/>
          <a:ln w="22225">
            <a:solidFill>
              <a:srgbClr val="C6CFD8"/>
            </a:solidFill>
            <a:prstDash val="solid"/>
          </a:ln>
        </p:spPr>
      </p:sp>
      <p:sp>
        <p:nvSpPr>
          <p:cNvPr id="8" name="Shape 6"/>
          <p:cNvSpPr/>
          <p:nvPr/>
        </p:nvSpPr>
        <p:spPr>
          <a:xfrm flipH="1" flipV="1">
            <a:off x="6080760" y="3337560"/>
            <a:ext cx="3794760" cy="1188720"/>
          </a:xfrm>
          <a:prstGeom prst="line">
            <a:avLst/>
          </a:prstGeom>
          <a:noFill/>
          <a:ln w="22225">
            <a:solidFill>
              <a:srgbClr val="C6CFD8"/>
            </a:solidFill>
            <a:prstDash val="solid"/>
          </a:ln>
        </p:spPr>
      </p:sp>
      <p:sp>
        <p:nvSpPr>
          <p:cNvPr id="9" name="Shape 7"/>
          <p:cNvSpPr/>
          <p:nvPr/>
        </p:nvSpPr>
        <p:spPr>
          <a:xfrm flipH="1" flipV="1">
            <a:off x="6080760" y="3337560"/>
            <a:ext cx="45720" cy="2286000"/>
          </a:xfrm>
          <a:prstGeom prst="line">
            <a:avLst/>
          </a:prstGeom>
          <a:noFill/>
          <a:ln w="22225">
            <a:solidFill>
              <a:srgbClr val="C6CFD8"/>
            </a:solidFill>
            <a:prstDash val="solid"/>
          </a:ln>
        </p:spPr>
      </p:sp>
      <p:sp>
        <p:nvSpPr>
          <p:cNvPr id="10" name="Shape 8"/>
          <p:cNvSpPr/>
          <p:nvPr/>
        </p:nvSpPr>
        <p:spPr>
          <a:xfrm>
            <a:off x="5074920" y="2331720"/>
            <a:ext cx="2011680" cy="2011680"/>
          </a:xfrm>
          <a:prstGeom prst="ellipse">
            <a:avLst/>
          </a:prstGeom>
          <a:solidFill>
            <a:srgbClr val="2C3E50"/>
          </a:solidFill>
          <a:ln w="12700">
            <a:solidFill>
              <a:srgbClr val="2C3E50"/>
            </a:solidFill>
            <a:prstDash val="solid"/>
          </a:ln>
        </p:spPr>
      </p:sp>
      <p:sp>
        <p:nvSpPr>
          <p:cNvPr id="11" name="Text 9"/>
          <p:cNvSpPr/>
          <p:nvPr/>
        </p:nvSpPr>
        <p:spPr>
          <a:xfrm>
            <a:off x="5074920" y="2331720"/>
            <a:ext cx="2011680" cy="2011680"/>
          </a:xfrm>
          <a:prstGeom prst="rect">
            <a:avLst/>
          </a:prstGeom>
          <a:noFill/>
          <a:ln/>
        </p:spPr>
        <p:txBody>
          <a:bodyPr wrap="square" lIns="0" tIns="0" rIns="0" bIns="0" rtlCol="0" anchor="ctr"/>
          <a:lstStyle/>
          <a:p>
            <a:pPr algn="ctr" indent="0" marL="0">
              <a:buNone/>
            </a:pPr>
            <a:r>
              <a:rPr lang="en-US" sz="2600" b="1" dirty="0">
                <a:solidFill>
                  <a:srgbClr val="FFFFFF"/>
                </a:solidFill>
                <a:latin typeface="Cambria" pitchFamily="34" charset="0"/>
                <a:ea typeface="Cambria" pitchFamily="34" charset="-122"/>
                <a:cs typeface="Cambria" pitchFamily="34" charset="-120"/>
              </a:rPr>
              <a:t>DMR</a:t>
            </a:r>
            <a:endParaRPr lang="en-US" sz="2600" dirty="0"/>
          </a:p>
        </p:txBody>
      </p:sp>
      <p:sp>
        <p:nvSpPr>
          <p:cNvPr id="12" name="Shape 10"/>
          <p:cNvSpPr/>
          <p:nvPr/>
        </p:nvSpPr>
        <p:spPr>
          <a:xfrm>
            <a:off x="1554480" y="1965960"/>
            <a:ext cx="1554480" cy="731520"/>
          </a:xfrm>
          <a:prstGeom prst="roundRect">
            <a:avLst>
              <a:gd name="adj" fmla="val 12500"/>
            </a:avLst>
          </a:prstGeom>
          <a:solidFill>
            <a:srgbClr val="F2F4F7"/>
          </a:solidFill>
          <a:ln w="19050">
            <a:solidFill>
              <a:srgbClr val="C0392B"/>
            </a:solidFill>
            <a:prstDash val="solid"/>
          </a:ln>
        </p:spPr>
      </p:sp>
      <p:sp>
        <p:nvSpPr>
          <p:cNvPr id="13" name="Text 11"/>
          <p:cNvSpPr/>
          <p:nvPr/>
        </p:nvSpPr>
        <p:spPr>
          <a:xfrm>
            <a:off x="1554480" y="1965960"/>
            <a:ext cx="1554480" cy="731520"/>
          </a:xfrm>
          <a:prstGeom prst="rect">
            <a:avLst/>
          </a:prstGeom>
          <a:noFill/>
          <a:ln/>
        </p:spPr>
        <p:txBody>
          <a:bodyPr wrap="square" lIns="0" tIns="0" rIns="0" bIns="0" rtlCol="0" anchor="ctr"/>
          <a:lstStyle/>
          <a:p>
            <a:pPr algn="ctr" indent="0" marL="0">
              <a:buNone/>
            </a:pPr>
            <a:r>
              <a:rPr lang="en-US" sz="1600" b="1" dirty="0">
                <a:solidFill>
                  <a:srgbClr val="2C3E50"/>
                </a:solidFill>
                <a:latin typeface="Calibri" pitchFamily="34" charset="0"/>
                <a:ea typeface="Calibri" pitchFamily="34" charset="-122"/>
                <a:cs typeface="Calibri" pitchFamily="34" charset="-120"/>
              </a:rPr>
              <a:t>YSF</a:t>
            </a:r>
            <a:endParaRPr lang="en-US" sz="1600" dirty="0"/>
          </a:p>
        </p:txBody>
      </p:sp>
      <p:sp>
        <p:nvSpPr>
          <p:cNvPr id="14" name="Shape 12"/>
          <p:cNvSpPr/>
          <p:nvPr/>
        </p:nvSpPr>
        <p:spPr>
          <a:xfrm>
            <a:off x="1554480" y="4160520"/>
            <a:ext cx="1554480" cy="731520"/>
          </a:xfrm>
          <a:prstGeom prst="roundRect">
            <a:avLst>
              <a:gd name="adj" fmla="val 12500"/>
            </a:avLst>
          </a:prstGeom>
          <a:solidFill>
            <a:srgbClr val="F2F4F7"/>
          </a:solidFill>
          <a:ln w="19050">
            <a:solidFill>
              <a:srgbClr val="C0392B"/>
            </a:solidFill>
            <a:prstDash val="solid"/>
          </a:ln>
        </p:spPr>
      </p:sp>
      <p:sp>
        <p:nvSpPr>
          <p:cNvPr id="15" name="Text 13"/>
          <p:cNvSpPr/>
          <p:nvPr/>
        </p:nvSpPr>
        <p:spPr>
          <a:xfrm>
            <a:off x="1554480" y="4160520"/>
            <a:ext cx="1554480" cy="731520"/>
          </a:xfrm>
          <a:prstGeom prst="rect">
            <a:avLst/>
          </a:prstGeom>
          <a:noFill/>
          <a:ln/>
        </p:spPr>
        <p:txBody>
          <a:bodyPr wrap="square" lIns="0" tIns="0" rIns="0" bIns="0" rtlCol="0" anchor="ctr"/>
          <a:lstStyle/>
          <a:p>
            <a:pPr algn="ctr" indent="0" marL="0">
              <a:buNone/>
            </a:pPr>
            <a:r>
              <a:rPr lang="en-US" sz="1600" b="1" dirty="0">
                <a:solidFill>
                  <a:srgbClr val="2C3E50"/>
                </a:solidFill>
                <a:latin typeface="Calibri" pitchFamily="34" charset="0"/>
                <a:ea typeface="Calibri" pitchFamily="34" charset="-122"/>
                <a:cs typeface="Calibri" pitchFamily="34" charset="-120"/>
              </a:rPr>
              <a:t>D-STAR</a:t>
            </a:r>
            <a:endParaRPr lang="en-US" sz="1600" dirty="0"/>
          </a:p>
        </p:txBody>
      </p:sp>
      <p:sp>
        <p:nvSpPr>
          <p:cNvPr id="16" name="Shape 14"/>
          <p:cNvSpPr/>
          <p:nvPr/>
        </p:nvSpPr>
        <p:spPr>
          <a:xfrm>
            <a:off x="9098280" y="1965960"/>
            <a:ext cx="1554480" cy="731520"/>
          </a:xfrm>
          <a:prstGeom prst="roundRect">
            <a:avLst>
              <a:gd name="adj" fmla="val 12500"/>
            </a:avLst>
          </a:prstGeom>
          <a:solidFill>
            <a:srgbClr val="F2F4F7"/>
          </a:solidFill>
          <a:ln w="19050">
            <a:solidFill>
              <a:srgbClr val="C0392B"/>
            </a:solidFill>
            <a:prstDash val="solid"/>
          </a:ln>
        </p:spPr>
      </p:sp>
      <p:sp>
        <p:nvSpPr>
          <p:cNvPr id="17" name="Text 15"/>
          <p:cNvSpPr/>
          <p:nvPr/>
        </p:nvSpPr>
        <p:spPr>
          <a:xfrm>
            <a:off x="9098280" y="1965960"/>
            <a:ext cx="1554480" cy="731520"/>
          </a:xfrm>
          <a:prstGeom prst="rect">
            <a:avLst/>
          </a:prstGeom>
          <a:noFill/>
          <a:ln/>
        </p:spPr>
        <p:txBody>
          <a:bodyPr wrap="square" lIns="0" tIns="0" rIns="0" bIns="0" rtlCol="0" anchor="ctr"/>
          <a:lstStyle/>
          <a:p>
            <a:pPr algn="ctr" indent="0" marL="0">
              <a:buNone/>
            </a:pPr>
            <a:r>
              <a:rPr lang="en-US" sz="1600" b="1" dirty="0">
                <a:solidFill>
                  <a:srgbClr val="2C3E50"/>
                </a:solidFill>
                <a:latin typeface="Calibri" pitchFamily="34" charset="0"/>
                <a:ea typeface="Calibri" pitchFamily="34" charset="-122"/>
                <a:cs typeface="Calibri" pitchFamily="34" charset="-120"/>
              </a:rPr>
              <a:t>NXDN</a:t>
            </a:r>
            <a:endParaRPr lang="en-US" sz="1600" dirty="0"/>
          </a:p>
        </p:txBody>
      </p:sp>
      <p:sp>
        <p:nvSpPr>
          <p:cNvPr id="18" name="Shape 16"/>
          <p:cNvSpPr/>
          <p:nvPr/>
        </p:nvSpPr>
        <p:spPr>
          <a:xfrm>
            <a:off x="9098280" y="4160520"/>
            <a:ext cx="1554480" cy="731520"/>
          </a:xfrm>
          <a:prstGeom prst="roundRect">
            <a:avLst>
              <a:gd name="adj" fmla="val 12500"/>
            </a:avLst>
          </a:prstGeom>
          <a:solidFill>
            <a:srgbClr val="F2F4F7"/>
          </a:solidFill>
          <a:ln w="19050">
            <a:solidFill>
              <a:srgbClr val="C0392B"/>
            </a:solidFill>
            <a:prstDash val="solid"/>
          </a:ln>
        </p:spPr>
      </p:sp>
      <p:sp>
        <p:nvSpPr>
          <p:cNvPr id="19" name="Text 17"/>
          <p:cNvSpPr/>
          <p:nvPr/>
        </p:nvSpPr>
        <p:spPr>
          <a:xfrm>
            <a:off x="9098280" y="4160520"/>
            <a:ext cx="1554480" cy="731520"/>
          </a:xfrm>
          <a:prstGeom prst="rect">
            <a:avLst/>
          </a:prstGeom>
          <a:noFill/>
          <a:ln/>
        </p:spPr>
        <p:txBody>
          <a:bodyPr wrap="square" lIns="0" tIns="0" rIns="0" bIns="0" rtlCol="0" anchor="ctr"/>
          <a:lstStyle/>
          <a:p>
            <a:pPr algn="ctr" indent="0" marL="0">
              <a:buNone/>
            </a:pPr>
            <a:r>
              <a:rPr lang="en-US" sz="1600" b="1" dirty="0">
                <a:solidFill>
                  <a:srgbClr val="2C3E50"/>
                </a:solidFill>
                <a:latin typeface="Calibri" pitchFamily="34" charset="0"/>
                <a:ea typeface="Calibri" pitchFamily="34" charset="-122"/>
                <a:cs typeface="Calibri" pitchFamily="34" charset="-120"/>
              </a:rPr>
              <a:t>P25</a:t>
            </a:r>
            <a:endParaRPr lang="en-US" sz="1600" dirty="0"/>
          </a:p>
        </p:txBody>
      </p:sp>
      <p:sp>
        <p:nvSpPr>
          <p:cNvPr id="20" name="Shape 18"/>
          <p:cNvSpPr/>
          <p:nvPr/>
        </p:nvSpPr>
        <p:spPr>
          <a:xfrm>
            <a:off x="5349240" y="5257800"/>
            <a:ext cx="1554480" cy="731520"/>
          </a:xfrm>
          <a:prstGeom prst="roundRect">
            <a:avLst>
              <a:gd name="adj" fmla="val 12500"/>
            </a:avLst>
          </a:prstGeom>
          <a:solidFill>
            <a:srgbClr val="F2F4F7"/>
          </a:solidFill>
          <a:ln w="19050">
            <a:solidFill>
              <a:srgbClr val="C0392B"/>
            </a:solidFill>
            <a:prstDash val="solid"/>
          </a:ln>
        </p:spPr>
      </p:sp>
      <p:sp>
        <p:nvSpPr>
          <p:cNvPr id="21" name="Text 19"/>
          <p:cNvSpPr/>
          <p:nvPr/>
        </p:nvSpPr>
        <p:spPr>
          <a:xfrm>
            <a:off x="5349240" y="5257800"/>
            <a:ext cx="1554480" cy="731520"/>
          </a:xfrm>
          <a:prstGeom prst="rect">
            <a:avLst/>
          </a:prstGeom>
          <a:noFill/>
          <a:ln/>
        </p:spPr>
        <p:txBody>
          <a:bodyPr wrap="square" lIns="0" tIns="0" rIns="0" bIns="0" rtlCol="0" anchor="ctr"/>
          <a:lstStyle/>
          <a:p>
            <a:pPr algn="ctr" indent="0" marL="0">
              <a:buNone/>
            </a:pPr>
            <a:r>
              <a:rPr lang="en-US" sz="1600" b="1" dirty="0">
                <a:solidFill>
                  <a:srgbClr val="2C3E50"/>
                </a:solidFill>
                <a:latin typeface="Calibri" pitchFamily="34" charset="0"/>
                <a:ea typeface="Calibri" pitchFamily="34" charset="-122"/>
                <a:cs typeface="Calibri" pitchFamily="34" charset="-120"/>
              </a:rPr>
              <a:t>M17</a:t>
            </a:r>
            <a:endParaRPr lang="en-US" sz="1600" dirty="0"/>
          </a:p>
        </p:txBody>
      </p:sp>
      <p:sp>
        <p:nvSpPr>
          <p:cNvPr id="22" name="Text 20"/>
          <p:cNvSpPr/>
          <p:nvPr/>
        </p:nvSpPr>
        <p:spPr>
          <a:xfrm>
            <a:off x="640080" y="6172200"/>
            <a:ext cx="10881360" cy="365760"/>
          </a:xfrm>
          <a:prstGeom prst="rect">
            <a:avLst/>
          </a:prstGeom>
          <a:noFill/>
          <a:ln/>
        </p:spPr>
        <p:txBody>
          <a:bodyPr wrap="square" lIns="0" tIns="0" rIns="0" bIns="0" rtlCol="0" anchor="ctr"/>
          <a:lstStyle/>
          <a:p>
            <a:pPr algn="ctr" indent="0" marL="0">
              <a:buNone/>
            </a:pPr>
            <a:r>
              <a:rPr lang="en-US" sz="1450" i="1" dirty="0">
                <a:solidFill>
                  <a:srgbClr val="1A1A1A"/>
                </a:solidFill>
                <a:latin typeface="Calibri" pitchFamily="34" charset="0"/>
                <a:ea typeface="Calibri" pitchFamily="34" charset="-122"/>
                <a:cs typeface="Calibri" pitchFamily="34" charset="-120"/>
              </a:rPr>
              <a:t>Through transcoding reflectors, cross-mode functions and network bridges, a DMR radio reaches into all of them.</a:t>
            </a:r>
            <a:endParaRPr lang="en-US" sz="14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WHAT NOBODY WARNS YOU ABOUT</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The honest downside: the codeplug</a:t>
            </a:r>
            <a:endParaRPr lang="en-US" sz="3400" dirty="0"/>
          </a:p>
        </p:txBody>
      </p:sp>
      <p:sp>
        <p:nvSpPr>
          <p:cNvPr id="4" name="Shape 2"/>
          <p:cNvSpPr/>
          <p:nvPr/>
        </p:nvSpPr>
        <p:spPr>
          <a:xfrm>
            <a:off x="640080" y="1783080"/>
            <a:ext cx="10881360" cy="1234440"/>
          </a:xfrm>
          <a:prstGeom prst="roundRect">
            <a:avLst>
              <a:gd name="adj" fmla="val 6667"/>
            </a:avLst>
          </a:prstGeom>
          <a:solidFill>
            <a:srgbClr val="FDF3F2"/>
          </a:solidFill>
          <a:ln w="12700">
            <a:solidFill>
              <a:srgbClr val="DDE2E8"/>
            </a:solidFill>
            <a:prstDash val="solid"/>
          </a:ln>
        </p:spPr>
      </p:sp>
      <p:sp>
        <p:nvSpPr>
          <p:cNvPr id="5" name="Text 3"/>
          <p:cNvSpPr/>
          <p:nvPr/>
        </p:nvSpPr>
        <p:spPr>
          <a:xfrm>
            <a:off x="1005840" y="2057400"/>
            <a:ext cx="10149840" cy="457200"/>
          </a:xfrm>
          <a:prstGeom prst="rect">
            <a:avLst/>
          </a:prstGeom>
          <a:noFill/>
          <a:ln/>
        </p:spPr>
        <p:txBody>
          <a:bodyPr wrap="square" lIns="0" tIns="0" rIns="0" bIns="0" rtlCol="0" anchor="ctr"/>
          <a:lstStyle/>
          <a:p>
            <a:pPr indent="0" marL="0">
              <a:buNone/>
            </a:pPr>
            <a:r>
              <a:rPr lang="en-US" sz="2200" b="1" dirty="0">
                <a:solidFill>
                  <a:srgbClr val="C0392B"/>
                </a:solidFill>
                <a:latin typeface="Cambria" pitchFamily="34" charset="0"/>
                <a:ea typeface="Cambria" pitchFamily="34" charset="-122"/>
                <a:cs typeface="Cambria" pitchFamily="34" charset="-120"/>
              </a:rPr>
              <a:t>The codeplug is the price of admission — the steepest first day in amateur radio.</a:t>
            </a:r>
            <a:endParaRPr lang="en-US" sz="2200" dirty="0"/>
          </a:p>
        </p:txBody>
      </p:sp>
      <p:sp>
        <p:nvSpPr>
          <p:cNvPr id="6" name="Text 4"/>
          <p:cNvSpPr/>
          <p:nvPr/>
        </p:nvSpPr>
        <p:spPr>
          <a:xfrm>
            <a:off x="640080" y="3291840"/>
            <a:ext cx="10881360" cy="320040"/>
          </a:xfrm>
          <a:prstGeom prst="rect">
            <a:avLst/>
          </a:prstGeom>
          <a:noFill/>
          <a:ln/>
        </p:spPr>
        <p:txBody>
          <a:bodyPr wrap="square" lIns="0" tIns="0" rIns="0" bIns="0" rtlCol="0" anchor="ctr"/>
          <a:lstStyle/>
          <a:p>
            <a:pPr indent="0" marL="0">
              <a:buNone/>
            </a:pPr>
            <a:r>
              <a:rPr lang="en-US" sz="1500" dirty="0">
                <a:solidFill>
                  <a:srgbClr val="1A1A1A"/>
                </a:solidFill>
                <a:latin typeface="Calibri" pitchFamily="34" charset="0"/>
                <a:ea typeface="Calibri" pitchFamily="34" charset="-122"/>
                <a:cs typeface="Calibri" pitchFamily="34" charset="-120"/>
              </a:rPr>
              <a:t>Before your first contact you will meet the programming software and build:</a:t>
            </a:r>
            <a:endParaRPr lang="en-US" sz="1500" dirty="0"/>
          </a:p>
        </p:txBody>
      </p:sp>
      <p:sp>
        <p:nvSpPr>
          <p:cNvPr id="7" name="Shape 5"/>
          <p:cNvSpPr/>
          <p:nvPr/>
        </p:nvSpPr>
        <p:spPr>
          <a:xfrm>
            <a:off x="640080" y="3794760"/>
            <a:ext cx="3566160" cy="1737360"/>
          </a:xfrm>
          <a:prstGeom prst="roundRect">
            <a:avLst>
              <a:gd name="adj" fmla="val 4737"/>
            </a:avLst>
          </a:prstGeom>
          <a:solidFill>
            <a:srgbClr val="F2F4F7"/>
          </a:solidFill>
          <a:ln w="12700">
            <a:solidFill>
              <a:srgbClr val="DDE2E8"/>
            </a:solidFill>
            <a:prstDash val="solid"/>
          </a:ln>
        </p:spPr>
      </p:sp>
      <p:sp>
        <p:nvSpPr>
          <p:cNvPr id="8" name="Shape 6"/>
          <p:cNvSpPr/>
          <p:nvPr/>
        </p:nvSpPr>
        <p:spPr>
          <a:xfrm>
            <a:off x="932688" y="4041648"/>
            <a:ext cx="475488" cy="475488"/>
          </a:xfrm>
          <a:prstGeom prst="ellipse">
            <a:avLst/>
          </a:prstGeom>
          <a:solidFill>
            <a:srgbClr val="C0392B"/>
          </a:solidFill>
          <a:ln w="12700">
            <a:solidFill>
              <a:srgbClr val="C0392B"/>
            </a:solidFill>
            <a:prstDash val="solid"/>
          </a:ln>
        </p:spPr>
      </p:sp>
      <p:sp>
        <p:nvSpPr>
          <p:cNvPr id="9" name="Text 7"/>
          <p:cNvSpPr/>
          <p:nvPr/>
        </p:nvSpPr>
        <p:spPr>
          <a:xfrm>
            <a:off x="932688" y="4041648"/>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A</a:t>
            </a:r>
            <a:endParaRPr lang="en-US" sz="1500" dirty="0"/>
          </a:p>
        </p:txBody>
      </p:sp>
      <p:sp>
        <p:nvSpPr>
          <p:cNvPr id="10" name="Text 8"/>
          <p:cNvSpPr/>
          <p:nvPr/>
        </p:nvSpPr>
        <p:spPr>
          <a:xfrm>
            <a:off x="1554480" y="4069080"/>
            <a:ext cx="2468880" cy="320040"/>
          </a:xfrm>
          <a:prstGeom prst="rect">
            <a:avLst/>
          </a:prstGeom>
          <a:noFill/>
          <a:ln/>
        </p:spPr>
        <p:txBody>
          <a:bodyPr wrap="square" lIns="0" tIns="0" rIns="0" bIns="0" rtlCol="0" anchor="ctr"/>
          <a:lstStyle/>
          <a:p>
            <a:pPr indent="0" marL="0">
              <a:buNone/>
            </a:pPr>
            <a:r>
              <a:rPr lang="en-US" sz="1700" b="1" dirty="0">
                <a:solidFill>
                  <a:srgbClr val="2C3E50"/>
                </a:solidFill>
                <a:latin typeface="Calibri" pitchFamily="34" charset="0"/>
                <a:ea typeface="Calibri" pitchFamily="34" charset="-122"/>
                <a:cs typeface="Calibri" pitchFamily="34" charset="-120"/>
              </a:rPr>
              <a:t>Channels</a:t>
            </a:r>
            <a:endParaRPr lang="en-US" sz="1700" dirty="0"/>
          </a:p>
        </p:txBody>
      </p:sp>
      <p:sp>
        <p:nvSpPr>
          <p:cNvPr id="11" name="Text 9"/>
          <p:cNvSpPr/>
          <p:nvPr/>
        </p:nvSpPr>
        <p:spPr>
          <a:xfrm>
            <a:off x="932688" y="4617720"/>
            <a:ext cx="3017520" cy="777240"/>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frequency + talkgroup</a:t>
            </a:r>
            <a:endParaRPr lang="en-US" sz="1300" dirty="0"/>
          </a:p>
          <a:p>
            <a:pPr indent="0" marL="0">
              <a:buNone/>
            </a:pPr>
            <a:r>
              <a:rPr lang="en-US" sz="1300" dirty="0">
                <a:solidFill>
                  <a:srgbClr val="1A1A1A"/>
                </a:solidFill>
                <a:latin typeface="Calibri" pitchFamily="34" charset="0"/>
                <a:ea typeface="Calibri" pitchFamily="34" charset="-122"/>
                <a:cs typeface="Calibri" pitchFamily="34" charset="-120"/>
              </a:rPr>
              <a:t>+ time slot + colour code</a:t>
            </a:r>
            <a:endParaRPr lang="en-US" sz="1300" dirty="0"/>
          </a:p>
        </p:txBody>
      </p:sp>
      <p:sp>
        <p:nvSpPr>
          <p:cNvPr id="12" name="Shape 10"/>
          <p:cNvSpPr/>
          <p:nvPr/>
        </p:nvSpPr>
        <p:spPr>
          <a:xfrm>
            <a:off x="4434840" y="3794760"/>
            <a:ext cx="3566160" cy="1737360"/>
          </a:xfrm>
          <a:prstGeom prst="roundRect">
            <a:avLst>
              <a:gd name="adj" fmla="val 4737"/>
            </a:avLst>
          </a:prstGeom>
          <a:solidFill>
            <a:srgbClr val="F2F4F7"/>
          </a:solidFill>
          <a:ln w="12700">
            <a:solidFill>
              <a:srgbClr val="DDE2E8"/>
            </a:solidFill>
            <a:prstDash val="solid"/>
          </a:ln>
        </p:spPr>
      </p:sp>
      <p:sp>
        <p:nvSpPr>
          <p:cNvPr id="13" name="Shape 11"/>
          <p:cNvSpPr/>
          <p:nvPr/>
        </p:nvSpPr>
        <p:spPr>
          <a:xfrm>
            <a:off x="4727448" y="4041648"/>
            <a:ext cx="475488" cy="475488"/>
          </a:xfrm>
          <a:prstGeom prst="ellipse">
            <a:avLst/>
          </a:prstGeom>
          <a:solidFill>
            <a:srgbClr val="C0392B"/>
          </a:solidFill>
          <a:ln w="12700">
            <a:solidFill>
              <a:srgbClr val="C0392B"/>
            </a:solidFill>
            <a:prstDash val="solid"/>
          </a:ln>
        </p:spPr>
      </p:sp>
      <p:sp>
        <p:nvSpPr>
          <p:cNvPr id="14" name="Text 12"/>
          <p:cNvSpPr/>
          <p:nvPr/>
        </p:nvSpPr>
        <p:spPr>
          <a:xfrm>
            <a:off x="4727448" y="4041648"/>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B</a:t>
            </a:r>
            <a:endParaRPr lang="en-US" sz="1500" dirty="0"/>
          </a:p>
        </p:txBody>
      </p:sp>
      <p:sp>
        <p:nvSpPr>
          <p:cNvPr id="15" name="Text 13"/>
          <p:cNvSpPr/>
          <p:nvPr/>
        </p:nvSpPr>
        <p:spPr>
          <a:xfrm>
            <a:off x="5349240" y="4069080"/>
            <a:ext cx="2468880" cy="320040"/>
          </a:xfrm>
          <a:prstGeom prst="rect">
            <a:avLst/>
          </a:prstGeom>
          <a:noFill/>
          <a:ln/>
        </p:spPr>
        <p:txBody>
          <a:bodyPr wrap="square" lIns="0" tIns="0" rIns="0" bIns="0" rtlCol="0" anchor="ctr"/>
          <a:lstStyle/>
          <a:p>
            <a:pPr indent="0" marL="0">
              <a:buNone/>
            </a:pPr>
            <a:r>
              <a:rPr lang="en-US" sz="1700" b="1" dirty="0">
                <a:solidFill>
                  <a:srgbClr val="2C3E50"/>
                </a:solidFill>
                <a:latin typeface="Calibri" pitchFamily="34" charset="0"/>
                <a:ea typeface="Calibri" pitchFamily="34" charset="-122"/>
                <a:cs typeface="Calibri" pitchFamily="34" charset="-120"/>
              </a:rPr>
              <a:t>Zones</a:t>
            </a:r>
            <a:endParaRPr lang="en-US" sz="1700" dirty="0"/>
          </a:p>
        </p:txBody>
      </p:sp>
      <p:sp>
        <p:nvSpPr>
          <p:cNvPr id="16" name="Text 14"/>
          <p:cNvSpPr/>
          <p:nvPr/>
        </p:nvSpPr>
        <p:spPr>
          <a:xfrm>
            <a:off x="4727448" y="4617720"/>
            <a:ext cx="3017520" cy="777240"/>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channels grouped into</a:t>
            </a:r>
            <a:endParaRPr lang="en-US" sz="1300" dirty="0"/>
          </a:p>
          <a:p>
            <a:pPr indent="0" marL="0">
              <a:buNone/>
            </a:pPr>
            <a:r>
              <a:rPr lang="en-US" sz="1300" dirty="0">
                <a:solidFill>
                  <a:srgbClr val="1A1A1A"/>
                </a:solidFill>
                <a:latin typeface="Calibri" pitchFamily="34" charset="0"/>
                <a:ea typeface="Calibri" pitchFamily="34" charset="-122"/>
                <a:cs typeface="Calibri" pitchFamily="34" charset="-120"/>
              </a:rPr>
              <a:t>something navigable</a:t>
            </a:r>
            <a:endParaRPr lang="en-US" sz="1300" dirty="0"/>
          </a:p>
        </p:txBody>
      </p:sp>
      <p:sp>
        <p:nvSpPr>
          <p:cNvPr id="17" name="Shape 15"/>
          <p:cNvSpPr/>
          <p:nvPr/>
        </p:nvSpPr>
        <p:spPr>
          <a:xfrm>
            <a:off x="8229600" y="3794760"/>
            <a:ext cx="3566160" cy="1737360"/>
          </a:xfrm>
          <a:prstGeom prst="roundRect">
            <a:avLst>
              <a:gd name="adj" fmla="val 4737"/>
            </a:avLst>
          </a:prstGeom>
          <a:solidFill>
            <a:srgbClr val="F2F4F7"/>
          </a:solidFill>
          <a:ln w="12700">
            <a:solidFill>
              <a:srgbClr val="DDE2E8"/>
            </a:solidFill>
            <a:prstDash val="solid"/>
          </a:ln>
        </p:spPr>
      </p:sp>
      <p:sp>
        <p:nvSpPr>
          <p:cNvPr id="18" name="Shape 16"/>
          <p:cNvSpPr/>
          <p:nvPr/>
        </p:nvSpPr>
        <p:spPr>
          <a:xfrm>
            <a:off x="8522208" y="4041648"/>
            <a:ext cx="475488" cy="475488"/>
          </a:xfrm>
          <a:prstGeom prst="ellipse">
            <a:avLst/>
          </a:prstGeom>
          <a:solidFill>
            <a:srgbClr val="C0392B"/>
          </a:solidFill>
          <a:ln w="12700">
            <a:solidFill>
              <a:srgbClr val="C0392B"/>
            </a:solidFill>
            <a:prstDash val="solid"/>
          </a:ln>
        </p:spPr>
      </p:sp>
      <p:sp>
        <p:nvSpPr>
          <p:cNvPr id="19" name="Text 17"/>
          <p:cNvSpPr/>
          <p:nvPr/>
        </p:nvSpPr>
        <p:spPr>
          <a:xfrm>
            <a:off x="8522208" y="4041648"/>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C</a:t>
            </a:r>
            <a:endParaRPr lang="en-US" sz="1500" dirty="0"/>
          </a:p>
        </p:txBody>
      </p:sp>
      <p:sp>
        <p:nvSpPr>
          <p:cNvPr id="20" name="Text 18"/>
          <p:cNvSpPr/>
          <p:nvPr/>
        </p:nvSpPr>
        <p:spPr>
          <a:xfrm>
            <a:off x="9144000" y="4069080"/>
            <a:ext cx="2468880" cy="320040"/>
          </a:xfrm>
          <a:prstGeom prst="rect">
            <a:avLst/>
          </a:prstGeom>
          <a:noFill/>
          <a:ln/>
        </p:spPr>
        <p:txBody>
          <a:bodyPr wrap="square" lIns="0" tIns="0" rIns="0" bIns="0" rtlCol="0" anchor="ctr"/>
          <a:lstStyle/>
          <a:p>
            <a:pPr indent="0" marL="0">
              <a:buNone/>
            </a:pPr>
            <a:r>
              <a:rPr lang="en-US" sz="1700" b="1" dirty="0">
                <a:solidFill>
                  <a:srgbClr val="2C3E50"/>
                </a:solidFill>
                <a:latin typeface="Calibri" pitchFamily="34" charset="0"/>
                <a:ea typeface="Calibri" pitchFamily="34" charset="-122"/>
                <a:cs typeface="Calibri" pitchFamily="34" charset="-120"/>
              </a:rPr>
              <a:t>Contacts</a:t>
            </a:r>
            <a:endParaRPr lang="en-US" sz="1700" dirty="0"/>
          </a:p>
        </p:txBody>
      </p:sp>
      <p:sp>
        <p:nvSpPr>
          <p:cNvPr id="21" name="Text 19"/>
          <p:cNvSpPr/>
          <p:nvPr/>
        </p:nvSpPr>
        <p:spPr>
          <a:xfrm>
            <a:off x="8522208" y="4617720"/>
            <a:ext cx="3017520" cy="777240"/>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the talkgroups your</a:t>
            </a:r>
            <a:endParaRPr lang="en-US" sz="1300" dirty="0"/>
          </a:p>
          <a:p>
            <a:pPr indent="0" marL="0">
              <a:buNone/>
            </a:pPr>
            <a:r>
              <a:rPr lang="en-US" sz="1300" dirty="0">
                <a:solidFill>
                  <a:srgbClr val="1A1A1A"/>
                </a:solidFill>
                <a:latin typeface="Calibri" pitchFamily="34" charset="0"/>
                <a:ea typeface="Calibri" pitchFamily="34" charset="-122"/>
                <a:cs typeface="Calibri" pitchFamily="34" charset="-120"/>
              </a:rPr>
              <a:t>radio can call</a:t>
            </a:r>
            <a:endParaRPr lang="en-US" sz="1300" dirty="0"/>
          </a:p>
        </p:txBody>
      </p:sp>
      <p:sp>
        <p:nvSpPr>
          <p:cNvPr id="22" name="Text 20"/>
          <p:cNvSpPr/>
          <p:nvPr/>
        </p:nvSpPr>
        <p:spPr>
          <a:xfrm>
            <a:off x="640080" y="5715000"/>
            <a:ext cx="10881360" cy="365760"/>
          </a:xfrm>
          <a:prstGeom prst="rect">
            <a:avLst/>
          </a:prstGeom>
          <a:noFill/>
          <a:ln/>
        </p:spPr>
        <p:txBody>
          <a:bodyPr wrap="square" lIns="0" tIns="0" rIns="0" bIns="0" rtlCol="0" anchor="ctr"/>
          <a:lstStyle/>
          <a:p>
            <a:pPr indent="0" marL="0">
              <a:buNone/>
            </a:pPr>
            <a:r>
              <a:rPr lang="en-US" sz="1500" i="1" dirty="0">
                <a:solidFill>
                  <a:srgbClr val="1A1A1A"/>
                </a:solidFill>
                <a:latin typeface="Calibri" pitchFamily="34" charset="0"/>
                <a:ea typeface="Calibri" pitchFamily="34" charset="-122"/>
                <a:cs typeface="Calibri" pitchFamily="34" charset="-120"/>
              </a:rPr>
              <a:t>It is not hard so much as foreign. Nothing in analog FM prepares you for it.</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WHAT NOBODY WARNS YOU ABOUT</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And the trap almost everyone falls into</a:t>
            </a:r>
            <a:endParaRPr lang="en-US" sz="3400" dirty="0"/>
          </a:p>
        </p:txBody>
      </p:sp>
      <p:sp>
        <p:nvSpPr>
          <p:cNvPr id="4" name="Shape 2"/>
          <p:cNvSpPr/>
          <p:nvPr/>
        </p:nvSpPr>
        <p:spPr>
          <a:xfrm>
            <a:off x="640080" y="1783080"/>
            <a:ext cx="5212080" cy="3200400"/>
          </a:xfrm>
          <a:prstGeom prst="roundRect">
            <a:avLst>
              <a:gd name="adj" fmla="val 2571"/>
            </a:avLst>
          </a:prstGeom>
          <a:solidFill>
            <a:srgbClr val="F2F4F7"/>
          </a:solidFill>
          <a:ln w="12700">
            <a:solidFill>
              <a:srgbClr val="DDE2E8"/>
            </a:solidFill>
            <a:prstDash val="solid"/>
          </a:ln>
        </p:spPr>
      </p:sp>
      <p:sp>
        <p:nvSpPr>
          <p:cNvPr id="5" name="Text 3"/>
          <p:cNvSpPr/>
          <p:nvPr/>
        </p:nvSpPr>
        <p:spPr>
          <a:xfrm>
            <a:off x="960120" y="2011680"/>
            <a:ext cx="4572000" cy="320040"/>
          </a:xfrm>
          <a:prstGeom prst="rect">
            <a:avLst/>
          </a:prstGeom>
          <a:noFill/>
          <a:ln/>
        </p:spPr>
        <p:txBody>
          <a:bodyPr wrap="square" lIns="0" tIns="0" rIns="0" bIns="0" rtlCol="0" anchor="ctr"/>
          <a:lstStyle/>
          <a:p>
            <a:pPr indent="0" marL="0">
              <a:buNone/>
            </a:pPr>
            <a:r>
              <a:rPr lang="en-US" sz="1800" b="1" dirty="0">
                <a:solidFill>
                  <a:srgbClr val="6B7480"/>
                </a:solidFill>
                <a:latin typeface="Calibri" pitchFamily="34" charset="0"/>
                <a:ea typeface="Calibri" pitchFamily="34" charset="-122"/>
                <a:cs typeface="Calibri" pitchFamily="34" charset="-120"/>
              </a:rPr>
              <a:t>What people do</a:t>
            </a:r>
            <a:endParaRPr lang="en-US" sz="1800" dirty="0"/>
          </a:p>
        </p:txBody>
      </p:sp>
      <p:sp>
        <p:nvSpPr>
          <p:cNvPr id="6" name="Text 4"/>
          <p:cNvSpPr/>
          <p:nvPr/>
        </p:nvSpPr>
        <p:spPr>
          <a:xfrm>
            <a:off x="960120" y="2468880"/>
            <a:ext cx="4572000" cy="822960"/>
          </a:xfrm>
          <a:prstGeom prst="rect">
            <a:avLst/>
          </a:prstGeom>
          <a:noFill/>
          <a:ln/>
        </p:spPr>
        <p:txBody>
          <a:bodyPr wrap="square" lIns="0" tIns="0" rIns="0" bIns="0" rtlCol="0" anchor="ctr"/>
          <a:lstStyle/>
          <a:p>
            <a:pPr indent="0" marL="0">
              <a:buNone/>
            </a:pPr>
            <a:r>
              <a:rPr lang="en-US" sz="4600" b="1" dirty="0">
                <a:solidFill>
                  <a:srgbClr val="6B7480"/>
                </a:solidFill>
                <a:latin typeface="Cambria" pitchFamily="34" charset="0"/>
                <a:ea typeface="Cambria" pitchFamily="34" charset="-122"/>
                <a:cs typeface="Cambria" pitchFamily="34" charset="-120"/>
              </a:rPr>
              <a:t>~1,800</a:t>
            </a:r>
            <a:endParaRPr lang="en-US" sz="4600" dirty="0"/>
          </a:p>
        </p:txBody>
      </p:sp>
      <p:sp>
        <p:nvSpPr>
          <p:cNvPr id="7" name="Text 5"/>
          <p:cNvSpPr/>
          <p:nvPr/>
        </p:nvSpPr>
        <p:spPr>
          <a:xfrm>
            <a:off x="960120" y="3383280"/>
            <a:ext cx="4572000" cy="1280160"/>
          </a:xfrm>
          <a:prstGeom prst="rect">
            <a:avLst/>
          </a:prstGeom>
          <a:noFill/>
          <a:ln/>
        </p:spPr>
        <p:txBody>
          <a:bodyPr wrap="square" lIns="0" tIns="0" rIns="0" bIns="0" rtlCol="0" anchor="ctr"/>
          <a:lstStyle/>
          <a:p>
            <a:pPr indent="0" marL="0">
              <a:buNone/>
            </a:pPr>
            <a:r>
              <a:rPr lang="en-US" sz="1450" dirty="0">
                <a:solidFill>
                  <a:srgbClr val="1A1A1A"/>
                </a:solidFill>
                <a:latin typeface="Calibri" pitchFamily="34" charset="0"/>
                <a:ea typeface="Calibri" pitchFamily="34" charset="-122"/>
                <a:cs typeface="Calibri" pitchFamily="34" charset="-120"/>
              </a:rPr>
              <a:t>talkgroups downloaded into a brand-new radio, 99% of which they will never key up.</a:t>
            </a:r>
            <a:endParaRPr lang="en-US" sz="1450" dirty="0"/>
          </a:p>
        </p:txBody>
      </p:sp>
      <p:sp>
        <p:nvSpPr>
          <p:cNvPr id="8" name="Shape 6"/>
          <p:cNvSpPr/>
          <p:nvPr/>
        </p:nvSpPr>
        <p:spPr>
          <a:xfrm>
            <a:off x="6309360" y="1783080"/>
            <a:ext cx="5212080" cy="3200400"/>
          </a:xfrm>
          <a:prstGeom prst="roundRect">
            <a:avLst>
              <a:gd name="adj" fmla="val 2571"/>
            </a:avLst>
          </a:prstGeom>
          <a:solidFill>
            <a:srgbClr val="2C3E50"/>
          </a:solidFill>
          <a:ln w="12700">
            <a:solidFill>
              <a:srgbClr val="DDE2E8"/>
            </a:solidFill>
            <a:prstDash val="solid"/>
          </a:ln>
        </p:spPr>
      </p:sp>
      <p:sp>
        <p:nvSpPr>
          <p:cNvPr id="9" name="Text 7"/>
          <p:cNvSpPr/>
          <p:nvPr/>
        </p:nvSpPr>
        <p:spPr>
          <a:xfrm>
            <a:off x="6629400" y="2011680"/>
            <a:ext cx="4572000" cy="320040"/>
          </a:xfrm>
          <a:prstGeom prst="rect">
            <a:avLst/>
          </a:prstGeom>
          <a:noFill/>
          <a:ln/>
        </p:spPr>
        <p:txBody>
          <a:bodyPr wrap="square" lIns="0" tIns="0" rIns="0" bIns="0" rtlCol="0" anchor="ctr"/>
          <a:lstStyle/>
          <a:p>
            <a:pPr indent="0" marL="0">
              <a:buNone/>
            </a:pPr>
            <a:r>
              <a:rPr lang="en-US" sz="1800" b="1" dirty="0">
                <a:solidFill>
                  <a:srgbClr val="9FB3C8"/>
                </a:solidFill>
                <a:latin typeface="Calibri" pitchFamily="34" charset="0"/>
                <a:ea typeface="Calibri" pitchFamily="34" charset="-122"/>
                <a:cs typeface="Calibri" pitchFamily="34" charset="-120"/>
              </a:rPr>
              <a:t>What works</a:t>
            </a:r>
            <a:endParaRPr lang="en-US" sz="1800" dirty="0"/>
          </a:p>
        </p:txBody>
      </p:sp>
      <p:sp>
        <p:nvSpPr>
          <p:cNvPr id="10" name="Text 8"/>
          <p:cNvSpPr/>
          <p:nvPr/>
        </p:nvSpPr>
        <p:spPr>
          <a:xfrm>
            <a:off x="6629400" y="2468880"/>
            <a:ext cx="4572000" cy="822960"/>
          </a:xfrm>
          <a:prstGeom prst="rect">
            <a:avLst/>
          </a:prstGeom>
          <a:noFill/>
          <a:ln/>
        </p:spPr>
        <p:txBody>
          <a:bodyPr wrap="square" lIns="0" tIns="0" rIns="0" bIns="0" rtlCol="0" anchor="ctr"/>
          <a:lstStyle/>
          <a:p>
            <a:pPr indent="0" marL="0">
              <a:buNone/>
            </a:pPr>
            <a:r>
              <a:rPr lang="en-US" sz="4600" b="1" dirty="0">
                <a:solidFill>
                  <a:srgbClr val="FFFFFF"/>
                </a:solidFill>
                <a:latin typeface="Cambria" pitchFamily="34" charset="0"/>
                <a:ea typeface="Cambria" pitchFamily="34" charset="-122"/>
                <a:cs typeface="Cambria" pitchFamily="34" charset="-120"/>
              </a:rPr>
              <a:t>~100</a:t>
            </a:r>
            <a:endParaRPr lang="en-US" sz="4600" dirty="0"/>
          </a:p>
        </p:txBody>
      </p:sp>
      <p:sp>
        <p:nvSpPr>
          <p:cNvPr id="11" name="Text 9"/>
          <p:cNvSpPr/>
          <p:nvPr/>
        </p:nvSpPr>
        <p:spPr>
          <a:xfrm>
            <a:off x="6629400" y="3383280"/>
            <a:ext cx="4572000" cy="1280160"/>
          </a:xfrm>
          <a:prstGeom prst="rect">
            <a:avLst/>
          </a:prstGeom>
          <a:noFill/>
          <a:ln/>
        </p:spPr>
        <p:txBody>
          <a:bodyPr wrap="square" lIns="0" tIns="0" rIns="0" bIns="0" rtlCol="0" anchor="ctr"/>
          <a:lstStyle/>
          <a:p>
            <a:pPr indent="0" marL="0">
              <a:buNone/>
            </a:pPr>
            <a:r>
              <a:rPr lang="en-US" sz="1450" dirty="0">
                <a:solidFill>
                  <a:srgbClr val="DCE4EC"/>
                </a:solidFill>
                <a:latin typeface="Calibri" pitchFamily="34" charset="0"/>
                <a:ea typeface="Calibri" pitchFamily="34" charset="-122"/>
                <a:cs typeface="Calibri" pitchFamily="34" charset="-120"/>
              </a:rPr>
              <a:t>hand-picked across every network you actually use — chosen by you, so every entry means something.</a:t>
            </a:r>
            <a:endParaRPr lang="en-US" sz="1450" dirty="0"/>
          </a:p>
        </p:txBody>
      </p:sp>
      <p:sp>
        <p:nvSpPr>
          <p:cNvPr id="12" name="Text 10"/>
          <p:cNvSpPr/>
          <p:nvPr/>
        </p:nvSpPr>
        <p:spPr>
          <a:xfrm>
            <a:off x="640080" y="5212080"/>
            <a:ext cx="10881360" cy="411480"/>
          </a:xfrm>
          <a:prstGeom prst="rect">
            <a:avLst/>
          </a:prstGeom>
          <a:noFill/>
          <a:ln/>
        </p:spPr>
        <p:txBody>
          <a:bodyPr wrap="square" lIns="0" tIns="0" rIns="0" bIns="0" rtlCol="0" anchor="ctr"/>
          <a:lstStyle/>
          <a:p>
            <a:pPr algn="ctr" indent="0" marL="0">
              <a:buNone/>
            </a:pPr>
            <a:r>
              <a:rPr lang="en-US" sz="2100" b="1" dirty="0">
                <a:solidFill>
                  <a:srgbClr val="C0392B"/>
                </a:solidFill>
                <a:latin typeface="Cambria" pitchFamily="34" charset="0"/>
                <a:ea typeface="Cambria" pitchFamily="34" charset="-122"/>
                <a:cs typeface="Cambria" pitchFamily="34" charset="-120"/>
              </a:rPr>
              <a:t>A curated hundred beats an imported sixteen hundred, every time.</a:t>
            </a:r>
            <a:endParaRPr lang="en-US" sz="21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WHAT NOBODY WARNS YOU ABOUT</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The rest of the honest list</a:t>
            </a:r>
            <a:endParaRPr lang="en-US" sz="3400" dirty="0"/>
          </a:p>
        </p:txBody>
      </p:sp>
      <p:sp>
        <p:nvSpPr>
          <p:cNvPr id="4" name="Shape 2"/>
          <p:cNvSpPr/>
          <p:nvPr/>
        </p:nvSpPr>
        <p:spPr>
          <a:xfrm>
            <a:off x="640080" y="1673352"/>
            <a:ext cx="10881360" cy="822960"/>
          </a:xfrm>
          <a:prstGeom prst="rect">
            <a:avLst/>
          </a:prstGeom>
          <a:solidFill>
            <a:srgbClr val="F2F4F7"/>
          </a:solidFill>
          <a:ln w="12700">
            <a:solidFill>
              <a:srgbClr val="F2F4F7"/>
            </a:solidFill>
            <a:prstDash val="solid"/>
          </a:ln>
        </p:spPr>
      </p:sp>
      <p:sp>
        <p:nvSpPr>
          <p:cNvPr id="5" name="Text 3"/>
          <p:cNvSpPr/>
          <p:nvPr/>
        </p:nvSpPr>
        <p:spPr>
          <a:xfrm>
            <a:off x="868680" y="1719072"/>
            <a:ext cx="3474720" cy="694944"/>
          </a:xfrm>
          <a:prstGeom prst="rect">
            <a:avLst/>
          </a:prstGeom>
          <a:noFill/>
          <a:ln/>
        </p:spPr>
        <p:txBody>
          <a:bodyPr wrap="square" lIns="0" tIns="0" rIns="0" bIns="0" rtlCol="0" anchor="ctr"/>
          <a:lstStyle/>
          <a:p>
            <a:pPr indent="0" marL="0">
              <a:buNone/>
            </a:pPr>
            <a:r>
              <a:rPr lang="en-US" sz="1550" b="1" dirty="0">
                <a:solidFill>
                  <a:srgbClr val="2C3E50"/>
                </a:solidFill>
                <a:latin typeface="Calibri" pitchFamily="34" charset="0"/>
                <a:ea typeface="Calibri" pitchFamily="34" charset="-122"/>
                <a:cs typeface="Calibri" pitchFamily="34" charset="-120"/>
              </a:rPr>
              <a:t>You must register</a:t>
            </a:r>
            <a:endParaRPr lang="en-US" sz="1550" dirty="0"/>
          </a:p>
        </p:txBody>
      </p:sp>
      <p:sp>
        <p:nvSpPr>
          <p:cNvPr id="6" name="Text 4"/>
          <p:cNvSpPr/>
          <p:nvPr/>
        </p:nvSpPr>
        <p:spPr>
          <a:xfrm>
            <a:off x="4434840" y="1719072"/>
            <a:ext cx="6903720" cy="694944"/>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A DMR ID is free and quick at radioid.net, but it is one more step before you can transmit.</a:t>
            </a:r>
            <a:endParaRPr lang="en-US" sz="1350" dirty="0"/>
          </a:p>
        </p:txBody>
      </p:sp>
      <p:sp>
        <p:nvSpPr>
          <p:cNvPr id="7" name="Text 5"/>
          <p:cNvSpPr/>
          <p:nvPr/>
        </p:nvSpPr>
        <p:spPr>
          <a:xfrm>
            <a:off x="868680" y="2560320"/>
            <a:ext cx="3474720" cy="694944"/>
          </a:xfrm>
          <a:prstGeom prst="rect">
            <a:avLst/>
          </a:prstGeom>
          <a:noFill/>
          <a:ln/>
        </p:spPr>
        <p:txBody>
          <a:bodyPr wrap="square" lIns="0" tIns="0" rIns="0" bIns="0" rtlCol="0" anchor="ctr"/>
          <a:lstStyle/>
          <a:p>
            <a:pPr indent="0" marL="0">
              <a:buNone/>
            </a:pPr>
            <a:r>
              <a:rPr lang="en-US" sz="1550" b="1" dirty="0">
                <a:solidFill>
                  <a:srgbClr val="2C3E50"/>
                </a:solidFill>
                <a:latin typeface="Calibri" pitchFamily="34" charset="0"/>
                <a:ea typeface="Calibri" pitchFamily="34" charset="-122"/>
                <a:cs typeface="Calibri" pitchFamily="34" charset="-120"/>
              </a:rPr>
              <a:t>Text messaging is fragmented</a:t>
            </a:r>
            <a:endParaRPr lang="en-US" sz="1550" dirty="0"/>
          </a:p>
        </p:txBody>
      </p:sp>
      <p:sp>
        <p:nvSpPr>
          <p:cNvPr id="8" name="Text 6"/>
          <p:cNvSpPr/>
          <p:nvPr/>
        </p:nvSpPr>
        <p:spPr>
          <a:xfrm>
            <a:off x="4434840" y="2560320"/>
            <a:ext cx="6903720" cy="694944"/>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Vendor formats are mutually incompatible in places — commercial fragmentation we inherited.</a:t>
            </a:r>
            <a:endParaRPr lang="en-US" sz="1350" dirty="0"/>
          </a:p>
        </p:txBody>
      </p:sp>
      <p:sp>
        <p:nvSpPr>
          <p:cNvPr id="9" name="Shape 7"/>
          <p:cNvSpPr/>
          <p:nvPr/>
        </p:nvSpPr>
        <p:spPr>
          <a:xfrm>
            <a:off x="640080" y="3355848"/>
            <a:ext cx="10881360" cy="822960"/>
          </a:xfrm>
          <a:prstGeom prst="rect">
            <a:avLst/>
          </a:prstGeom>
          <a:solidFill>
            <a:srgbClr val="F2F4F7"/>
          </a:solidFill>
          <a:ln w="12700">
            <a:solidFill>
              <a:srgbClr val="F2F4F7"/>
            </a:solidFill>
            <a:prstDash val="solid"/>
          </a:ln>
        </p:spPr>
      </p:sp>
      <p:sp>
        <p:nvSpPr>
          <p:cNvPr id="10" name="Text 8"/>
          <p:cNvSpPr/>
          <p:nvPr/>
        </p:nvSpPr>
        <p:spPr>
          <a:xfrm>
            <a:off x="868680" y="3401568"/>
            <a:ext cx="3474720" cy="694944"/>
          </a:xfrm>
          <a:prstGeom prst="rect">
            <a:avLst/>
          </a:prstGeom>
          <a:noFill/>
          <a:ln/>
        </p:spPr>
        <p:txBody>
          <a:bodyPr wrap="square" lIns="0" tIns="0" rIns="0" bIns="0" rtlCol="0" anchor="ctr"/>
          <a:lstStyle/>
          <a:p>
            <a:pPr indent="0" marL="0">
              <a:buNone/>
            </a:pPr>
            <a:r>
              <a:rPr lang="en-US" sz="1550" b="1" dirty="0">
                <a:solidFill>
                  <a:srgbClr val="2C3E50"/>
                </a:solidFill>
                <a:latin typeface="Calibri" pitchFamily="34" charset="0"/>
                <a:ea typeface="Calibri" pitchFamily="34" charset="-122"/>
                <a:cs typeface="Calibri" pitchFamily="34" charset="-120"/>
              </a:rPr>
              <a:t>The vocoder is proprietary</a:t>
            </a:r>
            <a:endParaRPr lang="en-US" sz="1550" dirty="0"/>
          </a:p>
        </p:txBody>
      </p:sp>
      <p:sp>
        <p:nvSpPr>
          <p:cNvPr id="11" name="Text 9"/>
          <p:cNvSpPr/>
          <p:nvPr/>
        </p:nvSpPr>
        <p:spPr>
          <a:xfrm>
            <a:off x="4434840" y="3401568"/>
            <a:ext cx="6903720" cy="694944"/>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AMBE sits at DMR's heart, which is an irony in a hobby that prizes openness. It is why M17 exists.</a:t>
            </a:r>
            <a:endParaRPr lang="en-US" sz="1350" dirty="0"/>
          </a:p>
        </p:txBody>
      </p:sp>
      <p:sp>
        <p:nvSpPr>
          <p:cNvPr id="12" name="Text 10"/>
          <p:cNvSpPr/>
          <p:nvPr/>
        </p:nvSpPr>
        <p:spPr>
          <a:xfrm>
            <a:off x="868680" y="4242816"/>
            <a:ext cx="3474720" cy="694944"/>
          </a:xfrm>
          <a:prstGeom prst="rect">
            <a:avLst/>
          </a:prstGeom>
          <a:noFill/>
          <a:ln/>
        </p:spPr>
        <p:txBody>
          <a:bodyPr wrap="square" lIns="0" tIns="0" rIns="0" bIns="0" rtlCol="0" anchor="ctr"/>
          <a:lstStyle/>
          <a:p>
            <a:pPr indent="0" marL="0">
              <a:buNone/>
            </a:pPr>
            <a:r>
              <a:rPr lang="en-US" sz="1550" b="1" dirty="0">
                <a:solidFill>
                  <a:srgbClr val="2C3E50"/>
                </a:solidFill>
                <a:latin typeface="Calibri" pitchFamily="34" charset="0"/>
                <a:ea typeface="Calibri" pitchFamily="34" charset="-122"/>
                <a:cs typeface="Calibri" pitchFamily="34" charset="-120"/>
              </a:rPr>
              <a:t>Etiquette has commercial manners</a:t>
            </a:r>
            <a:endParaRPr lang="en-US" sz="1550" dirty="0"/>
          </a:p>
        </p:txBody>
      </p:sp>
      <p:sp>
        <p:nvSpPr>
          <p:cNvPr id="13" name="Text 11"/>
          <p:cNvSpPr/>
          <p:nvPr/>
        </p:nvSpPr>
        <p:spPr>
          <a:xfrm>
            <a:off x="4434840" y="4242816"/>
            <a:ext cx="6903720" cy="694944"/>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Key up, pause, then talk. Leave gaps between overs so linked systems and other operators can get in.</a:t>
            </a:r>
            <a:endParaRPr lang="en-US" sz="1350" dirty="0"/>
          </a:p>
        </p:txBody>
      </p:sp>
      <p:sp>
        <p:nvSpPr>
          <p:cNvPr id="14" name="Shape 12"/>
          <p:cNvSpPr/>
          <p:nvPr/>
        </p:nvSpPr>
        <p:spPr>
          <a:xfrm>
            <a:off x="640080" y="5038344"/>
            <a:ext cx="10881360" cy="822960"/>
          </a:xfrm>
          <a:prstGeom prst="rect">
            <a:avLst/>
          </a:prstGeom>
          <a:solidFill>
            <a:srgbClr val="F2F4F7"/>
          </a:solidFill>
          <a:ln w="12700">
            <a:solidFill>
              <a:srgbClr val="F2F4F7"/>
            </a:solidFill>
            <a:prstDash val="solid"/>
          </a:ln>
        </p:spPr>
      </p:sp>
      <p:sp>
        <p:nvSpPr>
          <p:cNvPr id="15" name="Text 13"/>
          <p:cNvSpPr/>
          <p:nvPr/>
        </p:nvSpPr>
        <p:spPr>
          <a:xfrm>
            <a:off x="868680" y="5084064"/>
            <a:ext cx="3474720" cy="694944"/>
          </a:xfrm>
          <a:prstGeom prst="rect">
            <a:avLst/>
          </a:prstGeom>
          <a:noFill/>
          <a:ln/>
        </p:spPr>
        <p:txBody>
          <a:bodyPr wrap="square" lIns="0" tIns="0" rIns="0" bIns="0" rtlCol="0" anchor="ctr"/>
          <a:lstStyle/>
          <a:p>
            <a:pPr indent="0" marL="0">
              <a:buNone/>
            </a:pPr>
            <a:r>
              <a:rPr lang="en-US" sz="1550" b="1" dirty="0">
                <a:solidFill>
                  <a:srgbClr val="2C3E50"/>
                </a:solidFill>
                <a:latin typeface="Calibri" pitchFamily="34" charset="0"/>
                <a:ea typeface="Calibri" pitchFamily="34" charset="-122"/>
                <a:cs typeface="Calibri" pitchFamily="34" charset="-120"/>
              </a:rPr>
              <a:t>Many networks means confusion</a:t>
            </a:r>
            <a:endParaRPr lang="en-US" sz="1550" dirty="0"/>
          </a:p>
        </p:txBody>
      </p:sp>
      <p:sp>
        <p:nvSpPr>
          <p:cNvPr id="16" name="Text 14"/>
          <p:cNvSpPr/>
          <p:nvPr/>
        </p:nvSpPr>
        <p:spPr>
          <a:xfrm>
            <a:off x="4434840" y="5084064"/>
            <a:ext cx="6903720" cy="694944"/>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The same talkgroup number can mean different things on different networks.</a:t>
            </a:r>
            <a:endParaRPr lang="en-US" sz="13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IF YOU TAKE ONE THING AWAY</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The right way to start</a:t>
            </a:r>
            <a:endParaRPr lang="en-US" sz="3400" dirty="0"/>
          </a:p>
        </p:txBody>
      </p:sp>
      <p:sp>
        <p:nvSpPr>
          <p:cNvPr id="4" name="Shape 2"/>
          <p:cNvSpPr/>
          <p:nvPr/>
        </p:nvSpPr>
        <p:spPr>
          <a:xfrm>
            <a:off x="685800" y="1874520"/>
            <a:ext cx="475488" cy="475488"/>
          </a:xfrm>
          <a:prstGeom prst="ellipse">
            <a:avLst/>
          </a:prstGeom>
          <a:solidFill>
            <a:srgbClr val="C0392B"/>
          </a:solidFill>
          <a:ln w="12700">
            <a:solidFill>
              <a:srgbClr val="C0392B"/>
            </a:solidFill>
            <a:prstDash val="solid"/>
          </a:ln>
        </p:spPr>
      </p:sp>
      <p:sp>
        <p:nvSpPr>
          <p:cNvPr id="5" name="Text 3"/>
          <p:cNvSpPr/>
          <p:nvPr/>
        </p:nvSpPr>
        <p:spPr>
          <a:xfrm>
            <a:off x="685800" y="187452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6" name="Text 4"/>
          <p:cNvSpPr/>
          <p:nvPr/>
        </p:nvSpPr>
        <p:spPr>
          <a:xfrm>
            <a:off x="1417320" y="1783080"/>
            <a:ext cx="9966960" cy="320040"/>
          </a:xfrm>
          <a:prstGeom prst="rect">
            <a:avLst/>
          </a:prstGeom>
          <a:noFill/>
          <a:ln/>
        </p:spPr>
        <p:txBody>
          <a:bodyPr wrap="square" lIns="0" tIns="0" rIns="0" bIns="0" rtlCol="0" anchor="ctr"/>
          <a:lstStyle/>
          <a:p>
            <a:pPr indent="0" marL="0">
              <a:buNone/>
            </a:pPr>
            <a:r>
              <a:rPr lang="en-US" sz="1800" b="1" dirty="0">
                <a:solidFill>
                  <a:srgbClr val="2C3E50"/>
                </a:solidFill>
                <a:latin typeface="Calibri" pitchFamily="34" charset="0"/>
                <a:ea typeface="Calibri" pitchFamily="34" charset="-122"/>
                <a:cs typeface="Calibri" pitchFamily="34" charset="-120"/>
              </a:rPr>
              <a:t>One hotspot, one radio</a:t>
            </a:r>
            <a:endParaRPr lang="en-US" sz="1800" dirty="0"/>
          </a:p>
        </p:txBody>
      </p:sp>
      <p:sp>
        <p:nvSpPr>
          <p:cNvPr id="7" name="Text 5"/>
          <p:cNvSpPr/>
          <p:nvPr/>
        </p:nvSpPr>
        <p:spPr>
          <a:xfrm>
            <a:off x="1417320" y="2130552"/>
            <a:ext cx="9875520" cy="502920"/>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A station you fully control, on your desk, where experiments cost nothing and nobody minds your learning curve.</a:t>
            </a:r>
            <a:endParaRPr lang="en-US" sz="1400" dirty="0"/>
          </a:p>
        </p:txBody>
      </p:sp>
      <p:sp>
        <p:nvSpPr>
          <p:cNvPr id="8" name="Shape 6"/>
          <p:cNvSpPr/>
          <p:nvPr/>
        </p:nvSpPr>
        <p:spPr>
          <a:xfrm>
            <a:off x="685800" y="2898648"/>
            <a:ext cx="475488" cy="475488"/>
          </a:xfrm>
          <a:prstGeom prst="ellipse">
            <a:avLst/>
          </a:prstGeom>
          <a:solidFill>
            <a:srgbClr val="C0392B"/>
          </a:solidFill>
          <a:ln w="12700">
            <a:solidFill>
              <a:srgbClr val="C0392B"/>
            </a:solidFill>
            <a:prstDash val="solid"/>
          </a:ln>
        </p:spPr>
      </p:sp>
      <p:sp>
        <p:nvSpPr>
          <p:cNvPr id="9" name="Text 7"/>
          <p:cNvSpPr/>
          <p:nvPr/>
        </p:nvSpPr>
        <p:spPr>
          <a:xfrm>
            <a:off x="685800" y="2898648"/>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0" name="Text 8"/>
          <p:cNvSpPr/>
          <p:nvPr/>
        </p:nvSpPr>
        <p:spPr>
          <a:xfrm>
            <a:off x="1417320" y="2807208"/>
            <a:ext cx="9966960" cy="320040"/>
          </a:xfrm>
          <a:prstGeom prst="rect">
            <a:avLst/>
          </a:prstGeom>
          <a:noFill/>
          <a:ln/>
        </p:spPr>
        <p:txBody>
          <a:bodyPr wrap="square" lIns="0" tIns="0" rIns="0" bIns="0" rtlCol="0" anchor="ctr"/>
          <a:lstStyle/>
          <a:p>
            <a:pPr indent="0" marL="0">
              <a:buNone/>
            </a:pPr>
            <a:r>
              <a:rPr lang="en-US" sz="1800" b="1" dirty="0">
                <a:solidFill>
                  <a:srgbClr val="2C3E50"/>
                </a:solidFill>
                <a:latin typeface="Calibri" pitchFamily="34" charset="0"/>
                <a:ea typeface="Calibri" pitchFamily="34" charset="-122"/>
                <a:cs typeface="Calibri" pitchFamily="34" charset="-120"/>
              </a:rPr>
              <a:t>Start on BrandMeister</a:t>
            </a:r>
            <a:endParaRPr lang="en-US" sz="1800" dirty="0"/>
          </a:p>
        </p:txBody>
      </p:sp>
      <p:sp>
        <p:nvSpPr>
          <p:cNvPr id="11" name="Text 9"/>
          <p:cNvSpPr/>
          <p:nvPr/>
        </p:nvSpPr>
        <p:spPr>
          <a:xfrm>
            <a:off x="1417320" y="3154680"/>
            <a:ext cx="9875520" cy="502920"/>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The biggest user base, the most talkgroups, and the most documentation when you get stuck.</a:t>
            </a:r>
            <a:endParaRPr lang="en-US" sz="1400" dirty="0"/>
          </a:p>
        </p:txBody>
      </p:sp>
      <p:sp>
        <p:nvSpPr>
          <p:cNvPr id="12" name="Shape 10"/>
          <p:cNvSpPr/>
          <p:nvPr/>
        </p:nvSpPr>
        <p:spPr>
          <a:xfrm>
            <a:off x="685800" y="3922776"/>
            <a:ext cx="475488" cy="475488"/>
          </a:xfrm>
          <a:prstGeom prst="ellipse">
            <a:avLst/>
          </a:prstGeom>
          <a:solidFill>
            <a:srgbClr val="C0392B"/>
          </a:solidFill>
          <a:ln w="12700">
            <a:solidFill>
              <a:srgbClr val="C0392B"/>
            </a:solidFill>
            <a:prstDash val="solid"/>
          </a:ln>
        </p:spPr>
      </p:sp>
      <p:sp>
        <p:nvSpPr>
          <p:cNvPr id="13" name="Text 11"/>
          <p:cNvSpPr/>
          <p:nvPr/>
        </p:nvSpPr>
        <p:spPr>
          <a:xfrm>
            <a:off x="685800" y="3922776"/>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4" name="Text 12"/>
          <p:cNvSpPr/>
          <p:nvPr/>
        </p:nvSpPr>
        <p:spPr>
          <a:xfrm>
            <a:off x="1417320" y="3831336"/>
            <a:ext cx="9966960" cy="320040"/>
          </a:xfrm>
          <a:prstGeom prst="rect">
            <a:avLst/>
          </a:prstGeom>
          <a:noFill/>
          <a:ln/>
        </p:spPr>
        <p:txBody>
          <a:bodyPr wrap="square" lIns="0" tIns="0" rIns="0" bIns="0" rtlCol="0" anchor="ctr"/>
          <a:lstStyle/>
          <a:p>
            <a:pPr indent="0" marL="0">
              <a:buNone/>
            </a:pPr>
            <a:r>
              <a:rPr lang="en-US" sz="1800" b="1" dirty="0">
                <a:solidFill>
                  <a:srgbClr val="2C3E50"/>
                </a:solidFill>
                <a:latin typeface="Calibri" pitchFamily="34" charset="0"/>
                <a:ea typeface="Calibri" pitchFamily="34" charset="-122"/>
                <a:cs typeface="Calibri" pitchFamily="34" charset="-120"/>
              </a:rPr>
              <a:t>One talkgroup to begin</a:t>
            </a:r>
            <a:endParaRPr lang="en-US" sz="1800" dirty="0"/>
          </a:p>
        </p:txBody>
      </p:sp>
      <p:sp>
        <p:nvSpPr>
          <p:cNvPr id="15" name="Text 13"/>
          <p:cNvSpPr/>
          <p:nvPr/>
        </p:nvSpPr>
        <p:spPr>
          <a:xfrm>
            <a:off x="1417320" y="4178808"/>
            <a:ext cx="9875520" cy="502920"/>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TG 91 Worldwide is busy around the clock. Hearing real traffic proves your setup works.</a:t>
            </a:r>
            <a:endParaRPr lang="en-US" sz="1400" dirty="0"/>
          </a:p>
        </p:txBody>
      </p:sp>
      <p:sp>
        <p:nvSpPr>
          <p:cNvPr id="16" name="Shape 14"/>
          <p:cNvSpPr/>
          <p:nvPr/>
        </p:nvSpPr>
        <p:spPr>
          <a:xfrm>
            <a:off x="685800" y="4946904"/>
            <a:ext cx="475488" cy="475488"/>
          </a:xfrm>
          <a:prstGeom prst="ellipse">
            <a:avLst/>
          </a:prstGeom>
          <a:solidFill>
            <a:srgbClr val="C0392B"/>
          </a:solidFill>
          <a:ln w="12700">
            <a:solidFill>
              <a:srgbClr val="C0392B"/>
            </a:solidFill>
            <a:prstDash val="solid"/>
          </a:ln>
        </p:spPr>
      </p:sp>
      <p:sp>
        <p:nvSpPr>
          <p:cNvPr id="17" name="Text 15"/>
          <p:cNvSpPr/>
          <p:nvPr/>
        </p:nvSpPr>
        <p:spPr>
          <a:xfrm>
            <a:off x="685800" y="4946904"/>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18" name="Text 16"/>
          <p:cNvSpPr/>
          <p:nvPr/>
        </p:nvSpPr>
        <p:spPr>
          <a:xfrm>
            <a:off x="1417320" y="4855464"/>
            <a:ext cx="9966960" cy="320040"/>
          </a:xfrm>
          <a:prstGeom prst="rect">
            <a:avLst/>
          </a:prstGeom>
          <a:noFill/>
          <a:ln/>
        </p:spPr>
        <p:txBody>
          <a:bodyPr wrap="square" lIns="0" tIns="0" rIns="0" bIns="0" rtlCol="0" anchor="ctr"/>
          <a:lstStyle/>
          <a:p>
            <a:pPr indent="0" marL="0">
              <a:buNone/>
            </a:pPr>
            <a:r>
              <a:rPr lang="en-US" sz="1800" b="1" dirty="0">
                <a:solidFill>
                  <a:srgbClr val="2C3E50"/>
                </a:solidFill>
                <a:latin typeface="Calibri" pitchFamily="34" charset="0"/>
                <a:ea typeface="Calibri" pitchFamily="34" charset="-122"/>
                <a:cs typeface="Calibri" pitchFamily="34" charset="-120"/>
              </a:rPr>
              <a:t>Add one thing at a time</a:t>
            </a:r>
            <a:endParaRPr lang="en-US" sz="1800" dirty="0"/>
          </a:p>
        </p:txBody>
      </p:sp>
      <p:sp>
        <p:nvSpPr>
          <p:cNvPr id="19" name="Text 17"/>
          <p:cNvSpPr/>
          <p:nvPr/>
        </p:nvSpPr>
        <p:spPr>
          <a:xfrm>
            <a:off x="1417320" y="5202936"/>
            <a:ext cx="9875520" cy="502920"/>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A codeplug scales from a dozen channels to hundreds without ever starting over.</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IF YOU TAKE ONE THING AWAY</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Build your own codeplug</a:t>
            </a:r>
            <a:endParaRPr lang="en-US" sz="3400" dirty="0"/>
          </a:p>
        </p:txBody>
      </p:sp>
      <p:sp>
        <p:nvSpPr>
          <p:cNvPr id="4" name="Shape 2"/>
          <p:cNvSpPr/>
          <p:nvPr/>
        </p:nvSpPr>
        <p:spPr>
          <a:xfrm>
            <a:off x="640080" y="1783080"/>
            <a:ext cx="10881360" cy="1280160"/>
          </a:xfrm>
          <a:prstGeom prst="roundRect">
            <a:avLst>
              <a:gd name="adj" fmla="val 6429"/>
            </a:avLst>
          </a:prstGeom>
          <a:solidFill>
            <a:srgbClr val="2C3E50"/>
          </a:solidFill>
          <a:ln w="12700">
            <a:solidFill>
              <a:srgbClr val="DDE2E8"/>
            </a:solidFill>
            <a:prstDash val="solid"/>
          </a:ln>
        </p:spPr>
      </p:sp>
      <p:sp>
        <p:nvSpPr>
          <p:cNvPr id="5" name="Text 3"/>
          <p:cNvSpPr/>
          <p:nvPr/>
        </p:nvSpPr>
        <p:spPr>
          <a:xfrm>
            <a:off x="1005840" y="2084832"/>
            <a:ext cx="10149840" cy="502920"/>
          </a:xfrm>
          <a:prstGeom prst="rect">
            <a:avLst/>
          </a:prstGeom>
          <a:noFill/>
          <a:ln/>
        </p:spPr>
        <p:txBody>
          <a:bodyPr wrap="square" lIns="0" tIns="0" rIns="0" bIns="0" rtlCol="0" anchor="ctr"/>
          <a:lstStyle/>
          <a:p>
            <a:pPr indent="0" marL="0">
              <a:buNone/>
            </a:pPr>
            <a:r>
              <a:rPr lang="en-US" sz="2500" b="1" dirty="0">
                <a:solidFill>
                  <a:srgbClr val="FFFFFF"/>
                </a:solidFill>
                <a:latin typeface="Cambria" pitchFamily="34" charset="0"/>
                <a:ea typeface="Cambria" pitchFamily="34" charset="-122"/>
                <a:cs typeface="Cambria" pitchFamily="34" charset="-120"/>
              </a:rPr>
              <a:t>The codeplug is not a toll. It is the tuition.</a:t>
            </a:r>
            <a:endParaRPr lang="en-US" sz="2500" dirty="0"/>
          </a:p>
        </p:txBody>
      </p:sp>
      <p:sp>
        <p:nvSpPr>
          <p:cNvPr id="6" name="Text 4"/>
          <p:cNvSpPr/>
          <p:nvPr/>
        </p:nvSpPr>
        <p:spPr>
          <a:xfrm>
            <a:off x="640080" y="3383280"/>
            <a:ext cx="10881360" cy="320040"/>
          </a:xfrm>
          <a:prstGeom prst="rect">
            <a:avLst/>
          </a:prstGeom>
          <a:noFill/>
          <a:ln/>
        </p:spPr>
        <p:txBody>
          <a:bodyPr wrap="square" lIns="0" tIns="0" rIns="0" bIns="0" rtlCol="0" anchor="ctr"/>
          <a:lstStyle/>
          <a:p>
            <a:pPr indent="0" marL="0">
              <a:buNone/>
            </a:pPr>
            <a:r>
              <a:rPr lang="en-US" sz="1600" b="1" dirty="0">
                <a:solidFill>
                  <a:srgbClr val="1A1A1A"/>
                </a:solidFill>
                <a:latin typeface="Calibri" pitchFamily="34" charset="0"/>
                <a:ea typeface="Calibri" pitchFamily="34" charset="-122"/>
                <a:cs typeface="Calibri" pitchFamily="34" charset="-120"/>
              </a:rPr>
              <a:t>The tempting shortcut is to download somebody else's. Resist it.</a:t>
            </a:r>
            <a:endParaRPr lang="en-US" sz="1600" dirty="0"/>
          </a:p>
        </p:txBody>
      </p:sp>
      <p:sp>
        <p:nvSpPr>
          <p:cNvPr id="7" name="Text 5"/>
          <p:cNvSpPr/>
          <p:nvPr/>
        </p:nvSpPr>
        <p:spPr>
          <a:xfrm>
            <a:off x="640080" y="3840480"/>
            <a:ext cx="10881360" cy="2103120"/>
          </a:xfrm>
          <a:prstGeom prst="rect">
            <a:avLst/>
          </a:prstGeom>
          <a:noFill/>
          <a:ln/>
        </p:spPr>
        <p:txBody>
          <a:bodyPr wrap="square" lIns="0" tIns="0" rIns="0" bIns="0" rtlCol="0" anchor="ctr"/>
          <a:lstStyle/>
          <a:p>
            <a:pPr marL="342900" indent="-342900">
              <a:spcAft>
                <a:spcPts val="1100"/>
              </a:spcAft>
              <a:buSzPct val="100000"/>
              <a:buChar char="•"/>
            </a:pPr>
            <a:r>
              <a:rPr lang="en-US" sz="1450" dirty="0">
                <a:solidFill>
                  <a:srgbClr val="1A1A1A"/>
                </a:solidFill>
                <a:latin typeface="Calibri" pitchFamily="34" charset="0"/>
                <a:ea typeface="Calibri" pitchFamily="34" charset="-122"/>
                <a:cs typeface="Calibri" pitchFamily="34" charset="-120"/>
              </a:rPr>
              <a:t>A borrowed codeplug hands you hundreds of someone else's decisions — their networks, their talkgroup picks, their zone logic, their naming.</a:t>
            </a:r>
            <a:endParaRPr lang="en-US" sz="1450" dirty="0"/>
          </a:p>
          <a:p>
            <a:pPr marL="342900" indent="-342900">
              <a:spcAft>
                <a:spcPts val="1100"/>
              </a:spcAft>
              <a:buSzPct val="100000"/>
              <a:buChar char="•"/>
            </a:pPr>
            <a:r>
              <a:rPr lang="en-US" sz="1450" dirty="0">
                <a:solidFill>
                  <a:srgbClr val="1A1A1A"/>
                </a:solidFill>
                <a:latin typeface="Calibri" pitchFamily="34" charset="0"/>
                <a:ea typeface="Calibri" pitchFamily="34" charset="-122"/>
                <a:cs typeface="Calibri" pitchFamily="34" charset="-120"/>
              </a:rPr>
              <a:t>It can still carry their DMR ID, so you transmit under their identity.</a:t>
            </a:r>
            <a:endParaRPr lang="en-US" sz="1450" dirty="0"/>
          </a:p>
          <a:p>
            <a:pPr marL="342900" indent="-342900">
              <a:spcAft>
                <a:spcPts val="1100"/>
              </a:spcAft>
              <a:buSzPct val="100000"/>
              <a:buChar char="•"/>
            </a:pPr>
            <a:r>
              <a:rPr lang="en-US" sz="1450" dirty="0">
                <a:solidFill>
                  <a:srgbClr val="1A1A1A"/>
                </a:solidFill>
                <a:latin typeface="Calibri" pitchFamily="34" charset="0"/>
                <a:ea typeface="Calibri" pitchFamily="34" charset="-122"/>
                <a:cs typeface="Calibri" pitchFamily="34" charset="-120"/>
              </a:rPr>
              <a:t>And when something breaks you have no idea how to fix it, because you never learned how any of it was put together.</a:t>
            </a:r>
            <a:endParaRPr lang="en-US" sz="1450" dirty="0"/>
          </a:p>
          <a:p>
            <a:pPr marL="342900" indent="-342900">
              <a:spcAft>
                <a:spcPts val="1100"/>
              </a:spcAft>
              <a:buSzPct val="100000"/>
              <a:buChar char="•"/>
            </a:pPr>
            <a:r>
              <a:rPr lang="en-US" sz="1450" dirty="0">
                <a:solidFill>
                  <a:srgbClr val="1A1A1A"/>
                </a:solidFill>
                <a:latin typeface="Calibri" pitchFamily="34" charset="0"/>
                <a:ea typeface="Calibri" pitchFamily="34" charset="-122"/>
                <a:cs typeface="Calibri" pitchFamily="34" charset="-120"/>
              </a:rPr>
              <a:t>Every channel you create teaches you what a channel is. Every zone teaches you how the radio organises itself.</a:t>
            </a:r>
            <a:endParaRPr lang="en-US" sz="14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AGENDA</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What this covers</a:t>
            </a:r>
            <a:endParaRPr lang="en-US" sz="3400" dirty="0"/>
          </a:p>
        </p:txBody>
      </p:sp>
      <p:sp>
        <p:nvSpPr>
          <p:cNvPr id="4" name="Shape 2"/>
          <p:cNvSpPr/>
          <p:nvPr/>
        </p:nvSpPr>
        <p:spPr>
          <a:xfrm>
            <a:off x="685800" y="1783080"/>
            <a:ext cx="475488" cy="475488"/>
          </a:xfrm>
          <a:prstGeom prst="ellipse">
            <a:avLst/>
          </a:prstGeom>
          <a:solidFill>
            <a:srgbClr val="2C3E50"/>
          </a:solidFill>
          <a:ln w="12700">
            <a:solidFill>
              <a:srgbClr val="2C3E50"/>
            </a:solidFill>
            <a:prstDash val="solid"/>
          </a:ln>
        </p:spPr>
      </p:sp>
      <p:sp>
        <p:nvSpPr>
          <p:cNvPr id="5" name="Text 3"/>
          <p:cNvSpPr/>
          <p:nvPr/>
        </p:nvSpPr>
        <p:spPr>
          <a:xfrm>
            <a:off x="685800" y="178308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6" name="Text 4"/>
          <p:cNvSpPr/>
          <p:nvPr/>
        </p:nvSpPr>
        <p:spPr>
          <a:xfrm>
            <a:off x="1371600" y="1755648"/>
            <a:ext cx="4754880" cy="292608"/>
          </a:xfrm>
          <a:prstGeom prst="rect">
            <a:avLst/>
          </a:prstGeom>
          <a:noFill/>
          <a:ln/>
        </p:spPr>
        <p:txBody>
          <a:bodyPr wrap="square" lIns="0" tIns="0" rIns="0" bIns="0" rtlCol="0" anchor="ctr"/>
          <a:lstStyle/>
          <a:p>
            <a:pPr indent="0" marL="0">
              <a:buNone/>
            </a:pPr>
            <a:r>
              <a:rPr lang="en-US" sz="1700" b="1" dirty="0">
                <a:solidFill>
                  <a:srgbClr val="1A1A1A"/>
                </a:solidFill>
                <a:latin typeface="Calibri" pitchFamily="34" charset="0"/>
                <a:ea typeface="Calibri" pitchFamily="34" charset="-122"/>
                <a:cs typeface="Calibri" pitchFamily="34" charset="-120"/>
              </a:rPr>
              <a:t>Where DMR came from</a:t>
            </a:r>
            <a:endParaRPr lang="en-US" sz="1700" dirty="0"/>
          </a:p>
        </p:txBody>
      </p:sp>
      <p:sp>
        <p:nvSpPr>
          <p:cNvPr id="7" name="Text 5"/>
          <p:cNvSpPr/>
          <p:nvPr/>
        </p:nvSpPr>
        <p:spPr>
          <a:xfrm>
            <a:off x="1371600" y="2029968"/>
            <a:ext cx="9966960" cy="274320"/>
          </a:xfrm>
          <a:prstGeom prst="rect">
            <a:avLst/>
          </a:prstGeom>
          <a:noFill/>
          <a:ln/>
        </p:spPr>
        <p:txBody>
          <a:bodyPr wrap="square" lIns="0" tIns="0" rIns="0" bIns="0" rtlCol="0" anchor="ctr"/>
          <a:lstStyle/>
          <a:p>
            <a:pPr indent="0" marL="0">
              <a:buNone/>
            </a:pPr>
            <a:r>
              <a:rPr lang="en-US" sz="1350" dirty="0">
                <a:solidFill>
                  <a:srgbClr val="6B7480"/>
                </a:solidFill>
                <a:latin typeface="Calibri" pitchFamily="34" charset="0"/>
                <a:ea typeface="Calibri" pitchFamily="34" charset="-122"/>
                <a:cs typeface="Calibri" pitchFamily="34" charset="-120"/>
              </a:rPr>
              <a:t>A commercial standard hams adopted</a:t>
            </a:r>
            <a:endParaRPr lang="en-US" sz="1350" dirty="0"/>
          </a:p>
        </p:txBody>
      </p:sp>
      <p:sp>
        <p:nvSpPr>
          <p:cNvPr id="8" name="Shape 6"/>
          <p:cNvSpPr/>
          <p:nvPr/>
        </p:nvSpPr>
        <p:spPr>
          <a:xfrm>
            <a:off x="685800" y="2532888"/>
            <a:ext cx="475488" cy="475488"/>
          </a:xfrm>
          <a:prstGeom prst="ellipse">
            <a:avLst/>
          </a:prstGeom>
          <a:solidFill>
            <a:srgbClr val="2C3E50"/>
          </a:solidFill>
          <a:ln w="12700">
            <a:solidFill>
              <a:srgbClr val="2C3E50"/>
            </a:solidFill>
            <a:prstDash val="solid"/>
          </a:ln>
        </p:spPr>
      </p:sp>
      <p:sp>
        <p:nvSpPr>
          <p:cNvPr id="9" name="Text 7"/>
          <p:cNvSpPr/>
          <p:nvPr/>
        </p:nvSpPr>
        <p:spPr>
          <a:xfrm>
            <a:off x="685800" y="2532888"/>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0" name="Text 8"/>
          <p:cNvSpPr/>
          <p:nvPr/>
        </p:nvSpPr>
        <p:spPr>
          <a:xfrm>
            <a:off x="1371600" y="2505456"/>
            <a:ext cx="4754880" cy="292608"/>
          </a:xfrm>
          <a:prstGeom prst="rect">
            <a:avLst/>
          </a:prstGeom>
          <a:noFill/>
          <a:ln/>
        </p:spPr>
        <p:txBody>
          <a:bodyPr wrap="square" lIns="0" tIns="0" rIns="0" bIns="0" rtlCol="0" anchor="ctr"/>
          <a:lstStyle/>
          <a:p>
            <a:pPr indent="0" marL="0">
              <a:buNone/>
            </a:pPr>
            <a:r>
              <a:rPr lang="en-US" sz="1700" b="1" dirty="0">
                <a:solidFill>
                  <a:srgbClr val="1A1A1A"/>
                </a:solidFill>
                <a:latin typeface="Calibri" pitchFamily="34" charset="0"/>
                <a:ea typeface="Calibri" pitchFamily="34" charset="-122"/>
                <a:cs typeface="Calibri" pitchFamily="34" charset="-120"/>
              </a:rPr>
              <a:t>The engineering trick</a:t>
            </a:r>
            <a:endParaRPr lang="en-US" sz="1700" dirty="0"/>
          </a:p>
        </p:txBody>
      </p:sp>
      <p:sp>
        <p:nvSpPr>
          <p:cNvPr id="11" name="Text 9"/>
          <p:cNvSpPr/>
          <p:nvPr/>
        </p:nvSpPr>
        <p:spPr>
          <a:xfrm>
            <a:off x="1371600" y="2779776"/>
            <a:ext cx="9966960" cy="274320"/>
          </a:xfrm>
          <a:prstGeom prst="rect">
            <a:avLst/>
          </a:prstGeom>
          <a:noFill/>
          <a:ln/>
        </p:spPr>
        <p:txBody>
          <a:bodyPr wrap="square" lIns="0" tIns="0" rIns="0" bIns="0" rtlCol="0" anchor="ctr"/>
          <a:lstStyle/>
          <a:p>
            <a:pPr indent="0" marL="0">
              <a:buNone/>
            </a:pPr>
            <a:r>
              <a:rPr lang="en-US" sz="1350" dirty="0">
                <a:solidFill>
                  <a:srgbClr val="6B7480"/>
                </a:solidFill>
                <a:latin typeface="Calibri" pitchFamily="34" charset="0"/>
                <a:ea typeface="Calibri" pitchFamily="34" charset="-122"/>
                <a:cs typeface="Calibri" pitchFamily="34" charset="-120"/>
              </a:rPr>
              <a:t>TDMA, and why one channel carries two conversations</a:t>
            </a:r>
            <a:endParaRPr lang="en-US" sz="1350" dirty="0"/>
          </a:p>
        </p:txBody>
      </p:sp>
      <p:sp>
        <p:nvSpPr>
          <p:cNvPr id="12" name="Shape 10"/>
          <p:cNvSpPr/>
          <p:nvPr/>
        </p:nvSpPr>
        <p:spPr>
          <a:xfrm>
            <a:off x="685800" y="3282696"/>
            <a:ext cx="475488" cy="475488"/>
          </a:xfrm>
          <a:prstGeom prst="ellipse">
            <a:avLst/>
          </a:prstGeom>
          <a:solidFill>
            <a:srgbClr val="2C3E50"/>
          </a:solidFill>
          <a:ln w="12700">
            <a:solidFill>
              <a:srgbClr val="2C3E50"/>
            </a:solidFill>
            <a:prstDash val="solid"/>
          </a:ln>
        </p:spPr>
      </p:sp>
      <p:sp>
        <p:nvSpPr>
          <p:cNvPr id="13" name="Text 11"/>
          <p:cNvSpPr/>
          <p:nvPr/>
        </p:nvSpPr>
        <p:spPr>
          <a:xfrm>
            <a:off x="685800" y="3282696"/>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4" name="Text 12"/>
          <p:cNvSpPr/>
          <p:nvPr/>
        </p:nvSpPr>
        <p:spPr>
          <a:xfrm>
            <a:off x="1371600" y="3255264"/>
            <a:ext cx="4754880" cy="292608"/>
          </a:xfrm>
          <a:prstGeom prst="rect">
            <a:avLst/>
          </a:prstGeom>
          <a:noFill/>
          <a:ln/>
        </p:spPr>
        <p:txBody>
          <a:bodyPr wrap="square" lIns="0" tIns="0" rIns="0" bIns="0" rtlCol="0" anchor="ctr"/>
          <a:lstStyle/>
          <a:p>
            <a:pPr indent="0" marL="0">
              <a:buNone/>
            </a:pPr>
            <a:r>
              <a:rPr lang="en-US" sz="1700" b="1" dirty="0">
                <a:solidFill>
                  <a:srgbClr val="1A1A1A"/>
                </a:solidFill>
                <a:latin typeface="Calibri" pitchFamily="34" charset="0"/>
                <a:ea typeface="Calibri" pitchFamily="34" charset="-122"/>
                <a:cs typeface="Calibri" pitchFamily="34" charset="-120"/>
              </a:rPr>
              <a:t>Talkgroups and time slots</a:t>
            </a:r>
            <a:endParaRPr lang="en-US" sz="1700" dirty="0"/>
          </a:p>
        </p:txBody>
      </p:sp>
      <p:sp>
        <p:nvSpPr>
          <p:cNvPr id="15" name="Text 13"/>
          <p:cNvSpPr/>
          <p:nvPr/>
        </p:nvSpPr>
        <p:spPr>
          <a:xfrm>
            <a:off x="1371600" y="3529584"/>
            <a:ext cx="9966960" cy="274320"/>
          </a:xfrm>
          <a:prstGeom prst="rect">
            <a:avLst/>
          </a:prstGeom>
          <a:noFill/>
          <a:ln/>
        </p:spPr>
        <p:txBody>
          <a:bodyPr wrap="square" lIns="0" tIns="0" rIns="0" bIns="0" rtlCol="0" anchor="ctr"/>
          <a:lstStyle/>
          <a:p>
            <a:pPr indent="0" marL="0">
              <a:buNone/>
            </a:pPr>
            <a:r>
              <a:rPr lang="en-US" sz="1350" dirty="0">
                <a:solidFill>
                  <a:srgbClr val="6B7480"/>
                </a:solidFill>
                <a:latin typeface="Calibri" pitchFamily="34" charset="0"/>
                <a:ea typeface="Calibri" pitchFamily="34" charset="-122"/>
                <a:cs typeface="Calibri" pitchFamily="34" charset="-120"/>
              </a:rPr>
              <a:t>Why you link instead of tune</a:t>
            </a:r>
            <a:endParaRPr lang="en-US" sz="1350" dirty="0"/>
          </a:p>
        </p:txBody>
      </p:sp>
      <p:sp>
        <p:nvSpPr>
          <p:cNvPr id="16" name="Shape 14"/>
          <p:cNvSpPr/>
          <p:nvPr/>
        </p:nvSpPr>
        <p:spPr>
          <a:xfrm>
            <a:off x="685800" y="4032504"/>
            <a:ext cx="475488" cy="475488"/>
          </a:xfrm>
          <a:prstGeom prst="ellipse">
            <a:avLst/>
          </a:prstGeom>
          <a:solidFill>
            <a:srgbClr val="2C3E50"/>
          </a:solidFill>
          <a:ln w="12700">
            <a:solidFill>
              <a:srgbClr val="2C3E50"/>
            </a:solidFill>
            <a:prstDash val="solid"/>
          </a:ln>
        </p:spPr>
      </p:sp>
      <p:sp>
        <p:nvSpPr>
          <p:cNvPr id="17" name="Text 15"/>
          <p:cNvSpPr/>
          <p:nvPr/>
        </p:nvSpPr>
        <p:spPr>
          <a:xfrm>
            <a:off x="685800" y="4032504"/>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18" name="Text 16"/>
          <p:cNvSpPr/>
          <p:nvPr/>
        </p:nvSpPr>
        <p:spPr>
          <a:xfrm>
            <a:off x="1371600" y="4005072"/>
            <a:ext cx="4754880" cy="292608"/>
          </a:xfrm>
          <a:prstGeom prst="rect">
            <a:avLst/>
          </a:prstGeom>
          <a:noFill/>
          <a:ln/>
        </p:spPr>
        <p:txBody>
          <a:bodyPr wrap="square" lIns="0" tIns="0" rIns="0" bIns="0" rtlCol="0" anchor="ctr"/>
          <a:lstStyle/>
          <a:p>
            <a:pPr indent="0" marL="0">
              <a:buNone/>
            </a:pPr>
            <a:r>
              <a:rPr lang="en-US" sz="1700" b="1" dirty="0">
                <a:solidFill>
                  <a:srgbClr val="1A1A1A"/>
                </a:solidFill>
                <a:latin typeface="Calibri" pitchFamily="34" charset="0"/>
                <a:ea typeface="Calibri" pitchFamily="34" charset="-122"/>
                <a:cs typeface="Calibri" pitchFamily="34" charset="-120"/>
              </a:rPr>
              <a:t>Why DMR won</a:t>
            </a:r>
            <a:endParaRPr lang="en-US" sz="1700" dirty="0"/>
          </a:p>
        </p:txBody>
      </p:sp>
      <p:sp>
        <p:nvSpPr>
          <p:cNvPr id="19" name="Text 17"/>
          <p:cNvSpPr/>
          <p:nvPr/>
        </p:nvSpPr>
        <p:spPr>
          <a:xfrm>
            <a:off x="1371600" y="4279392"/>
            <a:ext cx="9966960" cy="274320"/>
          </a:xfrm>
          <a:prstGeom prst="rect">
            <a:avLst/>
          </a:prstGeom>
          <a:noFill/>
          <a:ln/>
        </p:spPr>
        <p:txBody>
          <a:bodyPr wrap="square" lIns="0" tIns="0" rIns="0" bIns="0" rtlCol="0" anchor="ctr"/>
          <a:lstStyle/>
          <a:p>
            <a:pPr indent="0" marL="0">
              <a:buNone/>
            </a:pPr>
            <a:r>
              <a:rPr lang="en-US" sz="1350" dirty="0">
                <a:solidFill>
                  <a:srgbClr val="6B7480"/>
                </a:solidFill>
                <a:latin typeface="Calibri" pitchFamily="34" charset="0"/>
                <a:ea typeface="Calibri" pitchFamily="34" charset="-122"/>
                <a:cs typeface="Calibri" pitchFamily="34" charset="-120"/>
              </a:rPr>
              <a:t>Radios, networks and people</a:t>
            </a:r>
            <a:endParaRPr lang="en-US" sz="1350" dirty="0"/>
          </a:p>
        </p:txBody>
      </p:sp>
      <p:sp>
        <p:nvSpPr>
          <p:cNvPr id="20" name="Shape 18"/>
          <p:cNvSpPr/>
          <p:nvPr/>
        </p:nvSpPr>
        <p:spPr>
          <a:xfrm>
            <a:off x="685800" y="4782312"/>
            <a:ext cx="475488" cy="475488"/>
          </a:xfrm>
          <a:prstGeom prst="ellipse">
            <a:avLst/>
          </a:prstGeom>
          <a:solidFill>
            <a:srgbClr val="2C3E50"/>
          </a:solidFill>
          <a:ln w="12700">
            <a:solidFill>
              <a:srgbClr val="2C3E50"/>
            </a:solidFill>
            <a:prstDash val="solid"/>
          </a:ln>
        </p:spPr>
      </p:sp>
      <p:sp>
        <p:nvSpPr>
          <p:cNvPr id="21" name="Text 19"/>
          <p:cNvSpPr/>
          <p:nvPr/>
        </p:nvSpPr>
        <p:spPr>
          <a:xfrm>
            <a:off x="685800" y="4782312"/>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5</a:t>
            </a:r>
            <a:endParaRPr lang="en-US" sz="1500" dirty="0"/>
          </a:p>
        </p:txBody>
      </p:sp>
      <p:sp>
        <p:nvSpPr>
          <p:cNvPr id="22" name="Text 20"/>
          <p:cNvSpPr/>
          <p:nvPr/>
        </p:nvSpPr>
        <p:spPr>
          <a:xfrm>
            <a:off x="1371600" y="4754880"/>
            <a:ext cx="4754880" cy="292608"/>
          </a:xfrm>
          <a:prstGeom prst="rect">
            <a:avLst/>
          </a:prstGeom>
          <a:noFill/>
          <a:ln/>
        </p:spPr>
        <p:txBody>
          <a:bodyPr wrap="square" lIns="0" tIns="0" rIns="0" bIns="0" rtlCol="0" anchor="ctr"/>
          <a:lstStyle/>
          <a:p>
            <a:pPr indent="0" marL="0">
              <a:buNone/>
            </a:pPr>
            <a:r>
              <a:rPr lang="en-US" sz="1700" b="1" dirty="0">
                <a:solidFill>
                  <a:srgbClr val="1A1A1A"/>
                </a:solidFill>
                <a:latin typeface="Calibri" pitchFamily="34" charset="0"/>
                <a:ea typeface="Calibri" pitchFamily="34" charset="-122"/>
                <a:cs typeface="Calibri" pitchFamily="34" charset="-120"/>
              </a:rPr>
              <a:t>The honest downsides</a:t>
            </a:r>
            <a:endParaRPr lang="en-US" sz="1700" dirty="0"/>
          </a:p>
        </p:txBody>
      </p:sp>
      <p:sp>
        <p:nvSpPr>
          <p:cNvPr id="23" name="Text 21"/>
          <p:cNvSpPr/>
          <p:nvPr/>
        </p:nvSpPr>
        <p:spPr>
          <a:xfrm>
            <a:off x="1371600" y="5029200"/>
            <a:ext cx="9966960" cy="274320"/>
          </a:xfrm>
          <a:prstGeom prst="rect">
            <a:avLst/>
          </a:prstGeom>
          <a:noFill/>
          <a:ln/>
        </p:spPr>
        <p:txBody>
          <a:bodyPr wrap="square" lIns="0" tIns="0" rIns="0" bIns="0" rtlCol="0" anchor="ctr"/>
          <a:lstStyle/>
          <a:p>
            <a:pPr indent="0" marL="0">
              <a:buNone/>
            </a:pPr>
            <a:r>
              <a:rPr lang="en-US" sz="1350" dirty="0">
                <a:solidFill>
                  <a:srgbClr val="6B7480"/>
                </a:solidFill>
                <a:latin typeface="Calibri" pitchFamily="34" charset="0"/>
                <a:ea typeface="Calibri" pitchFamily="34" charset="-122"/>
                <a:cs typeface="Calibri" pitchFamily="34" charset="-120"/>
              </a:rPr>
              <a:t>The codeplug, and the trap everyone falls into</a:t>
            </a:r>
            <a:endParaRPr lang="en-US" sz="1350" dirty="0"/>
          </a:p>
        </p:txBody>
      </p:sp>
      <p:sp>
        <p:nvSpPr>
          <p:cNvPr id="24" name="Shape 22"/>
          <p:cNvSpPr/>
          <p:nvPr/>
        </p:nvSpPr>
        <p:spPr>
          <a:xfrm>
            <a:off x="685800" y="5532120"/>
            <a:ext cx="475488" cy="475488"/>
          </a:xfrm>
          <a:prstGeom prst="ellipse">
            <a:avLst/>
          </a:prstGeom>
          <a:solidFill>
            <a:srgbClr val="2C3E50"/>
          </a:solidFill>
          <a:ln w="12700">
            <a:solidFill>
              <a:srgbClr val="2C3E50"/>
            </a:solidFill>
            <a:prstDash val="solid"/>
          </a:ln>
        </p:spPr>
      </p:sp>
      <p:sp>
        <p:nvSpPr>
          <p:cNvPr id="25" name="Text 23"/>
          <p:cNvSpPr/>
          <p:nvPr/>
        </p:nvSpPr>
        <p:spPr>
          <a:xfrm>
            <a:off x="685800" y="553212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6</a:t>
            </a:r>
            <a:endParaRPr lang="en-US" sz="1500" dirty="0"/>
          </a:p>
        </p:txBody>
      </p:sp>
      <p:sp>
        <p:nvSpPr>
          <p:cNvPr id="26" name="Text 24"/>
          <p:cNvSpPr/>
          <p:nvPr/>
        </p:nvSpPr>
        <p:spPr>
          <a:xfrm>
            <a:off x="1371600" y="5504688"/>
            <a:ext cx="4754880" cy="292608"/>
          </a:xfrm>
          <a:prstGeom prst="rect">
            <a:avLst/>
          </a:prstGeom>
          <a:noFill/>
          <a:ln/>
        </p:spPr>
        <p:txBody>
          <a:bodyPr wrap="square" lIns="0" tIns="0" rIns="0" bIns="0" rtlCol="0" anchor="ctr"/>
          <a:lstStyle/>
          <a:p>
            <a:pPr indent="0" marL="0">
              <a:buNone/>
            </a:pPr>
            <a:r>
              <a:rPr lang="en-US" sz="1700" b="1" dirty="0">
                <a:solidFill>
                  <a:srgbClr val="1A1A1A"/>
                </a:solidFill>
                <a:latin typeface="Calibri" pitchFamily="34" charset="0"/>
                <a:ea typeface="Calibri" pitchFamily="34" charset="-122"/>
                <a:cs typeface="Calibri" pitchFamily="34" charset="-120"/>
              </a:rPr>
              <a:t>The right way to start</a:t>
            </a:r>
            <a:endParaRPr lang="en-US" sz="1700" dirty="0"/>
          </a:p>
        </p:txBody>
      </p:sp>
      <p:sp>
        <p:nvSpPr>
          <p:cNvPr id="27" name="Text 25"/>
          <p:cNvSpPr/>
          <p:nvPr/>
        </p:nvSpPr>
        <p:spPr>
          <a:xfrm>
            <a:off x="1371600" y="5779008"/>
            <a:ext cx="9966960" cy="274320"/>
          </a:xfrm>
          <a:prstGeom prst="rect">
            <a:avLst/>
          </a:prstGeom>
          <a:noFill/>
          <a:ln/>
        </p:spPr>
        <p:txBody>
          <a:bodyPr wrap="square" lIns="0" tIns="0" rIns="0" bIns="0" rtlCol="0" anchor="ctr"/>
          <a:lstStyle/>
          <a:p>
            <a:pPr indent="0" marL="0">
              <a:buNone/>
            </a:pPr>
            <a:r>
              <a:rPr lang="en-US" sz="1350" dirty="0">
                <a:solidFill>
                  <a:srgbClr val="6B7480"/>
                </a:solidFill>
                <a:latin typeface="Calibri" pitchFamily="34" charset="0"/>
                <a:ea typeface="Calibri" pitchFamily="34" charset="-122"/>
                <a:cs typeface="Calibri" pitchFamily="34" charset="-120"/>
              </a:rPr>
              <a:t>Small, and on purpose</a:t>
            </a:r>
            <a:endParaRPr lang="en-US" sz="13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1B2A38"/>
        </a:solidFill>
      </p:bgPr>
    </p:bg>
    <p:spTree>
      <p:nvGrpSpPr>
        <p:cNvPr id="1" name=""/>
        <p:cNvGrpSpPr/>
        <p:nvPr/>
      </p:nvGrpSpPr>
      <p:grpSpPr>
        <a:xfrm>
          <a:off x="0" y="0"/>
          <a:ext cx="0" cy="0"/>
          <a:chOff x="0" y="0"/>
          <a:chExt cx="0" cy="0"/>
        </a:xfrm>
      </p:grpSpPr>
      <p:sp>
        <p:nvSpPr>
          <p:cNvPr id="2" name="Shape 0"/>
          <p:cNvSpPr/>
          <p:nvPr/>
        </p:nvSpPr>
        <p:spPr>
          <a:xfrm>
            <a:off x="-1645920" y="4023360"/>
            <a:ext cx="4206240" cy="4206240"/>
          </a:xfrm>
          <a:prstGeom prst="ellipse">
            <a:avLst/>
          </a:prstGeom>
          <a:solidFill>
            <a:srgbClr val="2C3E50"/>
          </a:solidFill>
          <a:ln w="12700">
            <a:solidFill>
              <a:srgbClr val="333333"/>
            </a:solidFill>
            <a:prstDash val="solid"/>
          </a:ln>
        </p:spPr>
      </p:sp>
      <p:sp>
        <p:nvSpPr>
          <p:cNvPr id="3" name="Shape 1"/>
          <p:cNvSpPr/>
          <p:nvPr/>
        </p:nvSpPr>
        <p:spPr>
          <a:xfrm>
            <a:off x="10241280" y="-1097280"/>
            <a:ext cx="3657600" cy="3657600"/>
          </a:xfrm>
          <a:prstGeom prst="ellipse">
            <a:avLst/>
          </a:prstGeom>
          <a:solidFill>
            <a:srgbClr val="C0392B"/>
          </a:solidFill>
          <a:ln w="12700">
            <a:solidFill>
              <a:srgbClr val="333333"/>
            </a:solidFill>
            <a:prstDash val="solid"/>
          </a:ln>
        </p:spPr>
      </p:sp>
      <p:sp>
        <p:nvSpPr>
          <p:cNvPr id="4" name="Text 2"/>
          <p:cNvSpPr/>
          <p:nvPr/>
        </p:nvSpPr>
        <p:spPr>
          <a:xfrm>
            <a:off x="914400" y="1463040"/>
            <a:ext cx="8229600" cy="320040"/>
          </a:xfrm>
          <a:prstGeom prst="rect">
            <a:avLst/>
          </a:prstGeom>
          <a:noFill/>
          <a:ln/>
        </p:spPr>
        <p:txBody>
          <a:bodyPr wrap="square" lIns="0" tIns="0" rIns="0" bIns="0" rtlCol="0" anchor="ctr"/>
          <a:lstStyle/>
          <a:p>
            <a:pPr indent="0" marL="0">
              <a:buNone/>
            </a:pPr>
            <a:r>
              <a:rPr lang="en-US" sz="1300" b="1" spc="300" kern="0" dirty="0">
                <a:solidFill>
                  <a:srgbClr val="C0392B"/>
                </a:solidFill>
                <a:latin typeface="Calibri" pitchFamily="34" charset="0"/>
                <a:ea typeface="Calibri" pitchFamily="34" charset="-122"/>
                <a:cs typeface="Calibri" pitchFamily="34" charset="-120"/>
              </a:rPr>
              <a:t>THE VERDICT</a:t>
            </a:r>
            <a:endParaRPr lang="en-US" sz="1300" dirty="0"/>
          </a:p>
        </p:txBody>
      </p:sp>
      <p:sp>
        <p:nvSpPr>
          <p:cNvPr id="5" name="Text 3"/>
          <p:cNvSpPr/>
          <p:nvPr/>
        </p:nvSpPr>
        <p:spPr>
          <a:xfrm>
            <a:off x="914400" y="1965960"/>
            <a:ext cx="9601200" cy="1188720"/>
          </a:xfrm>
          <a:prstGeom prst="rect">
            <a:avLst/>
          </a:prstGeom>
          <a:noFill/>
          <a:ln/>
        </p:spPr>
        <p:txBody>
          <a:bodyPr wrap="square" lIns="0" tIns="0" rIns="0" bIns="0" rtlCol="0" anchor="ctr"/>
          <a:lstStyle/>
          <a:p>
            <a:pPr indent="0" marL="0">
              <a:lnSpc>
                <a:spcPts val="3600"/>
              </a:lnSpc>
              <a:buNone/>
            </a:pPr>
            <a:r>
              <a:rPr lang="en-US" sz="2700" dirty="0">
                <a:solidFill>
                  <a:srgbClr val="C9D6E2"/>
                </a:solidFill>
                <a:latin typeface="Cambria" pitchFamily="34" charset="0"/>
                <a:ea typeface="Cambria" pitchFamily="34" charset="-122"/>
                <a:cs typeface="Cambria" pitchFamily="34" charset="-120"/>
              </a:rPr>
              <a:t>DMR is not the most elegant digital mode,</a:t>
            </a:r>
            <a:endParaRPr lang="en-US" sz="2700" dirty="0"/>
          </a:p>
          <a:p>
            <a:pPr indent="0" marL="0">
              <a:lnSpc>
                <a:spcPts val="3600"/>
              </a:lnSpc>
              <a:buNone/>
            </a:pPr>
            <a:r>
              <a:rPr lang="en-US" sz="2700" dirty="0">
                <a:solidFill>
                  <a:srgbClr val="C9D6E2"/>
                </a:solidFill>
                <a:latin typeface="Cambria" pitchFamily="34" charset="0"/>
                <a:ea typeface="Cambria" pitchFamily="34" charset="-122"/>
                <a:cs typeface="Cambria" pitchFamily="34" charset="-120"/>
              </a:rPr>
              <a:t>the most open, or the easiest first hour.</a:t>
            </a:r>
            <a:endParaRPr lang="en-US" sz="2700" dirty="0"/>
          </a:p>
        </p:txBody>
      </p:sp>
      <p:sp>
        <p:nvSpPr>
          <p:cNvPr id="6" name="Text 4"/>
          <p:cNvSpPr/>
          <p:nvPr/>
        </p:nvSpPr>
        <p:spPr>
          <a:xfrm>
            <a:off x="914400" y="3291840"/>
            <a:ext cx="9601200" cy="731520"/>
          </a:xfrm>
          <a:prstGeom prst="rect">
            <a:avLst/>
          </a:prstGeom>
          <a:noFill/>
          <a:ln/>
        </p:spPr>
        <p:txBody>
          <a:bodyPr wrap="square" lIns="0" tIns="0" rIns="0" bIns="0" rtlCol="0" anchor="ctr"/>
          <a:lstStyle/>
          <a:p>
            <a:pPr indent="0" marL="0">
              <a:buNone/>
            </a:pPr>
            <a:r>
              <a:rPr lang="en-US" sz="4000" b="1" dirty="0">
                <a:solidFill>
                  <a:srgbClr val="FFFFFF"/>
                </a:solidFill>
                <a:latin typeface="Cambria" pitchFamily="34" charset="0"/>
                <a:ea typeface="Cambria" pitchFamily="34" charset="-122"/>
                <a:cs typeface="Cambria" pitchFamily="34" charset="-120"/>
              </a:rPr>
              <a:t>It is the most alive.</a:t>
            </a:r>
            <a:endParaRPr lang="en-US" sz="4000" dirty="0"/>
          </a:p>
        </p:txBody>
      </p:sp>
      <p:sp>
        <p:nvSpPr>
          <p:cNvPr id="7" name="Text 5"/>
          <p:cNvSpPr/>
          <p:nvPr/>
        </p:nvSpPr>
        <p:spPr>
          <a:xfrm>
            <a:off x="914400" y="4206240"/>
            <a:ext cx="9601200" cy="822960"/>
          </a:xfrm>
          <a:prstGeom prst="rect">
            <a:avLst/>
          </a:prstGeom>
          <a:noFill/>
          <a:ln/>
        </p:spPr>
        <p:txBody>
          <a:bodyPr wrap="square" lIns="0" tIns="0" rIns="0" bIns="0" rtlCol="0" anchor="ctr"/>
          <a:lstStyle/>
          <a:p>
            <a:pPr indent="0" marL="0">
              <a:buNone/>
            </a:pPr>
            <a:r>
              <a:rPr lang="en-US" sz="1600" dirty="0">
                <a:solidFill>
                  <a:srgbClr val="9FB3C8"/>
                </a:solidFill>
                <a:latin typeface="Calibri" pitchFamily="34" charset="0"/>
                <a:ea typeface="Calibri" pitchFamily="34" charset="-122"/>
                <a:cs typeface="Calibri" pitchFamily="34" charset="-120"/>
              </a:rPr>
              <a:t>The most radios, the most networks, the most talkgroups, the most users, the most bridges to everywhere else — at the lowest cost of entry in digital voice.</a:t>
            </a:r>
            <a:endParaRPr lang="en-US" sz="1600" dirty="0"/>
          </a:p>
        </p:txBody>
      </p:sp>
      <p:sp>
        <p:nvSpPr>
          <p:cNvPr id="8" name="Text 6"/>
          <p:cNvSpPr/>
          <p:nvPr/>
        </p:nvSpPr>
        <p:spPr>
          <a:xfrm>
            <a:off x="914400" y="5349240"/>
            <a:ext cx="9601200" cy="457200"/>
          </a:xfrm>
          <a:prstGeom prst="rect">
            <a:avLst/>
          </a:prstGeom>
          <a:noFill/>
          <a:ln/>
        </p:spPr>
        <p:txBody>
          <a:bodyPr wrap="square" lIns="0" tIns="0" rIns="0" bIns="0" rtlCol="0" anchor="ctr"/>
          <a:lstStyle/>
          <a:p>
            <a:pPr indent="0" marL="0">
              <a:buNone/>
            </a:pPr>
            <a:r>
              <a:rPr lang="en-US" sz="2400" b="1" dirty="0">
                <a:solidFill>
                  <a:srgbClr val="C0392B"/>
                </a:solidFill>
                <a:latin typeface="Cambria" pitchFamily="34" charset="0"/>
                <a:ea typeface="Cambria" pitchFamily="34" charset="-122"/>
                <a:cs typeface="Cambria" pitchFamily="34" charset="-120"/>
              </a:rPr>
              <a:t>Questions?</a:t>
            </a:r>
            <a:endParaRPr lang="en-US"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548640"/>
            <a:ext cx="10881360" cy="274320"/>
          </a:xfrm>
          <a:prstGeom prst="rect">
            <a:avLst/>
          </a:prstGeom>
          <a:noFill/>
          <a:ln/>
        </p:spPr>
        <p:txBody>
          <a:bodyPr wrap="square" lIns="0" tIns="0" rIns="0" bIns="0" rtlCol="0" anchor="ctr"/>
          <a:lstStyle/>
          <a:p>
            <a:pPr indent="0" marL="0">
              <a:buNone/>
            </a:pPr>
            <a:r>
              <a:rPr lang="en-US" sz="1100" b="1" spc="200" kern="0" dirty="0">
                <a:solidFill>
                  <a:srgbClr val="C0392B"/>
                </a:solidFill>
                <a:latin typeface="Calibri" pitchFamily="34" charset="0"/>
                <a:ea typeface="Calibri" pitchFamily="34" charset="-122"/>
                <a:cs typeface="Calibri" pitchFamily="34" charset="-120"/>
              </a:rPr>
              <a:t>TAKE THIS AWAY</a:t>
            </a:r>
            <a:endParaRPr lang="en-US" sz="1100" dirty="0"/>
          </a:p>
        </p:txBody>
      </p:sp>
      <p:sp>
        <p:nvSpPr>
          <p:cNvPr id="3" name="Text 1"/>
          <p:cNvSpPr/>
          <p:nvPr/>
        </p:nvSpPr>
        <p:spPr>
          <a:xfrm>
            <a:off x="640080" y="914400"/>
            <a:ext cx="10881360" cy="640080"/>
          </a:xfrm>
          <a:prstGeom prst="rect">
            <a:avLst/>
          </a:prstGeom>
          <a:noFill/>
          <a:ln/>
        </p:spPr>
        <p:txBody>
          <a:bodyPr wrap="square" lIns="0" tIns="0" rIns="0" bIns="0" rtlCol="0" anchor="ctr"/>
          <a:lstStyle/>
          <a:p>
            <a:pPr indent="0" marL="0">
              <a:buNone/>
            </a:pPr>
            <a:r>
              <a:rPr lang="en-US" sz="3200" b="1" dirty="0">
                <a:solidFill>
                  <a:srgbClr val="2C3E50"/>
                </a:solidFill>
                <a:latin typeface="Cambria" pitchFamily="34" charset="0"/>
                <a:ea typeface="Cambria" pitchFamily="34" charset="-122"/>
                <a:cs typeface="Cambria" pitchFamily="34" charset="-120"/>
              </a:rPr>
              <a:t>Every slide in this talk, written out at length</a:t>
            </a:r>
            <a:endParaRPr lang="en-US" sz="3200" dirty="0"/>
          </a:p>
        </p:txBody>
      </p:sp>
      <p:sp>
        <p:nvSpPr>
          <p:cNvPr id="4" name="Shape 2"/>
          <p:cNvSpPr/>
          <p:nvPr/>
        </p:nvSpPr>
        <p:spPr>
          <a:xfrm>
            <a:off x="640080" y="1828800"/>
            <a:ext cx="10881360" cy="1234440"/>
          </a:xfrm>
          <a:prstGeom prst="roundRect">
            <a:avLst>
              <a:gd name="adj" fmla="val 6667"/>
            </a:avLst>
          </a:prstGeom>
          <a:solidFill>
            <a:srgbClr val="F2F4F7"/>
          </a:solidFill>
          <a:ln w="12700">
            <a:solidFill>
              <a:srgbClr val="DDE2E8"/>
            </a:solidFill>
            <a:prstDash val="solid"/>
          </a:ln>
        </p:spPr>
      </p:sp>
      <p:sp>
        <p:nvSpPr>
          <p:cNvPr id="5" name="Text 3"/>
          <p:cNvSpPr/>
          <p:nvPr/>
        </p:nvSpPr>
        <p:spPr>
          <a:xfrm>
            <a:off x="1005840" y="2011680"/>
            <a:ext cx="10149840" cy="365760"/>
          </a:xfrm>
          <a:prstGeom prst="rect">
            <a:avLst/>
          </a:prstGeom>
          <a:noFill/>
          <a:ln/>
        </p:spPr>
        <p:txBody>
          <a:bodyPr wrap="square" lIns="0" tIns="0" rIns="0" bIns="0" rtlCol="0" anchor="ctr"/>
          <a:lstStyle/>
          <a:p>
            <a:pPr indent="0" marL="0">
              <a:buNone/>
            </a:pPr>
            <a:r>
              <a:rPr lang="en-US" sz="1700" b="1" dirty="0">
                <a:solidFill>
                  <a:srgbClr val="1A1A1A"/>
                </a:solidFill>
                <a:latin typeface="Calibri" pitchFamily="34" charset="0"/>
                <a:ea typeface="Calibri" pitchFamily="34" charset="-122"/>
                <a:cs typeface="Calibri" pitchFamily="34" charset="-120"/>
              </a:rPr>
              <a:t>This deck is free to use, copy, edit and present as your own.</a:t>
            </a:r>
            <a:endParaRPr lang="en-US" sz="1700" dirty="0"/>
          </a:p>
        </p:txBody>
      </p:sp>
      <p:sp>
        <p:nvSpPr>
          <p:cNvPr id="6" name="Text 4"/>
          <p:cNvSpPr/>
          <p:nvPr/>
        </p:nvSpPr>
        <p:spPr>
          <a:xfrm>
            <a:off x="1005840" y="2450592"/>
            <a:ext cx="10149840" cy="457200"/>
          </a:xfrm>
          <a:prstGeom prst="rect">
            <a:avLst/>
          </a:prstGeom>
          <a:noFill/>
          <a:ln/>
        </p:spPr>
        <p:txBody>
          <a:bodyPr wrap="square" lIns="0" tIns="0" rIns="0" bIns="0" rtlCol="0" anchor="ctr"/>
          <a:lstStyle/>
          <a:p>
            <a:pPr indent="0" marL="0">
              <a:buNone/>
            </a:pPr>
            <a:r>
              <a:rPr lang="en-US" sz="1450" dirty="0">
                <a:solidFill>
                  <a:srgbClr val="1A1A1A"/>
                </a:solidFill>
                <a:latin typeface="Calibri" pitchFamily="34" charset="0"/>
                <a:ea typeface="Calibri" pitchFamily="34" charset="-122"/>
                <a:cs typeface="Calibri" pitchFamily="34" charset="-120"/>
              </a:rPr>
              <a:t>No cost, no attribution required, no strings attached. Nothing in it is sponsored and nothing is for sale.</a:t>
            </a:r>
            <a:endParaRPr lang="en-US" sz="1450" dirty="0"/>
          </a:p>
        </p:txBody>
      </p:sp>
      <p:sp>
        <p:nvSpPr>
          <p:cNvPr id="7" name="Text 5"/>
          <p:cNvSpPr/>
          <p:nvPr/>
        </p:nvSpPr>
        <p:spPr>
          <a:xfrm>
            <a:off x="640080" y="3337560"/>
            <a:ext cx="6400800" cy="320040"/>
          </a:xfrm>
          <a:prstGeom prst="rect">
            <a:avLst/>
          </a:prstGeom>
          <a:noFill/>
          <a:ln/>
        </p:spPr>
        <p:txBody>
          <a:bodyPr wrap="square" lIns="0" tIns="0" rIns="0" bIns="0" rtlCol="0" anchor="ctr"/>
          <a:lstStyle/>
          <a:p>
            <a:pPr indent="0" marL="0">
              <a:buNone/>
            </a:pPr>
            <a:r>
              <a:rPr lang="en-US" sz="1500" b="1" dirty="0">
                <a:solidFill>
                  <a:srgbClr val="2C3E50"/>
                </a:solidFill>
                <a:latin typeface="Calibri" pitchFamily="34" charset="0"/>
                <a:ea typeface="Calibri" pitchFamily="34" charset="-122"/>
                <a:cs typeface="Calibri" pitchFamily="34" charset="-120"/>
              </a:rPr>
              <a:t>Send your club here when the questions start:</a:t>
            </a:r>
            <a:endParaRPr lang="en-US" sz="1500" dirty="0"/>
          </a:p>
        </p:txBody>
      </p:sp>
      <p:sp>
        <p:nvSpPr>
          <p:cNvPr id="8" name="Text 6"/>
          <p:cNvSpPr/>
          <p:nvPr/>
        </p:nvSpPr>
        <p:spPr>
          <a:xfrm>
            <a:off x="640080" y="3675888"/>
            <a:ext cx="6400800" cy="365760"/>
          </a:xfrm>
          <a:prstGeom prst="rect">
            <a:avLst/>
          </a:prstGeom>
          <a:noFill/>
          <a:ln/>
        </p:spPr>
        <p:txBody>
          <a:bodyPr wrap="square" lIns="0" tIns="0" rIns="0" bIns="0" rtlCol="0" anchor="ctr"/>
          <a:lstStyle/>
          <a:p>
            <a:pPr indent="0" marL="0">
              <a:buNone/>
            </a:pPr>
            <a:r>
              <a:rPr lang="en-US" sz="2000" b="1" dirty="0">
                <a:solidFill>
                  <a:srgbClr val="C0392B"/>
                </a:solidFill>
                <a:latin typeface="Cambria" pitchFamily="34" charset="0"/>
                <a:ea typeface="Cambria" pitchFamily="34" charset="-122"/>
                <a:cs typeface="Cambria" pitchFamily="34" charset="-120"/>
              </a:rPr>
              <a:t>www.n6jet.com  —  the Digital Voice Guides</a:t>
            </a:r>
            <a:endParaRPr lang="en-US" sz="2000" dirty="0"/>
          </a:p>
        </p:txBody>
      </p:sp>
      <p:sp>
        <p:nvSpPr>
          <p:cNvPr id="9" name="Shape 7"/>
          <p:cNvSpPr/>
          <p:nvPr/>
        </p:nvSpPr>
        <p:spPr>
          <a:xfrm>
            <a:off x="640080" y="4343400"/>
            <a:ext cx="10881360" cy="566928"/>
          </a:xfrm>
          <a:prstGeom prst="rect">
            <a:avLst/>
          </a:prstGeom>
          <a:solidFill>
            <a:srgbClr val="F2F4F7"/>
          </a:solidFill>
          <a:ln w="12700">
            <a:solidFill>
              <a:srgbClr val="F2F4F7"/>
            </a:solidFill>
            <a:prstDash val="solid"/>
          </a:ln>
        </p:spPr>
      </p:sp>
      <p:sp>
        <p:nvSpPr>
          <p:cNvPr id="10" name="Text 8"/>
          <p:cNvSpPr/>
          <p:nvPr/>
        </p:nvSpPr>
        <p:spPr>
          <a:xfrm>
            <a:off x="914400" y="4343400"/>
            <a:ext cx="2651760" cy="566928"/>
          </a:xfrm>
          <a:prstGeom prst="rect">
            <a:avLst/>
          </a:prstGeom>
          <a:noFill/>
          <a:ln/>
        </p:spPr>
        <p:txBody>
          <a:bodyPr wrap="square" lIns="0" tIns="0" rIns="0" bIns="0" rtlCol="0" anchor="ctr"/>
          <a:lstStyle/>
          <a:p>
            <a:pPr indent="0" marL="0">
              <a:buNone/>
            </a:pPr>
            <a:r>
              <a:rPr lang="en-US" sz="1400" b="1" dirty="0">
                <a:solidFill>
                  <a:srgbClr val="2C3E50"/>
                </a:solidFill>
                <a:latin typeface="Calibri" pitchFamily="34" charset="0"/>
                <a:ea typeface="Calibri" pitchFamily="34" charset="-122"/>
                <a:cs typeface="Calibri" pitchFamily="34" charset="-120"/>
              </a:rPr>
              <a:t>Getting started</a:t>
            </a:r>
            <a:endParaRPr lang="en-US" sz="1400" dirty="0"/>
          </a:p>
        </p:txBody>
      </p:sp>
      <p:sp>
        <p:nvSpPr>
          <p:cNvPr id="11" name="Text 9"/>
          <p:cNvSpPr/>
          <p:nvPr/>
        </p:nvSpPr>
        <p:spPr>
          <a:xfrm>
            <a:off x="3749040" y="4343400"/>
            <a:ext cx="7589520" cy="566928"/>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DMR Guide  ·  How to Be Successful with DMR  ·  Hotspot Basics</a:t>
            </a:r>
            <a:endParaRPr lang="en-US" sz="1350" dirty="0"/>
          </a:p>
        </p:txBody>
      </p:sp>
      <p:sp>
        <p:nvSpPr>
          <p:cNvPr id="12" name="Text 10"/>
          <p:cNvSpPr/>
          <p:nvPr/>
        </p:nvSpPr>
        <p:spPr>
          <a:xfrm>
            <a:off x="914400" y="4910328"/>
            <a:ext cx="2651760" cy="566928"/>
          </a:xfrm>
          <a:prstGeom prst="rect">
            <a:avLst/>
          </a:prstGeom>
          <a:noFill/>
          <a:ln/>
        </p:spPr>
        <p:txBody>
          <a:bodyPr wrap="square" lIns="0" tIns="0" rIns="0" bIns="0" rtlCol="0" anchor="ctr"/>
          <a:lstStyle/>
          <a:p>
            <a:pPr indent="0" marL="0">
              <a:buNone/>
            </a:pPr>
            <a:r>
              <a:rPr lang="en-US" sz="1400" b="1" dirty="0">
                <a:solidFill>
                  <a:srgbClr val="2C3E50"/>
                </a:solidFill>
                <a:latin typeface="Calibri" pitchFamily="34" charset="0"/>
                <a:ea typeface="Calibri" pitchFamily="34" charset="-122"/>
                <a:cs typeface="Calibri" pitchFamily="34" charset="-120"/>
              </a:rPr>
              <a:t>The confusing bits</a:t>
            </a:r>
            <a:endParaRPr lang="en-US" sz="1400" dirty="0"/>
          </a:p>
        </p:txBody>
      </p:sp>
      <p:sp>
        <p:nvSpPr>
          <p:cNvPr id="13" name="Text 11"/>
          <p:cNvSpPr/>
          <p:nvPr/>
        </p:nvSpPr>
        <p:spPr>
          <a:xfrm>
            <a:off x="3749040" y="4910328"/>
            <a:ext cx="7589520" cy="566928"/>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Talkgroups &amp; Time Slots  ·  The Codeplug  ·  Scanning with a DMR Radio</a:t>
            </a:r>
            <a:endParaRPr lang="en-US" sz="1350" dirty="0"/>
          </a:p>
        </p:txBody>
      </p:sp>
      <p:sp>
        <p:nvSpPr>
          <p:cNvPr id="14" name="Shape 12"/>
          <p:cNvSpPr/>
          <p:nvPr/>
        </p:nvSpPr>
        <p:spPr>
          <a:xfrm>
            <a:off x="640080" y="5477256"/>
            <a:ext cx="10881360" cy="566928"/>
          </a:xfrm>
          <a:prstGeom prst="rect">
            <a:avLst/>
          </a:prstGeom>
          <a:solidFill>
            <a:srgbClr val="F2F4F7"/>
          </a:solidFill>
          <a:ln w="12700">
            <a:solidFill>
              <a:srgbClr val="F2F4F7"/>
            </a:solidFill>
            <a:prstDash val="solid"/>
          </a:ln>
        </p:spPr>
      </p:sp>
      <p:sp>
        <p:nvSpPr>
          <p:cNvPr id="15" name="Text 13"/>
          <p:cNvSpPr/>
          <p:nvPr/>
        </p:nvSpPr>
        <p:spPr>
          <a:xfrm>
            <a:off x="914400" y="5477256"/>
            <a:ext cx="2651760" cy="566928"/>
          </a:xfrm>
          <a:prstGeom prst="rect">
            <a:avLst/>
          </a:prstGeom>
          <a:noFill/>
          <a:ln/>
        </p:spPr>
        <p:txBody>
          <a:bodyPr wrap="square" lIns="0" tIns="0" rIns="0" bIns="0" rtlCol="0" anchor="ctr"/>
          <a:lstStyle/>
          <a:p>
            <a:pPr indent="0" marL="0">
              <a:buNone/>
            </a:pPr>
            <a:r>
              <a:rPr lang="en-US" sz="1400" b="1" dirty="0">
                <a:solidFill>
                  <a:srgbClr val="2C3E50"/>
                </a:solidFill>
                <a:latin typeface="Calibri" pitchFamily="34" charset="0"/>
                <a:ea typeface="Calibri" pitchFamily="34" charset="-122"/>
                <a:cs typeface="Calibri" pitchFamily="34" charset="-120"/>
              </a:rPr>
              <a:t>When it goes wrong</a:t>
            </a:r>
            <a:endParaRPr lang="en-US" sz="1400" dirty="0"/>
          </a:p>
        </p:txBody>
      </p:sp>
      <p:sp>
        <p:nvSpPr>
          <p:cNvPr id="16" name="Text 14"/>
          <p:cNvSpPr/>
          <p:nvPr/>
        </p:nvSpPr>
        <p:spPr>
          <a:xfrm>
            <a:off x="3749040" y="5477256"/>
            <a:ext cx="7589520" cy="566928"/>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Troubleshooting  ·  Setting Your TX Audio Level</a:t>
            </a:r>
            <a:endParaRPr lang="en-US" sz="13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WHERE IT CAME FROM</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DMR was not invented for us</a:t>
            </a:r>
            <a:endParaRPr lang="en-US" sz="3400" dirty="0"/>
          </a:p>
        </p:txBody>
      </p:sp>
      <p:sp>
        <p:nvSpPr>
          <p:cNvPr id="4" name="Shape 2"/>
          <p:cNvSpPr/>
          <p:nvPr/>
        </p:nvSpPr>
        <p:spPr>
          <a:xfrm>
            <a:off x="640080" y="1783080"/>
            <a:ext cx="5212080" cy="3566160"/>
          </a:xfrm>
          <a:prstGeom prst="roundRect">
            <a:avLst>
              <a:gd name="adj" fmla="val 2308"/>
            </a:avLst>
          </a:prstGeom>
          <a:solidFill>
            <a:srgbClr val="F2F4F7"/>
          </a:solidFill>
          <a:ln w="12700">
            <a:solidFill>
              <a:srgbClr val="DDE2E8"/>
            </a:solidFill>
            <a:prstDash val="solid"/>
          </a:ln>
        </p:spPr>
      </p:sp>
      <p:sp>
        <p:nvSpPr>
          <p:cNvPr id="5" name="Text 3"/>
          <p:cNvSpPr/>
          <p:nvPr/>
        </p:nvSpPr>
        <p:spPr>
          <a:xfrm>
            <a:off x="960120" y="2057400"/>
            <a:ext cx="4572000" cy="320040"/>
          </a:xfrm>
          <a:prstGeom prst="rect">
            <a:avLst/>
          </a:prstGeom>
          <a:noFill/>
          <a:ln/>
        </p:spPr>
        <p:txBody>
          <a:bodyPr wrap="square" lIns="0" tIns="0" rIns="0" bIns="0" rtlCol="0" anchor="ctr"/>
          <a:lstStyle/>
          <a:p>
            <a:pPr indent="0" marL="0">
              <a:buNone/>
            </a:pPr>
            <a:r>
              <a:rPr lang="en-US" sz="1800" b="1" dirty="0">
                <a:solidFill>
                  <a:srgbClr val="2C3E50"/>
                </a:solidFill>
                <a:latin typeface="Calibri" pitchFamily="34" charset="0"/>
                <a:ea typeface="Calibri" pitchFamily="34" charset="-122"/>
                <a:cs typeface="Calibri" pitchFamily="34" charset="-120"/>
              </a:rPr>
              <a:t>A commercial standard</a:t>
            </a:r>
            <a:endParaRPr lang="en-US" sz="1800" dirty="0"/>
          </a:p>
        </p:txBody>
      </p:sp>
      <p:sp>
        <p:nvSpPr>
          <p:cNvPr id="6" name="Text 4"/>
          <p:cNvSpPr/>
          <p:nvPr/>
        </p:nvSpPr>
        <p:spPr>
          <a:xfrm>
            <a:off x="960120" y="2514600"/>
            <a:ext cx="4572000" cy="2651760"/>
          </a:xfrm>
          <a:prstGeom prst="rect">
            <a:avLst/>
          </a:prstGeom>
          <a:noFill/>
          <a:ln/>
        </p:spPr>
        <p:txBody>
          <a:bodyPr wrap="square" lIns="0" tIns="0" rIns="0" bIns="0" rtlCol="0" anchor="ctr"/>
          <a:lstStyle/>
          <a:p>
            <a:pPr marL="342900" indent="-342900">
              <a:spcAft>
                <a:spcPts val="1000"/>
              </a:spcAft>
              <a:buSzPct val="100000"/>
              <a:buChar char="•"/>
            </a:pPr>
            <a:r>
              <a:rPr lang="en-US" sz="1450" dirty="0">
                <a:solidFill>
                  <a:srgbClr val="1A1A1A"/>
                </a:solidFill>
                <a:latin typeface="Calibri" pitchFamily="34" charset="0"/>
                <a:ea typeface="Calibri" pitchFamily="34" charset="-122"/>
                <a:cs typeface="Calibri" pitchFamily="34" charset="-120"/>
              </a:rPr>
              <a:t>Published by ETSI, the European telecom standards body.</a:t>
            </a:r>
            <a:endParaRPr lang="en-US" sz="1450" dirty="0"/>
          </a:p>
          <a:p>
            <a:pPr marL="342900" indent="-342900">
              <a:spcAft>
                <a:spcPts val="1000"/>
              </a:spcAft>
              <a:buSzPct val="100000"/>
              <a:buChar char="•"/>
            </a:pPr>
            <a:r>
              <a:rPr lang="en-US" sz="1450" dirty="0">
                <a:solidFill>
                  <a:srgbClr val="1A1A1A"/>
                </a:solidFill>
                <a:latin typeface="Calibri" pitchFamily="34" charset="0"/>
                <a:ea typeface="Calibri" pitchFamily="34" charset="-122"/>
                <a:cs typeface="Calibri" pitchFamily="34" charset="-120"/>
              </a:rPr>
              <a:t>Designed for fleets, factories and public-safety-adjacent users.</a:t>
            </a:r>
            <a:endParaRPr lang="en-US" sz="1450" dirty="0"/>
          </a:p>
          <a:p>
            <a:pPr marL="342900" indent="-342900">
              <a:spcAft>
                <a:spcPts val="1000"/>
              </a:spcAft>
              <a:buSzPct val="100000"/>
              <a:buChar char="•"/>
            </a:pPr>
            <a:r>
              <a:rPr lang="en-US" sz="1450" dirty="0">
                <a:solidFill>
                  <a:srgbClr val="1A1A1A"/>
                </a:solidFill>
                <a:latin typeface="Calibri" pitchFamily="34" charset="0"/>
                <a:ea typeface="Calibri" pitchFamily="34" charset="-122"/>
                <a:cs typeface="Calibri" pitchFamily="34" charset="-120"/>
              </a:rPr>
              <a:t>Built to be cheap, rugged and spectrum-efficient.</a:t>
            </a:r>
            <a:endParaRPr lang="en-US" sz="1450" dirty="0"/>
          </a:p>
          <a:p>
            <a:pPr marL="342900" indent="-342900">
              <a:spcAft>
                <a:spcPts val="1000"/>
              </a:spcAft>
              <a:buSzPct val="100000"/>
              <a:buChar char="•"/>
            </a:pPr>
            <a:r>
              <a:rPr lang="en-US" sz="1450" dirty="0">
                <a:solidFill>
                  <a:srgbClr val="1A1A1A"/>
                </a:solidFill>
                <a:latin typeface="Calibri" pitchFamily="34" charset="0"/>
                <a:ea typeface="Calibri" pitchFamily="34" charset="-122"/>
                <a:cs typeface="Calibri" pitchFamily="34" charset="-120"/>
              </a:rPr>
              <a:t>Hams adopted it, the way we have adopted surplus commercial technology for a century.</a:t>
            </a:r>
            <a:endParaRPr lang="en-US" sz="1450" dirty="0"/>
          </a:p>
        </p:txBody>
      </p:sp>
      <p:sp>
        <p:nvSpPr>
          <p:cNvPr id="7" name="Shape 5"/>
          <p:cNvSpPr/>
          <p:nvPr/>
        </p:nvSpPr>
        <p:spPr>
          <a:xfrm>
            <a:off x="6309360" y="1783080"/>
            <a:ext cx="5212080" cy="3566160"/>
          </a:xfrm>
          <a:prstGeom prst="roundRect">
            <a:avLst>
              <a:gd name="adj" fmla="val 2308"/>
            </a:avLst>
          </a:prstGeom>
          <a:solidFill>
            <a:srgbClr val="2C3E50"/>
          </a:solidFill>
          <a:ln w="12700">
            <a:solidFill>
              <a:srgbClr val="DDE2E8"/>
            </a:solidFill>
            <a:prstDash val="solid"/>
          </a:ln>
        </p:spPr>
      </p:sp>
      <p:sp>
        <p:nvSpPr>
          <p:cNvPr id="8" name="Text 6"/>
          <p:cNvSpPr/>
          <p:nvPr/>
        </p:nvSpPr>
        <p:spPr>
          <a:xfrm>
            <a:off x="6629400" y="2057400"/>
            <a:ext cx="4572000" cy="320040"/>
          </a:xfrm>
          <a:prstGeom prst="rect">
            <a:avLst/>
          </a:prstGeom>
          <a:noFill/>
          <a:ln/>
        </p:spPr>
        <p:txBody>
          <a:bodyPr wrap="square" lIns="0" tIns="0" rIns="0" bIns="0" rtlCol="0" anchor="ctr"/>
          <a:lstStyle/>
          <a:p>
            <a:pPr indent="0" marL="0">
              <a:buNone/>
            </a:pPr>
            <a:r>
              <a:rPr lang="en-US" sz="1800" b="1" dirty="0">
                <a:solidFill>
                  <a:srgbClr val="FFFFFF"/>
                </a:solidFill>
                <a:latin typeface="Calibri" pitchFamily="34" charset="0"/>
                <a:ea typeface="Calibri" pitchFamily="34" charset="-122"/>
                <a:cs typeface="Calibri" pitchFamily="34" charset="-120"/>
              </a:rPr>
              <a:t>Why that matters to you</a:t>
            </a:r>
            <a:endParaRPr lang="en-US" sz="1800" dirty="0"/>
          </a:p>
        </p:txBody>
      </p:sp>
      <p:sp>
        <p:nvSpPr>
          <p:cNvPr id="9" name="Text 7"/>
          <p:cNvSpPr/>
          <p:nvPr/>
        </p:nvSpPr>
        <p:spPr>
          <a:xfrm>
            <a:off x="6629400" y="2514600"/>
            <a:ext cx="4572000" cy="2651760"/>
          </a:xfrm>
          <a:prstGeom prst="rect">
            <a:avLst/>
          </a:prstGeom>
          <a:noFill/>
          <a:ln/>
        </p:spPr>
        <p:txBody>
          <a:bodyPr wrap="square" lIns="0" tIns="0" rIns="0" bIns="0" rtlCol="0" anchor="ctr"/>
          <a:lstStyle/>
          <a:p>
            <a:pPr marL="342900" indent="-342900">
              <a:spcAft>
                <a:spcPts val="1000"/>
              </a:spcAft>
              <a:buSzPct val="100000"/>
              <a:buChar char="•"/>
            </a:pPr>
            <a:r>
              <a:rPr lang="en-US" sz="1450" dirty="0">
                <a:solidFill>
                  <a:srgbClr val="DCE4EC"/>
                </a:solidFill>
                <a:latin typeface="Calibri" pitchFamily="34" charset="0"/>
                <a:ea typeface="Calibri" pitchFamily="34" charset="-122"/>
                <a:cs typeface="Calibri" pitchFamily="34" charset="-120"/>
              </a:rPr>
              <a:t>The radio expects to be programmed, not dialled.</a:t>
            </a:r>
            <a:endParaRPr lang="en-US" sz="1450" dirty="0"/>
          </a:p>
          <a:p>
            <a:pPr marL="342900" indent="-342900">
              <a:spcAft>
                <a:spcPts val="1000"/>
              </a:spcAft>
              <a:buSzPct val="100000"/>
              <a:buChar char="•"/>
            </a:pPr>
            <a:r>
              <a:rPr lang="en-US" sz="1450" dirty="0">
                <a:solidFill>
                  <a:srgbClr val="DCE4EC"/>
                </a:solidFill>
                <a:latin typeface="Calibri" pitchFamily="34" charset="0"/>
                <a:ea typeface="Calibri" pitchFamily="34" charset="-122"/>
                <a:cs typeface="Calibri" pitchFamily="34" charset="-120"/>
              </a:rPr>
              <a:t>The vocabulary is commercial: talkgroups, colour codes, contacts.</a:t>
            </a:r>
            <a:endParaRPr lang="en-US" sz="1450" dirty="0"/>
          </a:p>
          <a:p>
            <a:pPr marL="342900" indent="-342900">
              <a:spcAft>
                <a:spcPts val="1000"/>
              </a:spcAft>
              <a:buSzPct val="100000"/>
              <a:buChar char="•"/>
            </a:pPr>
            <a:r>
              <a:rPr lang="en-US" sz="1450" dirty="0">
                <a:solidFill>
                  <a:srgbClr val="DCE4EC"/>
                </a:solidFill>
                <a:latin typeface="Calibri" pitchFamily="34" charset="0"/>
                <a:ea typeface="Calibri" pitchFamily="34" charset="-122"/>
                <a:cs typeface="Calibri" pitchFamily="34" charset="-120"/>
              </a:rPr>
              <a:t>But it also means a worldwide market of radios competing on price.</a:t>
            </a:r>
            <a:endParaRPr lang="en-US" sz="1450" dirty="0"/>
          </a:p>
          <a:p>
            <a:pPr marL="342900" indent="-342900">
              <a:spcAft>
                <a:spcPts val="1000"/>
              </a:spcAft>
              <a:buSzPct val="100000"/>
              <a:buChar char="•"/>
            </a:pPr>
            <a:r>
              <a:rPr lang="en-US" sz="1450" dirty="0">
                <a:solidFill>
                  <a:srgbClr val="DCE4EC"/>
                </a:solidFill>
                <a:latin typeface="Calibri" pitchFamily="34" charset="0"/>
                <a:ea typeface="Calibri" pitchFamily="34" charset="-122"/>
                <a:cs typeface="Calibri" pitchFamily="34" charset="-120"/>
              </a:rPr>
              <a:t>Nothing about DMR is hard. It is foreign.</a:t>
            </a:r>
            <a:endParaRPr lang="en-US" sz="14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HOW IT WORKS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The trick at the heart of it: TDMA</a:t>
            </a:r>
            <a:endParaRPr lang="en-US" sz="3400" dirty="0"/>
          </a:p>
        </p:txBody>
      </p:sp>
      <p:sp>
        <p:nvSpPr>
          <p:cNvPr id="4" name="Text 2"/>
          <p:cNvSpPr/>
          <p:nvPr/>
        </p:nvSpPr>
        <p:spPr>
          <a:xfrm>
            <a:off x="640080" y="1691640"/>
            <a:ext cx="10881360" cy="365760"/>
          </a:xfrm>
          <a:prstGeom prst="rect">
            <a:avLst/>
          </a:prstGeom>
          <a:noFill/>
          <a:ln/>
        </p:spPr>
        <p:txBody>
          <a:bodyPr wrap="square" lIns="0" tIns="0" rIns="0" bIns="0" rtlCol="0" anchor="ctr"/>
          <a:lstStyle/>
          <a:p>
            <a:pPr indent="0" marL="0">
              <a:buNone/>
            </a:pPr>
            <a:r>
              <a:rPr lang="en-US" sz="1550" dirty="0">
                <a:solidFill>
                  <a:srgbClr val="1A1A1A"/>
                </a:solidFill>
                <a:latin typeface="Calibri" pitchFamily="34" charset="0"/>
                <a:ea typeface="Calibri" pitchFamily="34" charset="-122"/>
                <a:cs typeface="Calibri" pitchFamily="34" charset="-120"/>
              </a:rPr>
              <a:t>One 12.5 kHz channel is divided into two alternating time windows. Each one carries its own conversation.</a:t>
            </a:r>
            <a:endParaRPr lang="en-US" sz="1550" dirty="0"/>
          </a:p>
        </p:txBody>
      </p:sp>
      <p:sp>
        <p:nvSpPr>
          <p:cNvPr id="5" name="Shape 3"/>
          <p:cNvSpPr/>
          <p:nvPr/>
        </p:nvSpPr>
        <p:spPr>
          <a:xfrm>
            <a:off x="822960" y="2788920"/>
            <a:ext cx="932688" cy="1051560"/>
          </a:xfrm>
          <a:prstGeom prst="rect">
            <a:avLst/>
          </a:prstGeom>
          <a:solidFill>
            <a:srgbClr val="2C3E50"/>
          </a:solidFill>
          <a:ln w="12700">
            <a:solidFill>
              <a:srgbClr val="333333"/>
            </a:solidFill>
            <a:prstDash val="solid"/>
          </a:ln>
        </p:spPr>
      </p:sp>
      <p:sp>
        <p:nvSpPr>
          <p:cNvPr id="6" name="Text 4"/>
          <p:cNvSpPr/>
          <p:nvPr/>
        </p:nvSpPr>
        <p:spPr>
          <a:xfrm>
            <a:off x="822960" y="2788920"/>
            <a:ext cx="932688" cy="105156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1</a:t>
            </a:r>
            <a:endParaRPr lang="en-US" sz="1600" dirty="0"/>
          </a:p>
        </p:txBody>
      </p:sp>
      <p:sp>
        <p:nvSpPr>
          <p:cNvPr id="7" name="Shape 5"/>
          <p:cNvSpPr/>
          <p:nvPr/>
        </p:nvSpPr>
        <p:spPr>
          <a:xfrm>
            <a:off x="1810512" y="2788920"/>
            <a:ext cx="932688" cy="1051560"/>
          </a:xfrm>
          <a:prstGeom prst="rect">
            <a:avLst/>
          </a:prstGeom>
          <a:solidFill>
            <a:srgbClr val="C0392B"/>
          </a:solidFill>
          <a:ln w="12700">
            <a:solidFill>
              <a:srgbClr val="333333"/>
            </a:solidFill>
            <a:prstDash val="solid"/>
          </a:ln>
        </p:spPr>
      </p:sp>
      <p:sp>
        <p:nvSpPr>
          <p:cNvPr id="8" name="Text 6"/>
          <p:cNvSpPr/>
          <p:nvPr/>
        </p:nvSpPr>
        <p:spPr>
          <a:xfrm>
            <a:off x="1810512" y="2788920"/>
            <a:ext cx="932688" cy="105156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2</a:t>
            </a:r>
            <a:endParaRPr lang="en-US" sz="1600" dirty="0"/>
          </a:p>
        </p:txBody>
      </p:sp>
      <p:sp>
        <p:nvSpPr>
          <p:cNvPr id="9" name="Shape 7"/>
          <p:cNvSpPr/>
          <p:nvPr/>
        </p:nvSpPr>
        <p:spPr>
          <a:xfrm>
            <a:off x="2798064" y="2788920"/>
            <a:ext cx="932688" cy="1051560"/>
          </a:xfrm>
          <a:prstGeom prst="rect">
            <a:avLst/>
          </a:prstGeom>
          <a:solidFill>
            <a:srgbClr val="2C3E50"/>
          </a:solidFill>
          <a:ln w="12700">
            <a:solidFill>
              <a:srgbClr val="333333"/>
            </a:solidFill>
            <a:prstDash val="solid"/>
          </a:ln>
        </p:spPr>
      </p:sp>
      <p:sp>
        <p:nvSpPr>
          <p:cNvPr id="10" name="Text 8"/>
          <p:cNvSpPr/>
          <p:nvPr/>
        </p:nvSpPr>
        <p:spPr>
          <a:xfrm>
            <a:off x="2798064" y="2788920"/>
            <a:ext cx="932688" cy="105156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1</a:t>
            </a:r>
            <a:endParaRPr lang="en-US" sz="1600" dirty="0"/>
          </a:p>
        </p:txBody>
      </p:sp>
      <p:sp>
        <p:nvSpPr>
          <p:cNvPr id="11" name="Shape 9"/>
          <p:cNvSpPr/>
          <p:nvPr/>
        </p:nvSpPr>
        <p:spPr>
          <a:xfrm>
            <a:off x="3785616" y="2788920"/>
            <a:ext cx="932688" cy="1051560"/>
          </a:xfrm>
          <a:prstGeom prst="rect">
            <a:avLst/>
          </a:prstGeom>
          <a:solidFill>
            <a:srgbClr val="C0392B"/>
          </a:solidFill>
          <a:ln w="12700">
            <a:solidFill>
              <a:srgbClr val="333333"/>
            </a:solidFill>
            <a:prstDash val="solid"/>
          </a:ln>
        </p:spPr>
      </p:sp>
      <p:sp>
        <p:nvSpPr>
          <p:cNvPr id="12" name="Text 10"/>
          <p:cNvSpPr/>
          <p:nvPr/>
        </p:nvSpPr>
        <p:spPr>
          <a:xfrm>
            <a:off x="3785616" y="2788920"/>
            <a:ext cx="932688" cy="105156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2</a:t>
            </a:r>
            <a:endParaRPr lang="en-US" sz="1600" dirty="0"/>
          </a:p>
        </p:txBody>
      </p:sp>
      <p:sp>
        <p:nvSpPr>
          <p:cNvPr id="13" name="Shape 11"/>
          <p:cNvSpPr/>
          <p:nvPr/>
        </p:nvSpPr>
        <p:spPr>
          <a:xfrm>
            <a:off x="4773168" y="2788920"/>
            <a:ext cx="932688" cy="1051560"/>
          </a:xfrm>
          <a:prstGeom prst="rect">
            <a:avLst/>
          </a:prstGeom>
          <a:solidFill>
            <a:srgbClr val="2C3E50"/>
          </a:solidFill>
          <a:ln w="12700">
            <a:solidFill>
              <a:srgbClr val="333333"/>
            </a:solidFill>
            <a:prstDash val="solid"/>
          </a:ln>
        </p:spPr>
      </p:sp>
      <p:sp>
        <p:nvSpPr>
          <p:cNvPr id="14" name="Text 12"/>
          <p:cNvSpPr/>
          <p:nvPr/>
        </p:nvSpPr>
        <p:spPr>
          <a:xfrm>
            <a:off x="4773168" y="2788920"/>
            <a:ext cx="932688" cy="105156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1</a:t>
            </a:r>
            <a:endParaRPr lang="en-US" sz="1600" dirty="0"/>
          </a:p>
        </p:txBody>
      </p:sp>
      <p:sp>
        <p:nvSpPr>
          <p:cNvPr id="15" name="Shape 13"/>
          <p:cNvSpPr/>
          <p:nvPr/>
        </p:nvSpPr>
        <p:spPr>
          <a:xfrm>
            <a:off x="5760720" y="2788920"/>
            <a:ext cx="932688" cy="1051560"/>
          </a:xfrm>
          <a:prstGeom prst="rect">
            <a:avLst/>
          </a:prstGeom>
          <a:solidFill>
            <a:srgbClr val="C0392B"/>
          </a:solidFill>
          <a:ln w="12700">
            <a:solidFill>
              <a:srgbClr val="333333"/>
            </a:solidFill>
            <a:prstDash val="solid"/>
          </a:ln>
        </p:spPr>
      </p:sp>
      <p:sp>
        <p:nvSpPr>
          <p:cNvPr id="16" name="Text 14"/>
          <p:cNvSpPr/>
          <p:nvPr/>
        </p:nvSpPr>
        <p:spPr>
          <a:xfrm>
            <a:off x="5760720" y="2788920"/>
            <a:ext cx="932688" cy="105156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2</a:t>
            </a:r>
            <a:endParaRPr lang="en-US" sz="1600" dirty="0"/>
          </a:p>
        </p:txBody>
      </p:sp>
      <p:sp>
        <p:nvSpPr>
          <p:cNvPr id="17" name="Shape 15"/>
          <p:cNvSpPr/>
          <p:nvPr/>
        </p:nvSpPr>
        <p:spPr>
          <a:xfrm>
            <a:off x="6748272" y="2788920"/>
            <a:ext cx="932688" cy="1051560"/>
          </a:xfrm>
          <a:prstGeom prst="rect">
            <a:avLst/>
          </a:prstGeom>
          <a:solidFill>
            <a:srgbClr val="2C3E50"/>
          </a:solidFill>
          <a:ln w="12700">
            <a:solidFill>
              <a:srgbClr val="333333"/>
            </a:solidFill>
            <a:prstDash val="solid"/>
          </a:ln>
        </p:spPr>
      </p:sp>
      <p:sp>
        <p:nvSpPr>
          <p:cNvPr id="18" name="Text 16"/>
          <p:cNvSpPr/>
          <p:nvPr/>
        </p:nvSpPr>
        <p:spPr>
          <a:xfrm>
            <a:off x="6748272" y="2788920"/>
            <a:ext cx="932688" cy="105156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1</a:t>
            </a:r>
            <a:endParaRPr lang="en-US" sz="1600" dirty="0"/>
          </a:p>
        </p:txBody>
      </p:sp>
      <p:sp>
        <p:nvSpPr>
          <p:cNvPr id="19" name="Shape 17"/>
          <p:cNvSpPr/>
          <p:nvPr/>
        </p:nvSpPr>
        <p:spPr>
          <a:xfrm>
            <a:off x="7735824" y="2788920"/>
            <a:ext cx="932688" cy="1051560"/>
          </a:xfrm>
          <a:prstGeom prst="rect">
            <a:avLst/>
          </a:prstGeom>
          <a:solidFill>
            <a:srgbClr val="C0392B"/>
          </a:solidFill>
          <a:ln w="12700">
            <a:solidFill>
              <a:srgbClr val="333333"/>
            </a:solidFill>
            <a:prstDash val="solid"/>
          </a:ln>
        </p:spPr>
      </p:sp>
      <p:sp>
        <p:nvSpPr>
          <p:cNvPr id="20" name="Text 18"/>
          <p:cNvSpPr/>
          <p:nvPr/>
        </p:nvSpPr>
        <p:spPr>
          <a:xfrm>
            <a:off x="7735824" y="2788920"/>
            <a:ext cx="932688" cy="105156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2</a:t>
            </a:r>
            <a:endParaRPr lang="en-US" sz="1600" dirty="0"/>
          </a:p>
        </p:txBody>
      </p:sp>
      <p:sp>
        <p:nvSpPr>
          <p:cNvPr id="21" name="Shape 19"/>
          <p:cNvSpPr/>
          <p:nvPr/>
        </p:nvSpPr>
        <p:spPr>
          <a:xfrm>
            <a:off x="8723376" y="2788920"/>
            <a:ext cx="932688" cy="1051560"/>
          </a:xfrm>
          <a:prstGeom prst="rect">
            <a:avLst/>
          </a:prstGeom>
          <a:solidFill>
            <a:srgbClr val="2C3E50"/>
          </a:solidFill>
          <a:ln w="12700">
            <a:solidFill>
              <a:srgbClr val="333333"/>
            </a:solidFill>
            <a:prstDash val="solid"/>
          </a:ln>
        </p:spPr>
      </p:sp>
      <p:sp>
        <p:nvSpPr>
          <p:cNvPr id="22" name="Text 20"/>
          <p:cNvSpPr/>
          <p:nvPr/>
        </p:nvSpPr>
        <p:spPr>
          <a:xfrm>
            <a:off x="8723376" y="2788920"/>
            <a:ext cx="932688" cy="105156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1</a:t>
            </a:r>
            <a:endParaRPr lang="en-US" sz="1600" dirty="0"/>
          </a:p>
        </p:txBody>
      </p:sp>
      <p:sp>
        <p:nvSpPr>
          <p:cNvPr id="23" name="Shape 21"/>
          <p:cNvSpPr/>
          <p:nvPr/>
        </p:nvSpPr>
        <p:spPr>
          <a:xfrm>
            <a:off x="9710928" y="2788920"/>
            <a:ext cx="932688" cy="1051560"/>
          </a:xfrm>
          <a:prstGeom prst="rect">
            <a:avLst/>
          </a:prstGeom>
          <a:solidFill>
            <a:srgbClr val="C0392B"/>
          </a:solidFill>
          <a:ln w="12700">
            <a:solidFill>
              <a:srgbClr val="333333"/>
            </a:solidFill>
            <a:prstDash val="solid"/>
          </a:ln>
        </p:spPr>
      </p:sp>
      <p:sp>
        <p:nvSpPr>
          <p:cNvPr id="24" name="Text 22"/>
          <p:cNvSpPr/>
          <p:nvPr/>
        </p:nvSpPr>
        <p:spPr>
          <a:xfrm>
            <a:off x="9710928" y="2788920"/>
            <a:ext cx="932688" cy="105156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2</a:t>
            </a:r>
            <a:endParaRPr lang="en-US" sz="1600" dirty="0"/>
          </a:p>
        </p:txBody>
      </p:sp>
      <p:sp>
        <p:nvSpPr>
          <p:cNvPr id="25" name="Shape 23"/>
          <p:cNvSpPr/>
          <p:nvPr/>
        </p:nvSpPr>
        <p:spPr>
          <a:xfrm>
            <a:off x="10698480" y="2788920"/>
            <a:ext cx="932688" cy="1051560"/>
          </a:xfrm>
          <a:prstGeom prst="rect">
            <a:avLst/>
          </a:prstGeom>
          <a:solidFill>
            <a:srgbClr val="2C3E50"/>
          </a:solidFill>
          <a:ln w="12700">
            <a:solidFill>
              <a:srgbClr val="333333"/>
            </a:solidFill>
            <a:prstDash val="solid"/>
          </a:ln>
        </p:spPr>
      </p:sp>
      <p:sp>
        <p:nvSpPr>
          <p:cNvPr id="26" name="Text 24"/>
          <p:cNvSpPr/>
          <p:nvPr/>
        </p:nvSpPr>
        <p:spPr>
          <a:xfrm>
            <a:off x="10698480" y="2788920"/>
            <a:ext cx="932688" cy="105156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1</a:t>
            </a:r>
            <a:endParaRPr lang="en-US" sz="1600" dirty="0"/>
          </a:p>
        </p:txBody>
      </p:sp>
      <p:sp>
        <p:nvSpPr>
          <p:cNvPr id="27" name="Text 25"/>
          <p:cNvSpPr/>
          <p:nvPr/>
        </p:nvSpPr>
        <p:spPr>
          <a:xfrm>
            <a:off x="822960" y="3950208"/>
            <a:ext cx="10698480" cy="274320"/>
          </a:xfrm>
          <a:prstGeom prst="rect">
            <a:avLst/>
          </a:prstGeom>
          <a:noFill/>
          <a:ln/>
        </p:spPr>
        <p:txBody>
          <a:bodyPr wrap="square" lIns="0" tIns="0" rIns="0" bIns="0" rtlCol="0" anchor="ctr"/>
          <a:lstStyle/>
          <a:p>
            <a:pPr algn="ctr" indent="0" marL="0">
              <a:buNone/>
            </a:pPr>
            <a:r>
              <a:rPr lang="en-US" sz="1200" i="1" dirty="0">
                <a:solidFill>
                  <a:srgbClr val="6B7480"/>
                </a:solidFill>
                <a:latin typeface="Calibri" pitchFamily="34" charset="0"/>
                <a:ea typeface="Calibri" pitchFamily="34" charset="-122"/>
                <a:cs typeface="Calibri" pitchFamily="34" charset="-120"/>
              </a:rPr>
              <a:t>time</a:t>
            </a:r>
            <a:endParaRPr lang="en-US" sz="1200" dirty="0"/>
          </a:p>
        </p:txBody>
      </p:sp>
      <p:sp>
        <p:nvSpPr>
          <p:cNvPr id="28" name="Shape 26"/>
          <p:cNvSpPr/>
          <p:nvPr/>
        </p:nvSpPr>
        <p:spPr>
          <a:xfrm>
            <a:off x="822960" y="4709160"/>
            <a:ext cx="292608" cy="292608"/>
          </a:xfrm>
          <a:prstGeom prst="rect">
            <a:avLst/>
          </a:prstGeom>
          <a:solidFill>
            <a:srgbClr val="2C3E50"/>
          </a:solidFill>
          <a:ln w="12700">
            <a:solidFill>
              <a:srgbClr val="2C3E50"/>
            </a:solidFill>
            <a:prstDash val="solid"/>
          </a:ln>
        </p:spPr>
      </p:sp>
      <p:sp>
        <p:nvSpPr>
          <p:cNvPr id="29" name="Text 27"/>
          <p:cNvSpPr/>
          <p:nvPr/>
        </p:nvSpPr>
        <p:spPr>
          <a:xfrm>
            <a:off x="1234440" y="4681728"/>
            <a:ext cx="4572000" cy="329184"/>
          </a:xfrm>
          <a:prstGeom prst="rect">
            <a:avLst/>
          </a:prstGeom>
          <a:noFill/>
          <a:ln/>
        </p:spPr>
        <p:txBody>
          <a:bodyPr wrap="square" lIns="0" tIns="0" rIns="0" bIns="0" rtlCol="0" anchor="ctr"/>
          <a:lstStyle/>
          <a:p>
            <a:pPr indent="0" marL="0">
              <a:buNone/>
            </a:pPr>
            <a:r>
              <a:rPr lang="en-US" sz="1450" dirty="0">
                <a:solidFill>
                  <a:srgbClr val="1A1A1A"/>
                </a:solidFill>
                <a:latin typeface="Calibri" pitchFamily="34" charset="0"/>
                <a:ea typeface="Calibri" pitchFamily="34" charset="-122"/>
                <a:cs typeface="Calibri" pitchFamily="34" charset="-120"/>
              </a:rPr>
              <a:t>Time slot 1  —  one conversation</a:t>
            </a:r>
            <a:endParaRPr lang="en-US" sz="1450" dirty="0"/>
          </a:p>
        </p:txBody>
      </p:sp>
      <p:sp>
        <p:nvSpPr>
          <p:cNvPr id="30" name="Shape 28"/>
          <p:cNvSpPr/>
          <p:nvPr/>
        </p:nvSpPr>
        <p:spPr>
          <a:xfrm>
            <a:off x="6309360" y="4709160"/>
            <a:ext cx="292608" cy="292608"/>
          </a:xfrm>
          <a:prstGeom prst="rect">
            <a:avLst/>
          </a:prstGeom>
          <a:solidFill>
            <a:srgbClr val="C0392B"/>
          </a:solidFill>
          <a:ln w="12700">
            <a:solidFill>
              <a:srgbClr val="C0392B"/>
            </a:solidFill>
            <a:prstDash val="solid"/>
          </a:ln>
        </p:spPr>
      </p:sp>
      <p:sp>
        <p:nvSpPr>
          <p:cNvPr id="31" name="Text 29"/>
          <p:cNvSpPr/>
          <p:nvPr/>
        </p:nvSpPr>
        <p:spPr>
          <a:xfrm>
            <a:off x="6720840" y="4681728"/>
            <a:ext cx="4846320" cy="329184"/>
          </a:xfrm>
          <a:prstGeom prst="rect">
            <a:avLst/>
          </a:prstGeom>
          <a:noFill/>
          <a:ln/>
        </p:spPr>
        <p:txBody>
          <a:bodyPr wrap="square" lIns="0" tIns="0" rIns="0" bIns="0" rtlCol="0" anchor="ctr"/>
          <a:lstStyle/>
          <a:p>
            <a:pPr indent="0" marL="0">
              <a:buNone/>
            </a:pPr>
            <a:r>
              <a:rPr lang="en-US" sz="1450" dirty="0">
                <a:solidFill>
                  <a:srgbClr val="1A1A1A"/>
                </a:solidFill>
                <a:latin typeface="Calibri" pitchFamily="34" charset="0"/>
                <a:ea typeface="Calibri" pitchFamily="34" charset="-122"/>
                <a:cs typeface="Calibri" pitchFamily="34" charset="-120"/>
              </a:rPr>
              <a:t>Time slot 2  —  a completely separate one</a:t>
            </a:r>
            <a:endParaRPr lang="en-US" sz="1450" dirty="0"/>
          </a:p>
        </p:txBody>
      </p:sp>
      <p:sp>
        <p:nvSpPr>
          <p:cNvPr id="32" name="Text 30"/>
          <p:cNvSpPr/>
          <p:nvPr/>
        </p:nvSpPr>
        <p:spPr>
          <a:xfrm>
            <a:off x="822960" y="5532120"/>
            <a:ext cx="10698480" cy="457200"/>
          </a:xfrm>
          <a:prstGeom prst="rect">
            <a:avLst/>
          </a:prstGeom>
          <a:noFill/>
          <a:ln/>
        </p:spPr>
        <p:txBody>
          <a:bodyPr wrap="square" lIns="0" tIns="0" rIns="0" bIns="0" rtlCol="0" anchor="ctr"/>
          <a:lstStyle/>
          <a:p>
            <a:pPr indent="0" marL="0">
              <a:buNone/>
            </a:pPr>
            <a:r>
              <a:rPr lang="en-US" sz="2100" b="1" dirty="0">
                <a:solidFill>
                  <a:srgbClr val="C0392B"/>
                </a:solidFill>
                <a:latin typeface="Cambria" pitchFamily="34" charset="0"/>
                <a:ea typeface="Cambria" pitchFamily="34" charset="-122"/>
                <a:cs typeface="Cambria" pitchFamily="34" charset="-120"/>
              </a:rPr>
              <a:t>No other amateur digital voice mode does this.</a:t>
            </a:r>
            <a:endParaRPr lang="en-US" sz="2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HOW IT WORKS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What that buys you</a:t>
            </a:r>
            <a:endParaRPr lang="en-US" sz="3400" dirty="0"/>
          </a:p>
        </p:txBody>
      </p:sp>
      <p:sp>
        <p:nvSpPr>
          <p:cNvPr id="4" name="Shape 2"/>
          <p:cNvSpPr/>
          <p:nvPr/>
        </p:nvSpPr>
        <p:spPr>
          <a:xfrm>
            <a:off x="640080" y="1828800"/>
            <a:ext cx="3566160" cy="3108960"/>
          </a:xfrm>
          <a:prstGeom prst="roundRect">
            <a:avLst>
              <a:gd name="adj" fmla="val 2647"/>
            </a:avLst>
          </a:prstGeom>
          <a:solidFill>
            <a:srgbClr val="F2F4F7"/>
          </a:solidFill>
          <a:ln w="12700">
            <a:solidFill>
              <a:srgbClr val="DDE2E8"/>
            </a:solidFill>
            <a:prstDash val="solid"/>
          </a:ln>
        </p:spPr>
      </p:sp>
      <p:sp>
        <p:nvSpPr>
          <p:cNvPr id="5" name="Text 3"/>
          <p:cNvSpPr/>
          <p:nvPr/>
        </p:nvSpPr>
        <p:spPr>
          <a:xfrm>
            <a:off x="640080" y="2148840"/>
            <a:ext cx="3566160" cy="1005840"/>
          </a:xfrm>
          <a:prstGeom prst="rect">
            <a:avLst/>
          </a:prstGeom>
          <a:noFill/>
          <a:ln/>
        </p:spPr>
        <p:txBody>
          <a:bodyPr wrap="square" lIns="0" tIns="0" rIns="0" bIns="0" rtlCol="0" anchor="ctr"/>
          <a:lstStyle/>
          <a:p>
            <a:pPr algn="ctr" indent="0" marL="0">
              <a:buNone/>
            </a:pPr>
            <a:r>
              <a:rPr lang="en-US" sz="6000" b="1" dirty="0">
                <a:solidFill>
                  <a:srgbClr val="C0392B"/>
                </a:solidFill>
                <a:latin typeface="Cambria" pitchFamily="34" charset="0"/>
                <a:ea typeface="Cambria" pitchFamily="34" charset="-122"/>
                <a:cs typeface="Cambria" pitchFamily="34" charset="-120"/>
              </a:rPr>
              <a:t>2</a:t>
            </a:r>
            <a:endParaRPr lang="en-US" sz="6000" dirty="0"/>
          </a:p>
        </p:txBody>
      </p:sp>
      <p:sp>
        <p:nvSpPr>
          <p:cNvPr id="6" name="Text 4"/>
          <p:cNvSpPr/>
          <p:nvPr/>
        </p:nvSpPr>
        <p:spPr>
          <a:xfrm>
            <a:off x="640080" y="3200400"/>
            <a:ext cx="3566160" cy="320040"/>
          </a:xfrm>
          <a:prstGeom prst="rect">
            <a:avLst/>
          </a:prstGeom>
          <a:noFill/>
          <a:ln/>
        </p:spPr>
        <p:txBody>
          <a:bodyPr wrap="square" lIns="0" tIns="0" rIns="0" bIns="0" rtlCol="0" anchor="ctr"/>
          <a:lstStyle/>
          <a:p>
            <a:pPr algn="ctr" indent="0" marL="0">
              <a:buNone/>
            </a:pPr>
            <a:r>
              <a:rPr lang="en-US" sz="1700" b="1" dirty="0">
                <a:solidFill>
                  <a:srgbClr val="2C3E50"/>
                </a:solidFill>
                <a:latin typeface="Calibri" pitchFamily="34" charset="0"/>
                <a:ea typeface="Calibri" pitchFamily="34" charset="-122"/>
                <a:cs typeface="Calibri" pitchFamily="34" charset="-120"/>
              </a:rPr>
              <a:t>conversations</a:t>
            </a:r>
            <a:endParaRPr lang="en-US" sz="1700" dirty="0"/>
          </a:p>
        </p:txBody>
      </p:sp>
      <p:sp>
        <p:nvSpPr>
          <p:cNvPr id="7" name="Text 5"/>
          <p:cNvSpPr/>
          <p:nvPr/>
        </p:nvSpPr>
        <p:spPr>
          <a:xfrm>
            <a:off x="914400" y="3611880"/>
            <a:ext cx="3017520" cy="914400"/>
          </a:xfrm>
          <a:prstGeom prst="rect">
            <a:avLst/>
          </a:prstGeom>
          <a:noFill/>
          <a:ln/>
        </p:spPr>
        <p:txBody>
          <a:bodyPr wrap="square" lIns="0" tIns="0" rIns="0" bIns="0" rtlCol="0" anchor="ctr"/>
          <a:lstStyle/>
          <a:p>
            <a:pPr algn="ctr" indent="0" marL="0">
              <a:buNone/>
            </a:pPr>
            <a:r>
              <a:rPr lang="en-US" sz="1350" dirty="0">
                <a:solidFill>
                  <a:srgbClr val="6B7480"/>
                </a:solidFill>
                <a:latin typeface="Calibri" pitchFamily="34" charset="0"/>
                <a:ea typeface="Calibri" pitchFamily="34" charset="-122"/>
                <a:cs typeface="Calibri" pitchFamily="34" charset="-120"/>
              </a:rPr>
              <a:t>on one frequency pair,</a:t>
            </a:r>
            <a:endParaRPr lang="en-US" sz="1350" dirty="0"/>
          </a:p>
          <a:p>
            <a:pPr algn="ctr" indent="0" marL="0">
              <a:buNone/>
            </a:pPr>
            <a:r>
              <a:rPr lang="en-US" sz="1350" dirty="0">
                <a:solidFill>
                  <a:srgbClr val="6B7480"/>
                </a:solidFill>
                <a:latin typeface="Calibri" pitchFamily="34" charset="0"/>
                <a:ea typeface="Calibri" pitchFamily="34" charset="-122"/>
                <a:cs typeface="Calibri" pitchFamily="34" charset="-120"/>
              </a:rPr>
              <a:t>at the same time</a:t>
            </a:r>
            <a:endParaRPr lang="en-US" sz="1350" dirty="0"/>
          </a:p>
        </p:txBody>
      </p:sp>
      <p:sp>
        <p:nvSpPr>
          <p:cNvPr id="8" name="Shape 6"/>
          <p:cNvSpPr/>
          <p:nvPr/>
        </p:nvSpPr>
        <p:spPr>
          <a:xfrm>
            <a:off x="4434840" y="1828800"/>
            <a:ext cx="3566160" cy="3108960"/>
          </a:xfrm>
          <a:prstGeom prst="roundRect">
            <a:avLst>
              <a:gd name="adj" fmla="val 2647"/>
            </a:avLst>
          </a:prstGeom>
          <a:solidFill>
            <a:srgbClr val="F2F4F7"/>
          </a:solidFill>
          <a:ln w="12700">
            <a:solidFill>
              <a:srgbClr val="DDE2E8"/>
            </a:solidFill>
            <a:prstDash val="solid"/>
          </a:ln>
        </p:spPr>
      </p:sp>
      <p:sp>
        <p:nvSpPr>
          <p:cNvPr id="9" name="Text 7"/>
          <p:cNvSpPr/>
          <p:nvPr/>
        </p:nvSpPr>
        <p:spPr>
          <a:xfrm>
            <a:off x="4434840" y="2148840"/>
            <a:ext cx="3566160" cy="1005840"/>
          </a:xfrm>
          <a:prstGeom prst="rect">
            <a:avLst/>
          </a:prstGeom>
          <a:noFill/>
          <a:ln/>
        </p:spPr>
        <p:txBody>
          <a:bodyPr wrap="square" lIns="0" tIns="0" rIns="0" bIns="0" rtlCol="0" anchor="ctr"/>
          <a:lstStyle/>
          <a:p>
            <a:pPr algn="ctr" indent="0" marL="0">
              <a:buNone/>
            </a:pPr>
            <a:r>
              <a:rPr lang="en-US" sz="6000" b="1" dirty="0">
                <a:solidFill>
                  <a:srgbClr val="C0392B"/>
                </a:solidFill>
                <a:latin typeface="Cambria" pitchFamily="34" charset="0"/>
                <a:ea typeface="Cambria" pitchFamily="34" charset="-122"/>
                <a:cs typeface="Cambria" pitchFamily="34" charset="-120"/>
              </a:rPr>
              <a:t>1</a:t>
            </a:r>
            <a:endParaRPr lang="en-US" sz="6000" dirty="0"/>
          </a:p>
        </p:txBody>
      </p:sp>
      <p:sp>
        <p:nvSpPr>
          <p:cNvPr id="10" name="Text 8"/>
          <p:cNvSpPr/>
          <p:nvPr/>
        </p:nvSpPr>
        <p:spPr>
          <a:xfrm>
            <a:off x="4434840" y="3200400"/>
            <a:ext cx="3566160" cy="320040"/>
          </a:xfrm>
          <a:prstGeom prst="rect">
            <a:avLst/>
          </a:prstGeom>
          <a:noFill/>
          <a:ln/>
        </p:spPr>
        <p:txBody>
          <a:bodyPr wrap="square" lIns="0" tIns="0" rIns="0" bIns="0" rtlCol="0" anchor="ctr"/>
          <a:lstStyle/>
          <a:p>
            <a:pPr algn="ctr" indent="0" marL="0">
              <a:buNone/>
            </a:pPr>
            <a:r>
              <a:rPr lang="en-US" sz="1700" b="1" dirty="0">
                <a:solidFill>
                  <a:srgbClr val="2C3E50"/>
                </a:solidFill>
                <a:latin typeface="Calibri" pitchFamily="34" charset="0"/>
                <a:ea typeface="Calibri" pitchFamily="34" charset="-122"/>
                <a:cs typeface="Calibri" pitchFamily="34" charset="-120"/>
              </a:rPr>
              <a:t>repeater</a:t>
            </a:r>
            <a:endParaRPr lang="en-US" sz="1700" dirty="0"/>
          </a:p>
        </p:txBody>
      </p:sp>
      <p:sp>
        <p:nvSpPr>
          <p:cNvPr id="11" name="Text 9"/>
          <p:cNvSpPr/>
          <p:nvPr/>
        </p:nvSpPr>
        <p:spPr>
          <a:xfrm>
            <a:off x="4709160" y="3611880"/>
            <a:ext cx="3017520" cy="914400"/>
          </a:xfrm>
          <a:prstGeom prst="rect">
            <a:avLst/>
          </a:prstGeom>
          <a:noFill/>
          <a:ln/>
        </p:spPr>
        <p:txBody>
          <a:bodyPr wrap="square" lIns="0" tIns="0" rIns="0" bIns="0" rtlCol="0" anchor="ctr"/>
          <a:lstStyle/>
          <a:p>
            <a:pPr algn="ctr" indent="0" marL="0">
              <a:buNone/>
            </a:pPr>
            <a:r>
              <a:rPr lang="en-US" sz="1350" dirty="0">
                <a:solidFill>
                  <a:srgbClr val="6B7480"/>
                </a:solidFill>
                <a:latin typeface="Calibri" pitchFamily="34" charset="0"/>
                <a:ea typeface="Calibri" pitchFamily="34" charset="-122"/>
                <a:cs typeface="Calibri" pitchFamily="34" charset="-120"/>
              </a:rPr>
              <a:t>does the work that</a:t>
            </a:r>
            <a:endParaRPr lang="en-US" sz="1350" dirty="0"/>
          </a:p>
          <a:p>
            <a:pPr algn="ctr" indent="0" marL="0">
              <a:buNone/>
            </a:pPr>
            <a:r>
              <a:rPr lang="en-US" sz="1350" dirty="0">
                <a:solidFill>
                  <a:srgbClr val="6B7480"/>
                </a:solidFill>
                <a:latin typeface="Calibri" pitchFamily="34" charset="0"/>
                <a:ea typeface="Calibri" pitchFamily="34" charset="-122"/>
                <a:cs typeface="Calibri" pitchFamily="34" charset="-120"/>
              </a:rPr>
              <a:t>used to need two</a:t>
            </a:r>
            <a:endParaRPr lang="en-US" sz="1350" dirty="0"/>
          </a:p>
        </p:txBody>
      </p:sp>
      <p:sp>
        <p:nvSpPr>
          <p:cNvPr id="12" name="Shape 10"/>
          <p:cNvSpPr/>
          <p:nvPr/>
        </p:nvSpPr>
        <p:spPr>
          <a:xfrm>
            <a:off x="8229600" y="1828800"/>
            <a:ext cx="3566160" cy="3108960"/>
          </a:xfrm>
          <a:prstGeom prst="roundRect">
            <a:avLst>
              <a:gd name="adj" fmla="val 2647"/>
            </a:avLst>
          </a:prstGeom>
          <a:solidFill>
            <a:srgbClr val="F2F4F7"/>
          </a:solidFill>
          <a:ln w="12700">
            <a:solidFill>
              <a:srgbClr val="DDE2E8"/>
            </a:solidFill>
            <a:prstDash val="solid"/>
          </a:ln>
        </p:spPr>
      </p:sp>
      <p:sp>
        <p:nvSpPr>
          <p:cNvPr id="13" name="Text 11"/>
          <p:cNvSpPr/>
          <p:nvPr/>
        </p:nvSpPr>
        <p:spPr>
          <a:xfrm>
            <a:off x="8229600" y="2148840"/>
            <a:ext cx="3566160" cy="1005840"/>
          </a:xfrm>
          <a:prstGeom prst="rect">
            <a:avLst/>
          </a:prstGeom>
          <a:noFill/>
          <a:ln/>
        </p:spPr>
        <p:txBody>
          <a:bodyPr wrap="square" lIns="0" tIns="0" rIns="0" bIns="0" rtlCol="0" anchor="ctr"/>
          <a:lstStyle/>
          <a:p>
            <a:pPr algn="ctr" indent="0" marL="0">
              <a:buNone/>
            </a:pPr>
            <a:r>
              <a:rPr lang="en-US" sz="6000" b="1" dirty="0">
                <a:solidFill>
                  <a:srgbClr val="C0392B"/>
                </a:solidFill>
                <a:latin typeface="Cambria" pitchFamily="34" charset="0"/>
                <a:ea typeface="Cambria" pitchFamily="34" charset="-122"/>
                <a:cs typeface="Cambria" pitchFamily="34" charset="-120"/>
              </a:rPr>
              <a:t>50%</a:t>
            </a:r>
            <a:endParaRPr lang="en-US" sz="6000" dirty="0"/>
          </a:p>
        </p:txBody>
      </p:sp>
      <p:sp>
        <p:nvSpPr>
          <p:cNvPr id="14" name="Text 12"/>
          <p:cNvSpPr/>
          <p:nvPr/>
        </p:nvSpPr>
        <p:spPr>
          <a:xfrm>
            <a:off x="8229600" y="3200400"/>
            <a:ext cx="3566160" cy="320040"/>
          </a:xfrm>
          <a:prstGeom prst="rect">
            <a:avLst/>
          </a:prstGeom>
          <a:noFill/>
          <a:ln/>
        </p:spPr>
        <p:txBody>
          <a:bodyPr wrap="square" lIns="0" tIns="0" rIns="0" bIns="0" rtlCol="0" anchor="ctr"/>
          <a:lstStyle/>
          <a:p>
            <a:pPr algn="ctr" indent="0" marL="0">
              <a:buNone/>
            </a:pPr>
            <a:r>
              <a:rPr lang="en-US" sz="1700" b="1" dirty="0">
                <a:solidFill>
                  <a:srgbClr val="2C3E50"/>
                </a:solidFill>
                <a:latin typeface="Calibri" pitchFamily="34" charset="0"/>
                <a:ea typeface="Calibri" pitchFamily="34" charset="-122"/>
                <a:cs typeface="Calibri" pitchFamily="34" charset="-120"/>
              </a:rPr>
              <a:t>transmit time</a:t>
            </a:r>
            <a:endParaRPr lang="en-US" sz="1700" dirty="0"/>
          </a:p>
        </p:txBody>
      </p:sp>
      <p:sp>
        <p:nvSpPr>
          <p:cNvPr id="15" name="Text 13"/>
          <p:cNvSpPr/>
          <p:nvPr/>
        </p:nvSpPr>
        <p:spPr>
          <a:xfrm>
            <a:off x="8503920" y="3611880"/>
            <a:ext cx="3017520" cy="914400"/>
          </a:xfrm>
          <a:prstGeom prst="rect">
            <a:avLst/>
          </a:prstGeom>
          <a:noFill/>
          <a:ln/>
        </p:spPr>
        <p:txBody>
          <a:bodyPr wrap="square" lIns="0" tIns="0" rIns="0" bIns="0" rtlCol="0" anchor="ctr"/>
          <a:lstStyle/>
          <a:p>
            <a:pPr algn="ctr" indent="0" marL="0">
              <a:buNone/>
            </a:pPr>
            <a:r>
              <a:rPr lang="en-US" sz="1350" dirty="0">
                <a:solidFill>
                  <a:srgbClr val="6B7480"/>
                </a:solidFill>
                <a:latin typeface="Calibri" pitchFamily="34" charset="0"/>
                <a:ea typeface="Calibri" pitchFamily="34" charset="-122"/>
                <a:cs typeface="Calibri" pitchFamily="34" charset="-120"/>
              </a:rPr>
              <a:t>your handheld's PA is</a:t>
            </a:r>
            <a:endParaRPr lang="en-US" sz="1350" dirty="0"/>
          </a:p>
          <a:p>
            <a:pPr algn="ctr" indent="0" marL="0">
              <a:buNone/>
            </a:pPr>
            <a:r>
              <a:rPr lang="en-US" sz="1350" dirty="0">
                <a:solidFill>
                  <a:srgbClr val="6B7480"/>
                </a:solidFill>
                <a:latin typeface="Calibri" pitchFamily="34" charset="0"/>
                <a:ea typeface="Calibri" pitchFamily="34" charset="-122"/>
                <a:cs typeface="Calibri" pitchFamily="34" charset="-120"/>
              </a:rPr>
              <a:t>only on half the time</a:t>
            </a:r>
            <a:endParaRPr lang="en-US" sz="1350" dirty="0"/>
          </a:p>
        </p:txBody>
      </p:sp>
      <p:sp>
        <p:nvSpPr>
          <p:cNvPr id="16" name="Text 14"/>
          <p:cNvSpPr/>
          <p:nvPr/>
        </p:nvSpPr>
        <p:spPr>
          <a:xfrm>
            <a:off x="640080" y="5257800"/>
            <a:ext cx="10881360" cy="365760"/>
          </a:xfrm>
          <a:prstGeom prst="rect">
            <a:avLst/>
          </a:prstGeom>
          <a:noFill/>
          <a:ln/>
        </p:spPr>
        <p:txBody>
          <a:bodyPr wrap="square" lIns="0" tIns="0" rIns="0" bIns="0" rtlCol="0" anchor="ctr"/>
          <a:lstStyle/>
          <a:p>
            <a:pPr indent="0" marL="0">
              <a:buNone/>
            </a:pPr>
            <a:r>
              <a:rPr lang="en-US" sz="1500" i="1" dirty="0">
                <a:solidFill>
                  <a:srgbClr val="1A1A1A"/>
                </a:solidFill>
                <a:latin typeface="Calibri" pitchFamily="34" charset="0"/>
                <a:ea typeface="Calibri" pitchFamily="34" charset="-122"/>
                <a:cs typeface="Calibri" pitchFamily="34" charset="-120"/>
              </a:rPr>
              <a:t>Better battery life on transmit is a real, measurable side effect — not marketing.</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TALKGROUPS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You do not tune. You link.</a:t>
            </a:r>
            <a:endParaRPr lang="en-US" sz="3400" dirty="0"/>
          </a:p>
        </p:txBody>
      </p:sp>
      <p:sp>
        <p:nvSpPr>
          <p:cNvPr id="4" name="Shape 2"/>
          <p:cNvSpPr/>
          <p:nvPr/>
        </p:nvSpPr>
        <p:spPr>
          <a:xfrm>
            <a:off x="640080" y="1783080"/>
            <a:ext cx="5212080" cy="3611880"/>
          </a:xfrm>
          <a:prstGeom prst="roundRect">
            <a:avLst>
              <a:gd name="adj" fmla="val 2278"/>
            </a:avLst>
          </a:prstGeom>
          <a:solidFill>
            <a:srgbClr val="F2F4F7"/>
          </a:solidFill>
          <a:ln w="12700">
            <a:solidFill>
              <a:srgbClr val="DDE2E8"/>
            </a:solidFill>
            <a:prstDash val="solid"/>
          </a:ln>
        </p:spPr>
      </p:sp>
      <p:sp>
        <p:nvSpPr>
          <p:cNvPr id="5" name="Text 3"/>
          <p:cNvSpPr/>
          <p:nvPr/>
        </p:nvSpPr>
        <p:spPr>
          <a:xfrm>
            <a:off x="960120" y="2011680"/>
            <a:ext cx="4572000" cy="274320"/>
          </a:xfrm>
          <a:prstGeom prst="rect">
            <a:avLst/>
          </a:prstGeom>
          <a:noFill/>
          <a:ln/>
        </p:spPr>
        <p:txBody>
          <a:bodyPr wrap="square" lIns="0" tIns="0" rIns="0" bIns="0" rtlCol="0" anchor="ctr"/>
          <a:lstStyle/>
          <a:p>
            <a:pPr indent="0" marL="0">
              <a:buNone/>
            </a:pPr>
            <a:r>
              <a:rPr lang="en-US" sz="1200" b="1" spc="200" kern="0" dirty="0">
                <a:solidFill>
                  <a:srgbClr val="6B7480"/>
                </a:solidFill>
                <a:latin typeface="Calibri" pitchFamily="34" charset="0"/>
                <a:ea typeface="Calibri" pitchFamily="34" charset="-122"/>
                <a:cs typeface="Calibri" pitchFamily="34" charset="-120"/>
              </a:rPr>
              <a:t>ANALOG</a:t>
            </a:r>
            <a:endParaRPr lang="en-US" sz="1200" dirty="0"/>
          </a:p>
        </p:txBody>
      </p:sp>
      <p:sp>
        <p:nvSpPr>
          <p:cNvPr id="6" name="Text 4"/>
          <p:cNvSpPr/>
          <p:nvPr/>
        </p:nvSpPr>
        <p:spPr>
          <a:xfrm>
            <a:off x="960120" y="2331720"/>
            <a:ext cx="4572000" cy="365760"/>
          </a:xfrm>
          <a:prstGeom prst="rect">
            <a:avLst/>
          </a:prstGeom>
          <a:noFill/>
          <a:ln/>
        </p:spPr>
        <p:txBody>
          <a:bodyPr wrap="square" lIns="0" tIns="0" rIns="0" bIns="0" rtlCol="0" anchor="ctr"/>
          <a:lstStyle/>
          <a:p>
            <a:pPr indent="0" marL="0">
              <a:buNone/>
            </a:pPr>
            <a:r>
              <a:rPr lang="en-US" sz="1900" b="1" dirty="0">
                <a:solidFill>
                  <a:srgbClr val="1A1A1A"/>
                </a:solidFill>
                <a:latin typeface="Calibri" pitchFamily="34" charset="0"/>
                <a:ea typeface="Calibri" pitchFamily="34" charset="-122"/>
                <a:cs typeface="Calibri" pitchFamily="34" charset="-120"/>
              </a:rPr>
              <a:t>Spin the dial and listen</a:t>
            </a:r>
            <a:endParaRPr lang="en-US" sz="1900" dirty="0"/>
          </a:p>
        </p:txBody>
      </p:sp>
      <p:sp>
        <p:nvSpPr>
          <p:cNvPr id="7" name="Text 5"/>
          <p:cNvSpPr/>
          <p:nvPr/>
        </p:nvSpPr>
        <p:spPr>
          <a:xfrm>
            <a:off x="960120" y="2834640"/>
            <a:ext cx="4572000" cy="2286000"/>
          </a:xfrm>
          <a:prstGeom prst="rect">
            <a:avLst/>
          </a:prstGeom>
          <a:noFill/>
          <a:ln/>
        </p:spPr>
        <p:txBody>
          <a:bodyPr wrap="square" lIns="0" tIns="0" rIns="0" bIns="0" rtlCol="0" anchor="ctr"/>
          <a:lstStyle/>
          <a:p>
            <a:pPr marL="342900" indent="-342900">
              <a:spcAft>
                <a:spcPts val="1000"/>
              </a:spcAft>
              <a:buSzPct val="100000"/>
              <a:buChar char="•"/>
            </a:pPr>
            <a:r>
              <a:rPr lang="en-US" sz="1450" dirty="0">
                <a:solidFill>
                  <a:srgbClr val="1A1A1A"/>
                </a:solidFill>
                <a:latin typeface="Calibri" pitchFamily="34" charset="0"/>
                <a:ea typeface="Calibri" pitchFamily="34" charset="-122"/>
                <a:cs typeface="Calibri" pitchFamily="34" charset="-120"/>
              </a:rPr>
              <a:t>The signal is out there whether you are listening or not.</a:t>
            </a:r>
            <a:endParaRPr lang="en-US" sz="1450" dirty="0"/>
          </a:p>
          <a:p>
            <a:pPr marL="342900" indent="-342900">
              <a:spcAft>
                <a:spcPts val="1000"/>
              </a:spcAft>
              <a:buSzPct val="100000"/>
              <a:buChar char="•"/>
            </a:pPr>
            <a:r>
              <a:rPr lang="en-US" sz="1450" dirty="0">
                <a:solidFill>
                  <a:srgbClr val="1A1A1A"/>
                </a:solidFill>
                <a:latin typeface="Calibri" pitchFamily="34" charset="0"/>
                <a:ea typeface="Calibri" pitchFamily="34" charset="-122"/>
                <a:cs typeface="Calibri" pitchFamily="34" charset="-120"/>
              </a:rPr>
              <a:t>You can hunt around and discover activity.</a:t>
            </a:r>
            <a:endParaRPr lang="en-US" sz="1450" dirty="0"/>
          </a:p>
          <a:p>
            <a:pPr marL="342900" indent="-342900">
              <a:spcAft>
                <a:spcPts val="1000"/>
              </a:spcAft>
              <a:buSzPct val="100000"/>
              <a:buChar char="•"/>
            </a:pPr>
            <a:r>
              <a:rPr lang="en-US" sz="1450" dirty="0">
                <a:solidFill>
                  <a:srgbClr val="1A1A1A"/>
                </a:solidFill>
                <a:latin typeface="Calibri" pitchFamily="34" charset="0"/>
                <a:ea typeface="Calibri" pitchFamily="34" charset="-122"/>
                <a:cs typeface="Calibri" pitchFamily="34" charset="-120"/>
              </a:rPr>
              <a:t>Static warns you when you are reaching the edge.</a:t>
            </a:r>
            <a:endParaRPr lang="en-US" sz="1450" dirty="0"/>
          </a:p>
        </p:txBody>
      </p:sp>
      <p:sp>
        <p:nvSpPr>
          <p:cNvPr id="8" name="Shape 6"/>
          <p:cNvSpPr/>
          <p:nvPr/>
        </p:nvSpPr>
        <p:spPr>
          <a:xfrm>
            <a:off x="6309360" y="1783080"/>
            <a:ext cx="5212080" cy="3611880"/>
          </a:xfrm>
          <a:prstGeom prst="roundRect">
            <a:avLst>
              <a:gd name="adj" fmla="val 2278"/>
            </a:avLst>
          </a:prstGeom>
          <a:solidFill>
            <a:srgbClr val="2C3E50"/>
          </a:solidFill>
          <a:ln w="12700">
            <a:solidFill>
              <a:srgbClr val="DDE2E8"/>
            </a:solidFill>
            <a:prstDash val="solid"/>
          </a:ln>
        </p:spPr>
      </p:sp>
      <p:sp>
        <p:nvSpPr>
          <p:cNvPr id="9" name="Text 7"/>
          <p:cNvSpPr/>
          <p:nvPr/>
        </p:nvSpPr>
        <p:spPr>
          <a:xfrm>
            <a:off x="6629400" y="2011680"/>
            <a:ext cx="4572000" cy="274320"/>
          </a:xfrm>
          <a:prstGeom prst="rect">
            <a:avLst/>
          </a:prstGeom>
          <a:noFill/>
          <a:ln/>
        </p:spPr>
        <p:txBody>
          <a:bodyPr wrap="square" lIns="0" tIns="0" rIns="0" bIns="0" rtlCol="0" anchor="ctr"/>
          <a:lstStyle/>
          <a:p>
            <a:pPr indent="0" marL="0">
              <a:buNone/>
            </a:pPr>
            <a:r>
              <a:rPr lang="en-US" sz="1200" b="1" spc="200" kern="0" dirty="0">
                <a:solidFill>
                  <a:srgbClr val="9FB3C8"/>
                </a:solidFill>
                <a:latin typeface="Calibri" pitchFamily="34" charset="0"/>
                <a:ea typeface="Calibri" pitchFamily="34" charset="-122"/>
                <a:cs typeface="Calibri" pitchFamily="34" charset="-120"/>
              </a:rPr>
              <a:t>DMR</a:t>
            </a:r>
            <a:endParaRPr lang="en-US" sz="1200" dirty="0"/>
          </a:p>
        </p:txBody>
      </p:sp>
      <p:sp>
        <p:nvSpPr>
          <p:cNvPr id="10" name="Text 8"/>
          <p:cNvSpPr/>
          <p:nvPr/>
        </p:nvSpPr>
        <p:spPr>
          <a:xfrm>
            <a:off x="6629400" y="2331720"/>
            <a:ext cx="4572000" cy="365760"/>
          </a:xfrm>
          <a:prstGeom prst="rect">
            <a:avLst/>
          </a:prstGeom>
          <a:noFill/>
          <a:ln/>
        </p:spPr>
        <p:txBody>
          <a:bodyPr wrap="square" lIns="0" tIns="0" rIns="0" bIns="0" rtlCol="0" anchor="ctr"/>
          <a:lstStyle/>
          <a:p>
            <a:pPr indent="0" marL="0">
              <a:buNone/>
            </a:pPr>
            <a:r>
              <a:rPr lang="en-US" sz="1900" b="1" dirty="0">
                <a:solidFill>
                  <a:srgbClr val="FFFFFF"/>
                </a:solidFill>
                <a:latin typeface="Calibri" pitchFamily="34" charset="0"/>
                <a:ea typeface="Calibri" pitchFamily="34" charset="-122"/>
                <a:cs typeface="Calibri" pitchFamily="34" charset="-120"/>
              </a:rPr>
              <a:t>Choose a conversation</a:t>
            </a:r>
            <a:endParaRPr lang="en-US" sz="1900" dirty="0"/>
          </a:p>
        </p:txBody>
      </p:sp>
      <p:sp>
        <p:nvSpPr>
          <p:cNvPr id="11" name="Text 9"/>
          <p:cNvSpPr/>
          <p:nvPr/>
        </p:nvSpPr>
        <p:spPr>
          <a:xfrm>
            <a:off x="6629400" y="2834640"/>
            <a:ext cx="4572000" cy="2286000"/>
          </a:xfrm>
          <a:prstGeom prst="rect">
            <a:avLst/>
          </a:prstGeom>
          <a:noFill/>
          <a:ln/>
        </p:spPr>
        <p:txBody>
          <a:bodyPr wrap="square" lIns="0" tIns="0" rIns="0" bIns="0" rtlCol="0" anchor="ctr"/>
          <a:lstStyle/>
          <a:p>
            <a:pPr marL="342900" indent="-342900">
              <a:spcAft>
                <a:spcPts val="1000"/>
              </a:spcAft>
              <a:buSzPct val="100000"/>
              <a:buChar char="•"/>
            </a:pPr>
            <a:r>
              <a:rPr lang="en-US" sz="1450" dirty="0">
                <a:solidFill>
                  <a:srgbClr val="DCE4EC"/>
                </a:solidFill>
                <a:latin typeface="Calibri" pitchFamily="34" charset="0"/>
                <a:ea typeface="Calibri" pitchFamily="34" charset="-122"/>
                <a:cs typeface="Calibri" pitchFamily="34" charset="-120"/>
              </a:rPr>
              <a:t>A talkgroup is a conversation, not a frequency.</a:t>
            </a:r>
            <a:endParaRPr lang="en-US" sz="1450" dirty="0"/>
          </a:p>
          <a:p>
            <a:pPr marL="342900" indent="-342900">
              <a:spcAft>
                <a:spcPts val="1000"/>
              </a:spcAft>
              <a:buSzPct val="100000"/>
              <a:buChar char="•"/>
            </a:pPr>
            <a:r>
              <a:rPr lang="en-US" sz="1450" dirty="0">
                <a:solidFill>
                  <a:srgbClr val="DCE4EC"/>
                </a:solidFill>
                <a:latin typeface="Calibri" pitchFamily="34" charset="0"/>
                <a:ea typeface="Calibri" pitchFamily="34" charset="-122"/>
                <a:cs typeface="Calibri" pitchFamily="34" charset="-120"/>
              </a:rPr>
              <a:t>You only hear the talkgroups you have programmed.</a:t>
            </a:r>
            <a:endParaRPr lang="en-US" sz="1450" dirty="0"/>
          </a:p>
          <a:p>
            <a:pPr marL="342900" indent="-342900">
              <a:spcAft>
                <a:spcPts val="1000"/>
              </a:spcAft>
              <a:buSzPct val="100000"/>
              <a:buChar char="•"/>
            </a:pPr>
            <a:r>
              <a:rPr lang="en-US" sz="1450" dirty="0">
                <a:solidFill>
                  <a:srgbClr val="DCE4EC"/>
                </a:solidFill>
                <a:latin typeface="Calibri" pitchFamily="34" charset="0"/>
                <a:ea typeface="Calibri" pitchFamily="34" charset="-122"/>
                <a:cs typeface="Calibri" pitchFamily="34" charset="-120"/>
              </a:rPr>
              <a:t>Get a setting wrong and the radio just goes silent. No beep, no error.</a:t>
            </a:r>
            <a:endParaRPr lang="en-US" sz="14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TALKGROUPS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Which slot do you use?</a:t>
            </a:r>
            <a:endParaRPr lang="en-US" sz="3400" dirty="0"/>
          </a:p>
        </p:txBody>
      </p:sp>
      <p:sp>
        <p:nvSpPr>
          <p:cNvPr id="4" name="Shape 2"/>
          <p:cNvSpPr/>
          <p:nvPr/>
        </p:nvSpPr>
        <p:spPr>
          <a:xfrm>
            <a:off x="640080" y="1783080"/>
            <a:ext cx="5212080" cy="2743200"/>
          </a:xfrm>
          <a:prstGeom prst="roundRect">
            <a:avLst>
              <a:gd name="adj" fmla="val 3000"/>
            </a:avLst>
          </a:prstGeom>
          <a:solidFill>
            <a:srgbClr val="F2F4F7"/>
          </a:solidFill>
          <a:ln w="12700">
            <a:solidFill>
              <a:srgbClr val="DDE2E8"/>
            </a:solidFill>
            <a:prstDash val="solid"/>
          </a:ln>
        </p:spPr>
      </p:sp>
      <p:sp>
        <p:nvSpPr>
          <p:cNvPr id="5" name="Shape 3"/>
          <p:cNvSpPr/>
          <p:nvPr/>
        </p:nvSpPr>
        <p:spPr>
          <a:xfrm>
            <a:off x="960120" y="2103120"/>
            <a:ext cx="475488" cy="475488"/>
          </a:xfrm>
          <a:prstGeom prst="ellipse">
            <a:avLst/>
          </a:prstGeom>
          <a:solidFill>
            <a:srgbClr val="2C3E50"/>
          </a:solidFill>
          <a:ln w="12700">
            <a:solidFill>
              <a:srgbClr val="2C3E50"/>
            </a:solidFill>
            <a:prstDash val="solid"/>
          </a:ln>
        </p:spPr>
      </p:sp>
      <p:sp>
        <p:nvSpPr>
          <p:cNvPr id="6" name="Text 4"/>
          <p:cNvSpPr/>
          <p:nvPr/>
        </p:nvSpPr>
        <p:spPr>
          <a:xfrm>
            <a:off x="960120" y="210312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R</a:t>
            </a:r>
            <a:endParaRPr lang="en-US" sz="1500" dirty="0"/>
          </a:p>
        </p:txBody>
      </p:sp>
      <p:sp>
        <p:nvSpPr>
          <p:cNvPr id="7" name="Text 5"/>
          <p:cNvSpPr/>
          <p:nvPr/>
        </p:nvSpPr>
        <p:spPr>
          <a:xfrm>
            <a:off x="1600200" y="2130552"/>
            <a:ext cx="4023360" cy="320040"/>
          </a:xfrm>
          <a:prstGeom prst="rect">
            <a:avLst/>
          </a:prstGeom>
          <a:noFill/>
          <a:ln/>
        </p:spPr>
        <p:txBody>
          <a:bodyPr wrap="square" lIns="0" tIns="0" rIns="0" bIns="0" rtlCol="0" anchor="ctr"/>
          <a:lstStyle/>
          <a:p>
            <a:pPr indent="0" marL="0">
              <a:buNone/>
            </a:pPr>
            <a:r>
              <a:rPr lang="en-US" sz="1800" b="1" dirty="0">
                <a:solidFill>
                  <a:srgbClr val="2C3E50"/>
                </a:solidFill>
                <a:latin typeface="Calibri" pitchFamily="34" charset="0"/>
                <a:ea typeface="Calibri" pitchFamily="34" charset="-122"/>
                <a:cs typeface="Calibri" pitchFamily="34" charset="-120"/>
              </a:rPr>
              <a:t>A duplex repeater</a:t>
            </a:r>
            <a:endParaRPr lang="en-US" sz="1800" dirty="0"/>
          </a:p>
        </p:txBody>
      </p:sp>
      <p:sp>
        <p:nvSpPr>
          <p:cNvPr id="8" name="Text 6"/>
          <p:cNvSpPr/>
          <p:nvPr/>
        </p:nvSpPr>
        <p:spPr>
          <a:xfrm>
            <a:off x="960120" y="2834640"/>
            <a:ext cx="4572000" cy="1554480"/>
          </a:xfrm>
          <a:prstGeom prst="rect">
            <a:avLst/>
          </a:prstGeom>
          <a:noFill/>
          <a:ln/>
        </p:spPr>
        <p:txBody>
          <a:bodyPr wrap="square" lIns="0" tIns="0" rIns="0" bIns="0" rtlCol="0" anchor="ctr"/>
          <a:lstStyle/>
          <a:p>
            <a:pPr indent="0" marL="0">
              <a:buNone/>
            </a:pPr>
            <a:r>
              <a:rPr lang="en-US" sz="1500" dirty="0">
                <a:solidFill>
                  <a:srgbClr val="1A1A1A"/>
                </a:solidFill>
                <a:latin typeface="Calibri" pitchFamily="34" charset="0"/>
                <a:ea typeface="Calibri" pitchFamily="34" charset="-122"/>
                <a:cs typeface="Calibri" pitchFamily="34" charset="-120"/>
              </a:rPr>
              <a:t>Listens on one frequency and transmits on another, so it can run both slots. Two talkgroups at once — one on TS1, one on TS2.</a:t>
            </a:r>
            <a:endParaRPr lang="en-US" sz="1500" dirty="0"/>
          </a:p>
        </p:txBody>
      </p:sp>
      <p:sp>
        <p:nvSpPr>
          <p:cNvPr id="9" name="Shape 7"/>
          <p:cNvSpPr/>
          <p:nvPr/>
        </p:nvSpPr>
        <p:spPr>
          <a:xfrm>
            <a:off x="6309360" y="1783080"/>
            <a:ext cx="5212080" cy="2743200"/>
          </a:xfrm>
          <a:prstGeom prst="roundRect">
            <a:avLst>
              <a:gd name="adj" fmla="val 3000"/>
            </a:avLst>
          </a:prstGeom>
          <a:solidFill>
            <a:srgbClr val="2C3E50"/>
          </a:solidFill>
          <a:ln w="12700">
            <a:solidFill>
              <a:srgbClr val="DDE2E8"/>
            </a:solidFill>
            <a:prstDash val="solid"/>
          </a:ln>
        </p:spPr>
      </p:sp>
      <p:sp>
        <p:nvSpPr>
          <p:cNvPr id="10" name="Shape 8"/>
          <p:cNvSpPr/>
          <p:nvPr/>
        </p:nvSpPr>
        <p:spPr>
          <a:xfrm>
            <a:off x="6629400" y="2103120"/>
            <a:ext cx="475488" cy="475488"/>
          </a:xfrm>
          <a:prstGeom prst="ellipse">
            <a:avLst/>
          </a:prstGeom>
          <a:solidFill>
            <a:srgbClr val="C0392B"/>
          </a:solidFill>
          <a:ln w="12700">
            <a:solidFill>
              <a:srgbClr val="C0392B"/>
            </a:solidFill>
            <a:prstDash val="solid"/>
          </a:ln>
        </p:spPr>
      </p:sp>
      <p:sp>
        <p:nvSpPr>
          <p:cNvPr id="11" name="Text 9"/>
          <p:cNvSpPr/>
          <p:nvPr/>
        </p:nvSpPr>
        <p:spPr>
          <a:xfrm>
            <a:off x="6629400" y="210312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H</a:t>
            </a:r>
            <a:endParaRPr lang="en-US" sz="1500" dirty="0"/>
          </a:p>
        </p:txBody>
      </p:sp>
      <p:sp>
        <p:nvSpPr>
          <p:cNvPr id="12" name="Text 10"/>
          <p:cNvSpPr/>
          <p:nvPr/>
        </p:nvSpPr>
        <p:spPr>
          <a:xfrm>
            <a:off x="7269480" y="2130552"/>
            <a:ext cx="4023360" cy="320040"/>
          </a:xfrm>
          <a:prstGeom prst="rect">
            <a:avLst/>
          </a:prstGeom>
          <a:noFill/>
          <a:ln/>
        </p:spPr>
        <p:txBody>
          <a:bodyPr wrap="square" lIns="0" tIns="0" rIns="0" bIns="0" rtlCol="0" anchor="ctr"/>
          <a:lstStyle/>
          <a:p>
            <a:pPr indent="0" marL="0">
              <a:buNone/>
            </a:pPr>
            <a:r>
              <a:rPr lang="en-US" sz="1800" b="1" dirty="0">
                <a:solidFill>
                  <a:srgbClr val="FFFFFF"/>
                </a:solidFill>
                <a:latin typeface="Calibri" pitchFamily="34" charset="0"/>
                <a:ea typeface="Calibri" pitchFamily="34" charset="-122"/>
                <a:cs typeface="Calibri" pitchFamily="34" charset="-120"/>
              </a:rPr>
              <a:t>A simplex hotspot</a:t>
            </a:r>
            <a:endParaRPr lang="en-US" sz="1800" dirty="0"/>
          </a:p>
        </p:txBody>
      </p:sp>
      <p:sp>
        <p:nvSpPr>
          <p:cNvPr id="13" name="Text 11"/>
          <p:cNvSpPr/>
          <p:nvPr/>
        </p:nvSpPr>
        <p:spPr>
          <a:xfrm>
            <a:off x="6629400" y="2834640"/>
            <a:ext cx="4572000" cy="1554480"/>
          </a:xfrm>
          <a:prstGeom prst="rect">
            <a:avLst/>
          </a:prstGeom>
          <a:noFill/>
          <a:ln/>
        </p:spPr>
        <p:txBody>
          <a:bodyPr wrap="square" lIns="0" tIns="0" rIns="0" bIns="0" rtlCol="0" anchor="ctr"/>
          <a:lstStyle/>
          <a:p>
            <a:pPr indent="0" marL="0">
              <a:buNone/>
            </a:pPr>
            <a:r>
              <a:rPr lang="en-US" sz="1500" dirty="0">
                <a:solidFill>
                  <a:srgbClr val="DCE4EC"/>
                </a:solidFill>
                <a:latin typeface="Calibri" pitchFamily="34" charset="0"/>
                <a:ea typeface="Calibri" pitchFamily="34" charset="-122"/>
                <a:cs typeface="Calibri" pitchFamily="34" charset="-120"/>
              </a:rPr>
              <a:t>Receives and transmits on the same frequency. With no repeater to supply the TDMA timing reference, it runs one slot only.</a:t>
            </a:r>
            <a:endParaRPr lang="en-US" sz="1500" dirty="0"/>
          </a:p>
        </p:txBody>
      </p:sp>
      <p:sp>
        <p:nvSpPr>
          <p:cNvPr id="14" name="Shape 12"/>
          <p:cNvSpPr/>
          <p:nvPr/>
        </p:nvSpPr>
        <p:spPr>
          <a:xfrm>
            <a:off x="640080" y="4892040"/>
            <a:ext cx="10881360" cy="1325880"/>
          </a:xfrm>
          <a:prstGeom prst="roundRect">
            <a:avLst>
              <a:gd name="adj" fmla="val 6207"/>
            </a:avLst>
          </a:prstGeom>
          <a:solidFill>
            <a:srgbClr val="FDF3F2"/>
          </a:solidFill>
          <a:ln w="12700">
            <a:solidFill>
              <a:srgbClr val="DDE2E8"/>
            </a:solidFill>
            <a:prstDash val="solid"/>
          </a:ln>
        </p:spPr>
      </p:sp>
      <p:sp>
        <p:nvSpPr>
          <p:cNvPr id="15" name="Text 13"/>
          <p:cNvSpPr/>
          <p:nvPr/>
        </p:nvSpPr>
        <p:spPr>
          <a:xfrm>
            <a:off x="1005840" y="5120640"/>
            <a:ext cx="10149840" cy="411480"/>
          </a:xfrm>
          <a:prstGeom prst="rect">
            <a:avLst/>
          </a:prstGeom>
          <a:noFill/>
          <a:ln/>
        </p:spPr>
        <p:txBody>
          <a:bodyPr wrap="square" lIns="0" tIns="0" rIns="0" bIns="0" rtlCol="0" anchor="ctr"/>
          <a:lstStyle/>
          <a:p>
            <a:pPr indent="0" marL="0">
              <a:buNone/>
            </a:pPr>
            <a:r>
              <a:rPr lang="en-US" sz="2200" b="1" dirty="0">
                <a:solidFill>
                  <a:srgbClr val="C0392B"/>
                </a:solidFill>
                <a:latin typeface="Cambria" pitchFamily="34" charset="0"/>
                <a:ea typeface="Cambria" pitchFamily="34" charset="-122"/>
                <a:cs typeface="Cambria" pitchFamily="34" charset="-120"/>
              </a:rPr>
              <a:t>On your hotspot, assume time slot 2.</a:t>
            </a:r>
            <a:endParaRPr lang="en-US" sz="2200" dirty="0"/>
          </a:p>
        </p:txBody>
      </p:sp>
      <p:sp>
        <p:nvSpPr>
          <p:cNvPr id="16" name="Text 14"/>
          <p:cNvSpPr/>
          <p:nvPr/>
        </p:nvSpPr>
        <p:spPr>
          <a:xfrm>
            <a:off x="1005840" y="5596128"/>
            <a:ext cx="10149840" cy="365760"/>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It is a convention of the hotspot software rather than a rule of the standard — but it is close enough to universal that you can rely on it.</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TALKGROUPS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Static and dynamic talkgroups</a:t>
            </a:r>
            <a:endParaRPr lang="en-US" sz="3400" dirty="0"/>
          </a:p>
        </p:txBody>
      </p:sp>
      <p:sp>
        <p:nvSpPr>
          <p:cNvPr id="4" name="Text 2"/>
          <p:cNvSpPr/>
          <p:nvPr/>
        </p:nvSpPr>
        <p:spPr>
          <a:xfrm>
            <a:off x="640080" y="1691640"/>
            <a:ext cx="10881360" cy="365760"/>
          </a:xfrm>
          <a:prstGeom prst="rect">
            <a:avLst/>
          </a:prstGeom>
          <a:noFill/>
          <a:ln/>
        </p:spPr>
        <p:txBody>
          <a:bodyPr wrap="square" lIns="0" tIns="0" rIns="0" bIns="0" rtlCol="0" anchor="ctr"/>
          <a:lstStyle/>
          <a:p>
            <a:pPr indent="0" marL="0">
              <a:buNone/>
            </a:pPr>
            <a:r>
              <a:rPr lang="en-US" sz="1500" dirty="0">
                <a:solidFill>
                  <a:srgbClr val="1A1A1A"/>
                </a:solidFill>
                <a:latin typeface="Calibri" pitchFamily="34" charset="0"/>
                <a:ea typeface="Calibri" pitchFamily="34" charset="-122"/>
                <a:cs typeface="Calibri" pitchFamily="34" charset="-120"/>
              </a:rPr>
              <a:t>Two ways a talkgroup gets connected to you — and the difference explains most of the "why did it go quiet?" questions.</a:t>
            </a:r>
            <a:endParaRPr lang="en-US" sz="1500" dirty="0"/>
          </a:p>
        </p:txBody>
      </p:sp>
      <p:sp>
        <p:nvSpPr>
          <p:cNvPr id="5" name="Shape 3"/>
          <p:cNvSpPr/>
          <p:nvPr/>
        </p:nvSpPr>
        <p:spPr>
          <a:xfrm>
            <a:off x="640080" y="2286000"/>
            <a:ext cx="5212080" cy="2926080"/>
          </a:xfrm>
          <a:prstGeom prst="roundRect">
            <a:avLst>
              <a:gd name="adj" fmla="val 2813"/>
            </a:avLst>
          </a:prstGeom>
          <a:solidFill>
            <a:srgbClr val="F2F4F7"/>
          </a:solidFill>
          <a:ln w="12700">
            <a:solidFill>
              <a:srgbClr val="DDE2E8"/>
            </a:solidFill>
            <a:prstDash val="solid"/>
          </a:ln>
        </p:spPr>
      </p:sp>
      <p:sp>
        <p:nvSpPr>
          <p:cNvPr id="6" name="Text 4"/>
          <p:cNvSpPr/>
          <p:nvPr/>
        </p:nvSpPr>
        <p:spPr>
          <a:xfrm>
            <a:off x="960120" y="2514600"/>
            <a:ext cx="4572000" cy="274320"/>
          </a:xfrm>
          <a:prstGeom prst="rect">
            <a:avLst/>
          </a:prstGeom>
          <a:noFill/>
          <a:ln/>
        </p:spPr>
        <p:txBody>
          <a:bodyPr wrap="square" lIns="0" tIns="0" rIns="0" bIns="0" rtlCol="0" anchor="ctr"/>
          <a:lstStyle/>
          <a:p>
            <a:pPr indent="0" marL="0">
              <a:buNone/>
            </a:pPr>
            <a:r>
              <a:rPr lang="en-US" sz="1200" b="1" spc="200" kern="0" dirty="0">
                <a:solidFill>
                  <a:srgbClr val="1F8A4C"/>
                </a:solidFill>
                <a:latin typeface="Calibri" pitchFamily="34" charset="0"/>
                <a:ea typeface="Calibri" pitchFamily="34" charset="-122"/>
                <a:cs typeface="Calibri" pitchFamily="34" charset="-120"/>
              </a:rPr>
              <a:t>STATIC</a:t>
            </a:r>
            <a:endParaRPr lang="en-US" sz="1200" dirty="0"/>
          </a:p>
        </p:txBody>
      </p:sp>
      <p:sp>
        <p:nvSpPr>
          <p:cNvPr id="7" name="Text 5"/>
          <p:cNvSpPr/>
          <p:nvPr/>
        </p:nvSpPr>
        <p:spPr>
          <a:xfrm>
            <a:off x="960120" y="2816352"/>
            <a:ext cx="4572000" cy="365760"/>
          </a:xfrm>
          <a:prstGeom prst="rect">
            <a:avLst/>
          </a:prstGeom>
          <a:noFill/>
          <a:ln/>
        </p:spPr>
        <p:txBody>
          <a:bodyPr wrap="square" lIns="0" tIns="0" rIns="0" bIns="0" rtlCol="0" anchor="ctr"/>
          <a:lstStyle/>
          <a:p>
            <a:pPr indent="0" marL="0">
              <a:buNone/>
            </a:pPr>
            <a:r>
              <a:rPr lang="en-US" sz="1900" b="1" dirty="0">
                <a:solidFill>
                  <a:srgbClr val="1A1A1A"/>
                </a:solidFill>
                <a:latin typeface="Calibri" pitchFamily="34" charset="0"/>
                <a:ea typeface="Calibri" pitchFamily="34" charset="-122"/>
                <a:cs typeface="Calibri" pitchFamily="34" charset="-120"/>
              </a:rPr>
              <a:t>Always connected</a:t>
            </a:r>
            <a:endParaRPr lang="en-US" sz="1900" dirty="0"/>
          </a:p>
        </p:txBody>
      </p:sp>
      <p:sp>
        <p:nvSpPr>
          <p:cNvPr id="8" name="Text 6"/>
          <p:cNvSpPr/>
          <p:nvPr/>
        </p:nvSpPr>
        <p:spPr>
          <a:xfrm>
            <a:off x="960120" y="3291840"/>
            <a:ext cx="4572000" cy="1737360"/>
          </a:xfrm>
          <a:prstGeom prst="rect">
            <a:avLst/>
          </a:prstGeom>
          <a:noFill/>
          <a:ln/>
        </p:spPr>
        <p:txBody>
          <a:bodyPr wrap="square" lIns="0" tIns="0" rIns="0" bIns="0" rtlCol="0" anchor="ctr"/>
          <a:lstStyle/>
          <a:p>
            <a:pPr marL="342900" indent="-342900">
              <a:spcAft>
                <a:spcPts val="900"/>
              </a:spcAft>
              <a:buSzPct val="100000"/>
              <a:buChar char="•"/>
            </a:pPr>
            <a:r>
              <a:rPr lang="en-US" sz="1400" dirty="0">
                <a:solidFill>
                  <a:srgbClr val="1A1A1A"/>
                </a:solidFill>
                <a:latin typeface="Calibri" pitchFamily="34" charset="0"/>
                <a:ea typeface="Calibri" pitchFamily="34" charset="-122"/>
                <a:cs typeface="Calibri" pitchFamily="34" charset="-120"/>
              </a:rPr>
              <a:t>You attach it permanently, in the network's SelfCare portal.</a:t>
            </a:r>
            <a:endParaRPr lang="en-US" sz="1400" dirty="0"/>
          </a:p>
          <a:p>
            <a:pPr marL="342900" indent="-342900">
              <a:spcAft>
                <a:spcPts val="900"/>
              </a:spcAft>
              <a:buSzPct val="100000"/>
              <a:buChar char="•"/>
            </a:pPr>
            <a:r>
              <a:rPr lang="en-US" sz="1400" dirty="0">
                <a:solidFill>
                  <a:srgbClr val="1A1A1A"/>
                </a:solidFill>
                <a:latin typeface="Calibri" pitchFamily="34" charset="0"/>
                <a:ea typeface="Calibri" pitchFamily="34" charset="-122"/>
                <a:cs typeface="Calibri" pitchFamily="34" charset="-120"/>
              </a:rPr>
              <a:t>It is carried all the time, busy or not.</a:t>
            </a:r>
            <a:endParaRPr lang="en-US" sz="1400" dirty="0"/>
          </a:p>
          <a:p>
            <a:pPr marL="342900" indent="-342900">
              <a:spcAft>
                <a:spcPts val="900"/>
              </a:spcAft>
              <a:buSzPct val="100000"/>
              <a:buChar char="•"/>
            </a:pPr>
            <a:r>
              <a:rPr lang="en-US" sz="1400" dirty="0">
                <a:solidFill>
                  <a:srgbClr val="1A1A1A"/>
                </a:solidFill>
                <a:latin typeface="Calibri" pitchFamily="34" charset="0"/>
                <a:ea typeface="Calibri" pitchFamily="34" charset="-122"/>
                <a:cs typeface="Calibri" pitchFamily="34" charset="-120"/>
              </a:rPr>
              <a:t>You can hold several on one slot at once.</a:t>
            </a:r>
            <a:endParaRPr lang="en-US" sz="1400" dirty="0"/>
          </a:p>
        </p:txBody>
      </p:sp>
      <p:sp>
        <p:nvSpPr>
          <p:cNvPr id="9" name="Shape 7"/>
          <p:cNvSpPr/>
          <p:nvPr/>
        </p:nvSpPr>
        <p:spPr>
          <a:xfrm>
            <a:off x="6309360" y="2286000"/>
            <a:ext cx="5212080" cy="2926080"/>
          </a:xfrm>
          <a:prstGeom prst="roundRect">
            <a:avLst>
              <a:gd name="adj" fmla="val 2813"/>
            </a:avLst>
          </a:prstGeom>
          <a:solidFill>
            <a:srgbClr val="F2F4F7"/>
          </a:solidFill>
          <a:ln w="12700">
            <a:solidFill>
              <a:srgbClr val="DDE2E8"/>
            </a:solidFill>
            <a:prstDash val="solid"/>
          </a:ln>
        </p:spPr>
      </p:sp>
      <p:sp>
        <p:nvSpPr>
          <p:cNvPr id="10" name="Text 8"/>
          <p:cNvSpPr/>
          <p:nvPr/>
        </p:nvSpPr>
        <p:spPr>
          <a:xfrm>
            <a:off x="6629400" y="2514600"/>
            <a:ext cx="457200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DYNAMIC</a:t>
            </a:r>
            <a:endParaRPr lang="en-US" sz="1200" dirty="0"/>
          </a:p>
        </p:txBody>
      </p:sp>
      <p:sp>
        <p:nvSpPr>
          <p:cNvPr id="11" name="Text 9"/>
          <p:cNvSpPr/>
          <p:nvPr/>
        </p:nvSpPr>
        <p:spPr>
          <a:xfrm>
            <a:off x="6629400" y="2816352"/>
            <a:ext cx="4572000" cy="365760"/>
          </a:xfrm>
          <a:prstGeom prst="rect">
            <a:avLst/>
          </a:prstGeom>
          <a:noFill/>
          <a:ln/>
        </p:spPr>
        <p:txBody>
          <a:bodyPr wrap="square" lIns="0" tIns="0" rIns="0" bIns="0" rtlCol="0" anchor="ctr"/>
          <a:lstStyle/>
          <a:p>
            <a:pPr indent="0" marL="0">
              <a:buNone/>
            </a:pPr>
            <a:r>
              <a:rPr lang="en-US" sz="1900" b="1" dirty="0">
                <a:solidFill>
                  <a:srgbClr val="1A1A1A"/>
                </a:solidFill>
                <a:latin typeface="Calibri" pitchFamily="34" charset="0"/>
                <a:ea typeface="Calibri" pitchFamily="34" charset="-122"/>
                <a:cs typeface="Calibri" pitchFamily="34" charset="-120"/>
              </a:rPr>
              <a:t>Brought up on demand</a:t>
            </a:r>
            <a:endParaRPr lang="en-US" sz="1900" dirty="0"/>
          </a:p>
        </p:txBody>
      </p:sp>
      <p:sp>
        <p:nvSpPr>
          <p:cNvPr id="12" name="Text 10"/>
          <p:cNvSpPr/>
          <p:nvPr/>
        </p:nvSpPr>
        <p:spPr>
          <a:xfrm>
            <a:off x="6629400" y="3291840"/>
            <a:ext cx="4572000" cy="1737360"/>
          </a:xfrm>
          <a:prstGeom prst="rect">
            <a:avLst/>
          </a:prstGeom>
          <a:noFill/>
          <a:ln/>
        </p:spPr>
        <p:txBody>
          <a:bodyPr wrap="square" lIns="0" tIns="0" rIns="0" bIns="0" rtlCol="0" anchor="ctr"/>
          <a:lstStyle/>
          <a:p>
            <a:pPr marL="342900" indent="-342900">
              <a:spcAft>
                <a:spcPts val="900"/>
              </a:spcAft>
              <a:buSzPct val="100000"/>
              <a:buChar char="•"/>
            </a:pPr>
            <a:r>
              <a:rPr lang="en-US" sz="1400" dirty="0">
                <a:solidFill>
                  <a:srgbClr val="1A1A1A"/>
                </a:solidFill>
                <a:latin typeface="Calibri" pitchFamily="34" charset="0"/>
                <a:ea typeface="Calibri" pitchFamily="34" charset="-122"/>
                <a:cs typeface="Calibri" pitchFamily="34" charset="-120"/>
              </a:rPr>
              <a:t>You activate it by keying it up.</a:t>
            </a:r>
            <a:endParaRPr lang="en-US" sz="1400" dirty="0"/>
          </a:p>
          <a:p>
            <a:pPr marL="342900" indent="-342900">
              <a:spcAft>
                <a:spcPts val="900"/>
              </a:spcAft>
              <a:buSzPct val="100000"/>
              <a:buChar char="•"/>
            </a:pPr>
            <a:r>
              <a:rPr lang="en-US" sz="1400" dirty="0">
                <a:solidFill>
                  <a:srgbClr val="1A1A1A"/>
                </a:solidFill>
                <a:latin typeface="Calibri" pitchFamily="34" charset="0"/>
                <a:ea typeface="Calibri" pitchFamily="34" charset="-122"/>
                <a:cs typeface="Calibri" pitchFamily="34" charset="-120"/>
              </a:rPr>
              <a:t>It drops on its own after about 15 minutes of inactivity.</a:t>
            </a:r>
            <a:endParaRPr lang="en-US" sz="1400" dirty="0"/>
          </a:p>
          <a:p>
            <a:pPr marL="342900" indent="-342900">
              <a:spcAft>
                <a:spcPts val="900"/>
              </a:spcAft>
              <a:buSzPct val="100000"/>
              <a:buChar char="•"/>
            </a:pPr>
            <a:r>
              <a:rPr lang="en-US" sz="1400" dirty="0">
                <a:solidFill>
                  <a:srgbClr val="1A1A1A"/>
                </a:solidFill>
                <a:latin typeface="Calibri" pitchFamily="34" charset="0"/>
                <a:ea typeface="Calibri" pitchFamily="34" charset="-122"/>
                <a:cs typeface="Calibri" pitchFamily="34" charset="-120"/>
              </a:rPr>
              <a:t>TAC 310–319 can only ever be dynamic.</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TALKGROUPS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Not every network works that way</a:t>
            </a:r>
            <a:endParaRPr lang="en-US" sz="3400" dirty="0"/>
          </a:p>
        </p:txBody>
      </p:sp>
      <p:sp>
        <p:nvSpPr>
          <p:cNvPr id="4" name="Shape 2"/>
          <p:cNvSpPr/>
          <p:nvPr/>
        </p:nvSpPr>
        <p:spPr>
          <a:xfrm>
            <a:off x="640080" y="1828800"/>
            <a:ext cx="10881360" cy="1371600"/>
          </a:xfrm>
          <a:prstGeom prst="roundRect">
            <a:avLst>
              <a:gd name="adj" fmla="val 6000"/>
            </a:avLst>
          </a:prstGeom>
          <a:solidFill>
            <a:srgbClr val="2C3E50"/>
          </a:solidFill>
          <a:ln w="12700">
            <a:solidFill>
              <a:srgbClr val="DDE2E8"/>
            </a:solidFill>
            <a:prstDash val="solid"/>
          </a:ln>
        </p:spPr>
      </p:sp>
      <p:sp>
        <p:nvSpPr>
          <p:cNvPr id="5" name="Text 3"/>
          <p:cNvSpPr/>
          <p:nvPr/>
        </p:nvSpPr>
        <p:spPr>
          <a:xfrm>
            <a:off x="1005840" y="2057400"/>
            <a:ext cx="10149840" cy="411480"/>
          </a:xfrm>
          <a:prstGeom prst="rect">
            <a:avLst/>
          </a:prstGeom>
          <a:noFill/>
          <a:ln/>
        </p:spPr>
        <p:txBody>
          <a:bodyPr wrap="square" lIns="0" tIns="0" rIns="0" bIns="0" rtlCol="0" anchor="ctr"/>
          <a:lstStyle/>
          <a:p>
            <a:pPr indent="0" marL="0">
              <a:buNone/>
            </a:pPr>
            <a:r>
              <a:rPr lang="en-US" sz="2300" b="1" dirty="0">
                <a:solidFill>
                  <a:srgbClr val="FFFFFF"/>
                </a:solidFill>
                <a:latin typeface="Cambria" pitchFamily="34" charset="0"/>
                <a:ea typeface="Cambria" pitchFamily="34" charset="-122"/>
                <a:cs typeface="Cambria" pitchFamily="34" charset="-120"/>
              </a:rPr>
              <a:t>TGIF has no dynamic talkgroups and no inactivity timeout.</a:t>
            </a:r>
            <a:endParaRPr lang="en-US" sz="2300" dirty="0"/>
          </a:p>
        </p:txBody>
      </p:sp>
      <p:sp>
        <p:nvSpPr>
          <p:cNvPr id="6" name="Text 4"/>
          <p:cNvSpPr/>
          <p:nvPr/>
        </p:nvSpPr>
        <p:spPr>
          <a:xfrm>
            <a:off x="1005840" y="2542032"/>
            <a:ext cx="10149840" cy="365760"/>
          </a:xfrm>
          <a:prstGeom prst="rect">
            <a:avLst/>
          </a:prstGeom>
          <a:noFill/>
          <a:ln/>
        </p:spPr>
        <p:txBody>
          <a:bodyPr wrap="square" lIns="0" tIns="0" rIns="0" bIns="0" rtlCol="0" anchor="ctr"/>
          <a:lstStyle/>
          <a:p>
            <a:pPr indent="0" marL="0">
              <a:buNone/>
            </a:pPr>
            <a:r>
              <a:rPr lang="en-US" sz="1500" dirty="0">
                <a:solidFill>
                  <a:srgbClr val="DCE4EC"/>
                </a:solidFill>
                <a:latin typeface="Calibri" pitchFamily="34" charset="0"/>
                <a:ea typeface="Calibri" pitchFamily="34" charset="-122"/>
                <a:cs typeface="Calibri" pitchFamily="34" charset="-120"/>
              </a:rPr>
              <a:t>You stay parked on the last talkgroup you keyed up — one per time slot — until you deliberately switch.</a:t>
            </a:r>
            <a:endParaRPr lang="en-US" sz="1500" dirty="0"/>
          </a:p>
        </p:txBody>
      </p:sp>
      <p:sp>
        <p:nvSpPr>
          <p:cNvPr id="7" name="Text 5"/>
          <p:cNvSpPr/>
          <p:nvPr/>
        </p:nvSpPr>
        <p:spPr>
          <a:xfrm>
            <a:off x="640080" y="3566160"/>
            <a:ext cx="10881360" cy="320040"/>
          </a:xfrm>
          <a:prstGeom prst="rect">
            <a:avLst/>
          </a:prstGeom>
          <a:noFill/>
          <a:ln/>
        </p:spPr>
        <p:txBody>
          <a:bodyPr wrap="square" lIns="0" tIns="0" rIns="0" bIns="0" rtlCol="0" anchor="ctr"/>
          <a:lstStyle/>
          <a:p>
            <a:pPr indent="0" marL="0">
              <a:buNone/>
            </a:pPr>
            <a:r>
              <a:rPr lang="en-US" sz="1800" b="1" dirty="0">
                <a:solidFill>
                  <a:srgbClr val="2C3E50"/>
                </a:solidFill>
                <a:latin typeface="Calibri" pitchFamily="34" charset="0"/>
                <a:ea typeface="Calibri" pitchFamily="34" charset="-122"/>
                <a:cs typeface="Calibri" pitchFamily="34" charset="-120"/>
              </a:rPr>
              <a:t>Why this matters if you run both</a:t>
            </a:r>
            <a:endParaRPr lang="en-US" sz="1800" dirty="0"/>
          </a:p>
        </p:txBody>
      </p:sp>
      <p:sp>
        <p:nvSpPr>
          <p:cNvPr id="8" name="Text 6"/>
          <p:cNvSpPr/>
          <p:nvPr/>
        </p:nvSpPr>
        <p:spPr>
          <a:xfrm>
            <a:off x="640080" y="3977640"/>
            <a:ext cx="10881360" cy="1554480"/>
          </a:xfrm>
          <a:prstGeom prst="rect">
            <a:avLst/>
          </a:prstGeom>
          <a:noFill/>
          <a:ln/>
        </p:spPr>
        <p:txBody>
          <a:bodyPr wrap="square" lIns="0" tIns="0" rIns="0" bIns="0" rtlCol="0" anchor="ctr"/>
          <a:lstStyle/>
          <a:p>
            <a:pPr marL="342900" indent="-342900">
              <a:spcAft>
                <a:spcPts val="1000"/>
              </a:spcAft>
              <a:buSzPct val="100000"/>
              <a:buChar char="•"/>
            </a:pPr>
            <a:r>
              <a:rPr lang="en-US" sz="1500" dirty="0">
                <a:solidFill>
                  <a:srgbClr val="1A1A1A"/>
                </a:solidFill>
                <a:latin typeface="Calibri" pitchFamily="34" charset="0"/>
                <a:ea typeface="Calibri" pitchFamily="34" charset="-122"/>
                <a:cs typeface="Calibri" pitchFamily="34" charset="-120"/>
              </a:rPr>
              <a:t>The BrandMeister mental model — a few statics that stay, plus a dynamic that times out — simply does not carry over.</a:t>
            </a:r>
            <a:endParaRPr lang="en-US" sz="1500" dirty="0"/>
          </a:p>
          <a:p>
            <a:pPr marL="342900" indent="-342900">
              <a:spcAft>
                <a:spcPts val="1000"/>
              </a:spcAft>
              <a:buSzPct val="100000"/>
              <a:buChar char="•"/>
            </a:pPr>
            <a:r>
              <a:rPr lang="en-US" sz="1500" dirty="0">
                <a:solidFill>
                  <a:srgbClr val="1A1A1A"/>
                </a:solidFill>
                <a:latin typeface="Calibri" pitchFamily="34" charset="0"/>
                <a:ea typeface="Calibri" pitchFamily="34" charset="-122"/>
                <a:cs typeface="Calibri" pitchFamily="34" charset="-120"/>
              </a:rPr>
              <a:t>Neither does the advice. Anything you read about statics is network-specific.</a:t>
            </a:r>
            <a:endParaRPr lang="en-US" sz="1500" dirty="0"/>
          </a:p>
          <a:p>
            <a:pPr marL="342900" indent="-342900">
              <a:spcAft>
                <a:spcPts val="1000"/>
              </a:spcAft>
              <a:buSzPct val="100000"/>
              <a:buChar char="•"/>
            </a:pPr>
            <a:r>
              <a:rPr lang="en-US" sz="1500" dirty="0">
                <a:solidFill>
                  <a:srgbClr val="1A1A1A"/>
                </a:solidFill>
                <a:latin typeface="Calibri" pitchFamily="34" charset="0"/>
                <a:ea typeface="Calibri" pitchFamily="34" charset="-122"/>
                <a:cs typeface="Calibri" pitchFamily="34" charset="-120"/>
              </a:rPr>
              <a:t>FreeDMR, AmComm and QuadNet are different again.</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DMR Is, and How It Actually Works</dc:title>
  <dc:subject>PptxGenJS Presentation</dc:subject>
  <dc:creator/>
  <cp:lastModifiedBy/>
  <cp:revision>1</cp:revision>
  <dcterms:created xsi:type="dcterms:W3CDTF">2026-08-17T20:59:51Z</dcterms:created>
  <dcterms:modified xsi:type="dcterms:W3CDTF">2026-08-17T20:59:51Z</dcterms:modified>
</cp:coreProperties>
</file>