
<file path=[Content_Types].xml><?xml version="1.0" encoding="utf-8"?>
<Types xmlns="http://schemas.openxmlformats.org/package/2006/content-types">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media/image-1-1.jpg" ContentType="image/jpg"/>
  <Override PartName="/ppt/media/image-15-1.jpg" ContentType="image/jpg"/>
  <Override PartName="/ppt/media/image-15-2.jpg" ContentType="image/jpg"/>
  <Override PartName="/ppt/media/image-19-1.jpg" ContentType="image/jpg"/>
  <Override PartName="/ppt/media/image-19-2.jpg" ContentType="image/jpg"/>
  <Override PartName="/ppt/media/image-22-1.jpg" ContentType="image/jpg"/>
  <Override PartName="/ppt/media/image-22-2.jpg" ContentType="image/jpg"/>
  <Override PartName="/ppt/media/image-24-1.jpg" ContentType="image/jpg"/>
  <Override PartName="/ppt/media/image-24-2.jpg" ContentType="image/jpg"/>
  <Override PartName="/ppt/media/image-25-1.jpg" ContentType="image/jpg"/>
  <Override PartName="/ppt/media/image-25-2.jpg" ContentType="image/jpg"/>
  <Override PartName="/ppt/media/image-38-1.jpg" ContentType="image/jpg"/>
  <Override PartName="/ppt/media/image-5-1.jpg" ContentType="image/jpg"/>
  <Override PartName="/ppt/media/image-5-2.jpg" ContentType="image/jp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notesMasterIdLst>
    <p:notesMasterId r:id="rId4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 the 'Presented by' line with your callsign and club.
Open by asking who has ever tuned 5 or 10 MHz and heard the ticks. In most rooms it is a lot of hands, and most of them have never known what all the tones actually mean.
The promise: by the end you will know exactly what you are hearing, second by second, and where the rest of the world's time stations are - including the ones that have gone.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time code is the part nobody hears and everybody uses. It rides as a low-level 100 Hz subcarrier under the voice and tones - an extra tone you barely notice, but a clock chip reads it one bit per second.
That is the bridge to the longwave stations, which are nothing BUT that code.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anyone in the room has ever heard DCF77 on a receiver, that hiss is what they remember. It sounds broken and it is not.
The key contrast with the previous slides: the shortwave stations are for humans and machines both. The longwave stations are for machines only.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'atomic' clock in every kitchen in North America. The grey portion is the reduced carrier; the coloured portion is full power restored.
A nice aside: this is why those clocks usually update overnight. Sixty kilohertz propagates far better after dark, so the chip listens when reception is best and stays quiet the rest of the day.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modulation section on this, so let it land. Whatever the wrapper, the product underneath is identical: a frequency you can trust absolutely.
Send anyone with an HF receiver to listen to RWM - 4996, 9996 and 14996 kHz, and it has sounded the same for decades.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man-and-woman distinction is the detail everyone remembers. WWV and WWVH share five frequencies, and on a good day you can hear both underneath each other - one male, one female, a second or so apart in propagation delay.
That is a genuinely lovely thing to demonstrate if you have a receiver in the room.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Maui photograph explains the move better than a sentence can. Look how close the buildings are to the surf.
WWVH went on the air from Maui in 1948 and moved to Kauai in 1971. The corrosion problem never went away; it is why the Kauai antennas were rebuilt in fibreglass between 2000 and 2007.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sloping-wire design is the detail antenna builders in the room will enjoy most. Nine wires doing double duty as radiator and guys is economical in a way that appeals to anybody who has ever put up a vertical.
The height range makes the frequency relationship physical: sixty metres at 2.5 MHz and about seven and a half at 20. Same design, eight times the size.
And the no-crossing-coax rule is a nice piece of discipline - five separate feeds across a field, deliberately routed so none passes over another.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Antenna builders will want this one, and the ground question is where to be careful.
What NIST describes is the RADIATOR: the top half is a quarter-wave element, and the bottom half is nine quarter-wave wires sloping from the tower centre to ground at 45 degrees, doing double duty as radiator and guys. So these are not quarter-wave monopoles leaning on the earth to supply a missing half - the antenna is complete as a radiating structure.
⚠️ That is NOT the same as saying there is no ground system, and do not say it. Any transmitting site of this size has one - RF return, lightning protection, tower-base and station grounding - and the sloping wires terminate at ground. What we can describe is the antenna. What we cannot state is the ground system, because NIST does not publish it. ⛔ Do not quote a radial count, and do not claim there are none.
The 0.354 figure comes straight out of the geometry: drop a quarter wavelength, run out a quarter wavelength at 45 degrees, and the wire is the hypotenuse - about 0.354 of a wavelength.
The acreage comparison lands well: 390 acres in Colorado against 30 in Kauai, and the difference is almost entirely the size of a 60 kHz antenna.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directional array is what distinguishes WWVH from WWV. Kauai is on the western edge of the United States, and a cardioid aimed west puts the signal where the listeners are - across the Pacific toward Asia and Australasia - rather than wasting half of it over the American mainland that WWV already covers.
⚠️ One honest note if anyone presses: the sources do not fully agree on WHICH frequency carries the array. NIST's station page names 5 MHz; NIST's own photo captions label 10 and 15 MHz arrays and an abandoned 20 MHz array. Say that the station uses both types and that at least one is a west-facing array, rather than picking a frequency and being wrong.
The fibreglass rebuild is a good practical note for coastal operators - steel simply does not last at Kokole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the two towers. Everything on the previous slide is visible here: two elements, equal height, spaced a quarter wavelength, fed out of phase.
Give the wide shot a moment too. That abandoned 20 MHz array on the left is exactly why the sources disagree about which frequency carries the directional pattern - the field has changed over the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 6 always gets a reaction, so flag it here. CHU went off the air in June 2026 and a lot of operators still do not know.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Four names carry the whole history: TMC and CCA at Fort Collins, AEL and Elcom-Bauer at Kauai.
The detail that lands with an engineering crowd is the forty-two-year run. A pair of TMC GPT-10K transmitters went on the air in 1966 and were still doing the job in 2008 - broadcast service, twenty-four hours a day, no programme breaks.
⚠️ One source conflict, if asked: NIST's own publication SP 250-67 names CCA Corporation for the 1990 replacements. A TMC collectors' history page says 'replaced by Continentals, I believe' - hedged, and secondary. Go with CCA and say NIST is the source.
NIST has not published what replaced the 2008-retired GPT-10Ks, so do not guess on stage.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at the asymmetry on the top row: WWVH runs twice WWV's power on 2.5 MHz - 5 kW against 2.5 kW - because it is covering open ocean rather than a continent.
WWVH does not transmit on 20 or 25 MHz at all. Only Fort Collins does.
The 25 MHz outlet is experimental. It left the air in 1977 and came back in 2014, and NIST has always been explicit that it carries no guarantee of continuity.
The comparison at the bottom usually gets a reaction from a ham audience: 1500 W PEP is the U.S. limit, so 10 kW is about seven times that - continuous, not peak.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open cabinet is what people photograph. Plate-modulated Class C is a design any operator who has been around AM will recognise instantly.
If someone asks why it is so big: at 10 kW continuous into a single frequency, thermal margin matters far more than size, and the design predates solid state entirely.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remember this antenna slide, because the numbers are absurd in a way anyone who has built an antenna immediately feels.
At 60 kHz a full wavelength is five kilometres. A proper quarter-wave radiator would be over a kilometre tall. WWVB's towers are 122 metres - about a tenth of that - so electrically the antenna is tiny, and everything else on this slide exists to compensate for that.
The top hat adds the capacitance a short antenna does not have. The helix house cancels it again with an enormous inductor and trims it with a variometer. The result is roughly 68.8 per cent efficient, which for an antenna a tenth of the right size is remarkable engineering.
And the north antenna is a leftover: built for WWVL on 20 kHz, kept when that station closed in 1972, and pressed into service for WWVB.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what is actually radiating. It is not the towers - they are only there to hold up the cables. The radiator is the vertical down lead in the middle, and the diamond of cables overhead is the capacitive top hat.
The hardware shot gives the scale. That insulator is carrying the full output of the transmitter.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Loading coils click here for anyone who has ever tuned a short vertical on 160 metres. Same problem, same solution, about four orders of magnitude apart in size.
Give the variometer a sentence: ice, wind and temperature move the antenna's electrical length all day, so the match has to move with it. On WWVB that is done automatically by a feedback loop from the transmitter.
The second photograph is retired equipment - the coil that did this job before the 1997-2000 rebuild.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phone number out and pause. Somebody always dials it, and it still answers.
Dwell on 1920 - KDKA's famous election-night broadcast was the same year. WWV is as old as broadcasting itself and has never stopped.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Three places in a century, and the room usually reacts to how short the list is. Washington from 1920, suburban Maryland from 1931, Fort Collins since 1966.</a:t>
            </a:r>
          </a:p>
          <a:p/>
          <a:p>
            <a:r>
              <a:t>⚠️ Do not tell the 2019 story here - the last line of the slide deliberately hands it to the next one. Read that line, pause, and turn the page. The story lands harder with the numbers in front of them.</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here, because the people in front of you are the constituency that saved it. Ordinary operators wrote to their representatives and it worked.
NIST's justification was consolidation - the wider Fundamental Measurement budget was facing a $49 million reduction, and the stations were an obvious line to cut. The counter-argument that carried was not sentiment: it was that WWV and WWVH are a national reference used by aviation, marine, calibration and emergency users who have no equivalent fallback.
Worth saying plainly: it could come back. Nothing about this is permanently settled, and CHU shows what happens when nobody objects in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repeat this story afterwards. One listener sent an email, and a station that had been dark for thirty-seven years came back.
It was never restored to the official continuous lineup, which is why the published frequency list stops at 20 MHz. If you have heard 25 MHz, you have heard something that officially is not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this line: the carrier itself IS the product. Everything else is decoration on a perfectly steady frequency.
For a ham audience, the calibration angle lands hardest - generations of operators zero-beat their rigs against WWV.</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Sputnik story is the best one in the talk. The satellite's transmitter had died, so its position was worked out from how WWV's signal scattered off the ionised trail it left.
The HamSCI experiment is live and ongoing - anyone in the room with an HF receiver can contribute observations to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ALS162 story is the odd one: France's time code rides a longwave transmitter whose radio station shut down in 2016. The programming stopped, the carrier did not.
DCF77 carrying civil-protection alerts is a modern twist - a 1959 time station repurposed as an emergency channel.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Japan moved its time service down in frequency for the same reason everyone else did - longwave is steadier, less interference-prone, and far better for the radio-controlled clocks that were spreading nationwide.
An experimental longwave transmitter, JG2AS, had actually been running at 40 kHz since 1966, so the groundwork was thirty years old before the switch.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years down the right-hand column and let the pattern show itself. Most of these went in the GPS era, on the argument that a terrestrial reference was no longer needed.
That argument has aged badly. GPS jamming and spoofing are now routine, and a signal that works indoors and cannot be trivially denied looks a great deal more valuable than it did in 1997.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 North American audience this is the emotional centre of the talk. A great many people in the room will have heard CHU without ever thinking about it, and a fair few will not know it has gone.
Official Canadian time now goes out only by telephone, web and NTP - all of which require an internet connection to reach you - a different kind of dependency from a signal in the air.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precise answer, because it is better than the simple one: WWV and WWVH are almost certainly the last ENGLISH-language voice time stations, now that CHU has gone. They are not the last voice stations outright - YVTO in Caracas announces the time in Spanish.
One honest caveat: YVTO's current operating status is hard to confirm from here. Venezuela's infrastructure has been unreliable and reception reports are sporadic. If you have heard it recently, you know more than the references do.
Everything else still transmitting - BPM in China, RWM in Russia, and all the longwave stations - sends tones, Morse or a bare code. No human voice anywhere in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answer to 'why should I care' for a ham audience, so do not rush it.
The calibration point is generational. Anyone in the room who was licensed before frequency counters got cheap learned to zero-beat against WWV, and most of them still remember the sound of doing it.
The propagation point still earns its keep every single day - tuning across 2.5, 5, 10, 15 and 20 MHz and noting which ones you can hear is a complete band report in about thirty seconds, using nothing but your ears.
And the last one matters for recruitment: HamSCI is live and open. Anyone with an HF receiver can contribute observations to real ionospheric research using a station that has been on the air since 1920.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distinction that matters and almost nobody makes: UTC is the standard. WWV, GPS and NTP are all just delivery mechanisms for it. Losing a time station does not change what time it is - it removes one independent way of finding out.
Define GPS properly because people think of it as a map system. Every satellite carries atomic clocks and broadcasts what time it thinks it is; your receiver compares several of those and derives both position and time. Position is a by-product of timing, not the other way round. A GPS receiver is, functionally, a very cheap atomic clock.
That is genuinely why the terrestrial stations were retired: not because the signal was worse, but because the alternative got absurdly cheap.
Then set up the closing: ask the room what happens to all three columns when the internet is down or the GPS band is jammed. Only one of them still works.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idea rather than the facts. Every other timing source in modern life - GPS, NTP, your phone - depends on infrastructure that can be denied, jammed, billed for, or switched off remotely.
A carrier on 60 kHz just arrives. That counts for something, and it counts for more now than it looked in 1997.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here for your audience, not for anybody's credit. Leave it in if your club will want the written detail, delete it if not - no attribution is required anywhere in this deck.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definition is the slide's anchor. Before 1967 a second was a fraction of a day, and the day is not constant. Caesium replaced the Earth as the reference - and the number was chosen to match the old astronomical second as closely as anyone could measure it, which is why 9 192 631 770 is such an odd figure.
A caesium standard does not 'tick'. It is a microwave oscillator locked to that atomic resonance, and the electronics divide down to produce a one-second pulse.
The station clocks are commercial caesium standards, not primary standards. The primary standards live in Boulder - NIST-F1, NIST-F2 and now NIST-F4, which was accepted in 2025 as one of the small group of clocks worldwide that help define international time. Those are caesium fountains, accurate to a few parts in 10 to the sixteenth. Popular accounts round that to 'one second in a hundred million years'; you will also see 140 million quoted. Use the round figure and do not defend the digits.
The last step matters most to a ham audience. The transmitted time is essentially perfect. Under 10 ms received is not the clock failing - it is roughly 5 ms of travel time for every 1000 miles, plus ionospheric wander. Anyone using WWV for real timing corrects for path delay.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Worth pausing on. People picture an atomic clock as a single exotic object; it is a rack of commercial equipment in an ordinary room, and there are three of them so that any one can be checked against the other two.
The chart recorder in the Kauai photograph is the giveaway that these are working instruments, not exhibits.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1904 date surprises people. Time signals predate broadcast radio by twenty years - the very first thing anyone did with a transmitter, after messages, was send the time.
The distinction to hold: HF for distance, LF for penetration. It explains every design choice that follows.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this quick - it is orientation, not detail. The point is that the two families live a thousand-fold apart in frequency and that is why they behave so differently.
Note 60 kHz appears three times: WWVB, MSF and one of the two JJY transmitters all share it, which is why clock chips built for one market often work in another.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can play a recording of WWV here, do. Thirty seconds of audio teaches this slide better than the slide does.
The 1000 versus 1200 Hz distinction is a lovely piece of engineering economy - two stations sharing five frequencies worldwide, told apart by ear alone.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audio engineering here is deliberate: everything else on the station is mixed down so the tick can never be masked. The one thing that must not be lost is the one thing given priority.
The drawing is schematic - five cycles at 1000 Hz really is about five milliseconds, which is far too short to see on any sensible scale.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image" Target="../media/image-15-2.jpg"/><Relationship Id="rId3" Type="http://schemas.openxmlformats.org/officeDocument/2006/relationships/slideLayout" Target="../slideLayouts/slideLayout1.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image" Target="../media/image-19-2.jp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image" Target="../media/image-22-2.jpg"/><Relationship Id="rId3" Type="http://schemas.openxmlformats.org/officeDocument/2006/relationships/slideLayout" Target="../slideLayouts/slideLayout1.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jpg"/><Relationship Id="rId2" Type="http://schemas.openxmlformats.org/officeDocument/2006/relationships/image" Target="../media/image-24-2.jpg"/><Relationship Id="rId3" Type="http://schemas.openxmlformats.org/officeDocument/2006/relationships/slideLayout" Target="../slideLayouts/slideLayout1.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jpg"/><Relationship Id="rId2" Type="http://schemas.openxmlformats.org/officeDocument/2006/relationships/image" Target="../media/image-25-2.jpg"/><Relationship Id="rId3" Type="http://schemas.openxmlformats.org/officeDocument/2006/relationships/slideLayout" Target="../slideLayouts/slideLayout1.xm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image" Target="../media/image-38-1.jpg"/><Relationship Id="rId2" Type="http://schemas.openxmlformats.org/officeDocument/2006/relationships/slideLayout" Target="../slideLayouts/slideLayout1.xml"/><Relationship Id="rId3"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image" Target="../media/image-5-2.jp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38"/>
        </a:solidFill>
      </p:bgPr>
    </p:bg>
    <p:spTree>
      <p:nvGrpSpPr>
        <p:cNvPr id="1" name=""/>
        <p:cNvGrpSpPr/>
        <p:nvPr/>
      </p:nvGrpSpPr>
      <p:grpSpPr>
        <a:xfrm>
          <a:off x="0" y="0"/>
          <a:ext cx="0" cy="0"/>
          <a:chOff x="0" y="0"/>
          <a:chExt cx="0" cy="0"/>
        </a:xfrm>
      </p:grpSpPr>
      <p:pic>
        <p:nvPicPr>
          <p:cNvPr id="2" name="Image 0" descr="/home/claude/img/wwvh2.jpg">    </p:cNvPr>
          <p:cNvPicPr>
            <a:picLocks noChangeAspect="1"/>
          </p:cNvPicPr>
          <p:nvPr/>
        </p:nvPicPr>
        <p:blipFill>
          <a:blip r:embed="rId1"/>
          <a:srcRect l="0" r="0" t="0" b="0"/>
          <a:stretch/>
        </p:blipFill>
        <p:spPr>
          <a:xfrm>
            <a:off x="0" y="0"/>
            <a:ext cx="12188952" cy="6858000"/>
          </a:xfrm>
          <a:prstGeom prst="rect">
            <a:avLst/>
          </a:prstGeom>
        </p:spPr>
      </p:pic>
      <p:sp>
        <p:nvSpPr>
          <p:cNvPr id="3" name="Shape 0"/>
          <p:cNvSpPr/>
          <p:nvPr/>
        </p:nvSpPr>
        <p:spPr>
          <a:xfrm>
            <a:off x="0" y="0"/>
            <a:ext cx="12198096" cy="6858000"/>
          </a:xfrm>
          <a:prstGeom prst="rect">
            <a:avLst/>
          </a:prstGeom>
          <a:solidFill>
            <a:srgbClr val="1B2A38">
              <a:alpha val="48000"/>
            </a:srgbClr>
          </a:solidFill>
          <a:ln w="12700">
            <a:solidFill>
              <a:srgbClr val="333333"/>
            </a:solidFill>
            <a:prstDash val="solid"/>
          </a:ln>
        </p:spPr>
      </p:sp>
      <p:sp>
        <p:nvSpPr>
          <p:cNvPr id="4" name="Text 1"/>
          <p:cNvSpPr/>
          <p:nvPr/>
        </p:nvSpPr>
        <p:spPr>
          <a:xfrm>
            <a:off x="822960" y="1828800"/>
            <a:ext cx="8686800" cy="320040"/>
          </a:xfrm>
          <a:prstGeom prst="rect">
            <a:avLst/>
          </a:prstGeom>
          <a:noFill/>
          <a:ln/>
        </p:spPr>
        <p:txBody>
          <a:bodyPr wrap="square" lIns="0" tIns="0" rIns="0" bIns="0" rtlCol="0" anchor="ctr"/>
          <a:lstStyle/>
          <a:p>
            <a:pPr indent="0" marL="0">
              <a:buNone/>
            </a:pPr>
            <a:r>
              <a:rPr lang="en-US" sz="1250" b="1" spc="250" kern="0" dirty="0">
                <a:solidFill>
                  <a:srgbClr val="C0392B"/>
                </a:solidFill>
                <a:latin typeface="Calibri" pitchFamily="34" charset="0"/>
                <a:ea typeface="Calibri" pitchFamily="34" charset="-122"/>
                <a:cs typeface="Calibri" pitchFamily="34" charset="-120"/>
              </a:rPr>
              <a:t>STANDARD-FREQUENCY AND TIME-SIGNAL RADIO</a:t>
            </a:r>
            <a:endParaRPr lang="en-US" sz="1250" dirty="0"/>
          </a:p>
        </p:txBody>
      </p:sp>
      <p:sp>
        <p:nvSpPr>
          <p:cNvPr id="5" name="Text 2"/>
          <p:cNvSpPr/>
          <p:nvPr/>
        </p:nvSpPr>
        <p:spPr>
          <a:xfrm>
            <a:off x="822960" y="2240280"/>
            <a:ext cx="8778240" cy="1737360"/>
          </a:xfrm>
          <a:prstGeom prst="rect">
            <a:avLst/>
          </a:prstGeom>
          <a:noFill/>
          <a:ln/>
        </p:spPr>
        <p:txBody>
          <a:bodyPr wrap="square" lIns="0" tIns="0" rIns="0" bIns="0" rtlCol="0" anchor="ctr"/>
          <a:lstStyle/>
          <a:p>
            <a:pPr indent="0" marL="0">
              <a:lnSpc>
                <a:spcPts val="4600"/>
              </a:lnSpc>
              <a:buNone/>
            </a:pPr>
            <a:r>
              <a:rPr lang="en-US" sz="4200" b="1" dirty="0">
                <a:solidFill>
                  <a:srgbClr val="FFFFFF"/>
                </a:solidFill>
                <a:latin typeface="Cambria" pitchFamily="34" charset="0"/>
                <a:ea typeface="Cambria" pitchFamily="34" charset="-122"/>
                <a:cs typeface="Cambria" pitchFamily="34" charset="-120"/>
              </a:rPr>
              <a:t>The Stations That</a:t>
            </a:r>
            <a:endParaRPr lang="en-US" sz="4200" dirty="0"/>
          </a:p>
          <a:p>
            <a:pPr indent="0" marL="0">
              <a:lnSpc>
                <a:spcPts val="4600"/>
              </a:lnSpc>
              <a:buNone/>
            </a:pPr>
            <a:r>
              <a:rPr lang="en-US" sz="4200" b="1" dirty="0">
                <a:solidFill>
                  <a:srgbClr val="FFFFFF"/>
                </a:solidFill>
                <a:latin typeface="Cambria" pitchFamily="34" charset="0"/>
                <a:ea typeface="Cambria" pitchFamily="34" charset="-122"/>
                <a:cs typeface="Cambria" pitchFamily="34" charset="-120"/>
              </a:rPr>
              <a:t>Broadcast Time Itself</a:t>
            </a:r>
            <a:endParaRPr lang="en-US" sz="4200" dirty="0"/>
          </a:p>
        </p:txBody>
      </p:sp>
      <p:sp>
        <p:nvSpPr>
          <p:cNvPr id="6" name="Text 3"/>
          <p:cNvSpPr/>
          <p:nvPr/>
        </p:nvSpPr>
        <p:spPr>
          <a:xfrm>
            <a:off x="822960" y="4114800"/>
            <a:ext cx="8778240" cy="365760"/>
          </a:xfrm>
          <a:prstGeom prst="rect">
            <a:avLst/>
          </a:prstGeom>
          <a:noFill/>
          <a:ln/>
        </p:spPr>
        <p:txBody>
          <a:bodyPr wrap="square" lIns="0" tIns="0" rIns="0" bIns="0" rtlCol="0" anchor="ctr"/>
          <a:lstStyle/>
          <a:p>
            <a:pPr indent="0" marL="0">
              <a:buNone/>
            </a:pPr>
            <a:r>
              <a:rPr lang="en-US" sz="1600" dirty="0">
                <a:solidFill>
                  <a:srgbClr val="AEBCC9"/>
                </a:solidFill>
                <a:latin typeface="Calibri" pitchFamily="34" charset="0"/>
                <a:ea typeface="Calibri" pitchFamily="34" charset="-122"/>
                <a:cs typeface="Calibri" pitchFamily="34" charset="-120"/>
              </a:rPr>
              <a:t>WWV, WWVH and WWVB — and the world's other time stations, past and present</a:t>
            </a:r>
            <a:endParaRPr lang="en-US" sz="1600" dirty="0"/>
          </a:p>
        </p:txBody>
      </p:sp>
      <p:sp>
        <p:nvSpPr>
          <p:cNvPr id="7" name="Text 4"/>
          <p:cNvSpPr/>
          <p:nvPr/>
        </p:nvSpPr>
        <p:spPr>
          <a:xfrm>
            <a:off x="822960" y="5029200"/>
            <a:ext cx="8595360" cy="320040"/>
          </a:xfrm>
          <a:prstGeom prst="rect">
            <a:avLst/>
          </a:prstGeom>
          <a:noFill/>
          <a:ln/>
        </p:spPr>
        <p:txBody>
          <a:bodyPr wrap="square" lIns="0" tIns="0" rIns="0" bIns="0" rtlCol="0" anchor="ctr"/>
          <a:lstStyle/>
          <a:p>
            <a:pPr indent="0" marL="0">
              <a:buNone/>
            </a:pPr>
            <a:r>
              <a:rPr lang="en-US" sz="1300" i="1" dirty="0">
                <a:solidFill>
                  <a:srgbClr val="7C8B99"/>
                </a:solidFill>
                <a:latin typeface="Calibri" pitchFamily="34" charset="0"/>
                <a:ea typeface="Calibri" pitchFamily="34" charset="-122"/>
                <a:cs typeface="Calibri" pitchFamily="34" charset="-120"/>
              </a:rPr>
              <a:t>Presented by  ______________________</a:t>
            </a:r>
            <a:endParaRPr lang="en-US" sz="1300" dirty="0"/>
          </a:p>
        </p:txBody>
      </p:sp>
      <p:sp>
        <p:nvSpPr>
          <p:cNvPr id="8" name="Text 5"/>
          <p:cNvSpPr/>
          <p:nvPr/>
        </p:nvSpPr>
        <p:spPr>
          <a:xfrm>
            <a:off x="10149840" y="6355080"/>
            <a:ext cx="1828800" cy="256032"/>
          </a:xfrm>
          <a:prstGeom prst="rect">
            <a:avLst/>
          </a:prstGeom>
          <a:noFill/>
          <a:ln/>
        </p:spPr>
        <p:txBody>
          <a:bodyPr wrap="square" lIns="0" tIns="0" rIns="0" bIns="0" rtlCol="0" anchor="ctr"/>
          <a:lstStyle/>
          <a:p>
            <a:pPr indent="0" marL="0">
              <a:buNone/>
            </a:pPr>
            <a:r>
              <a:rPr lang="en-US" sz="1000" dirty="0">
                <a:solidFill>
                  <a:srgbClr val="8899A6"/>
                </a:solidFill>
                <a:latin typeface="Calibri" pitchFamily="34" charset="0"/>
                <a:ea typeface="Calibri" pitchFamily="34" charset="-122"/>
                <a:cs typeface="Calibri" pitchFamily="34" charset="-120"/>
              </a:rPr>
              <a:t>Credit: NIST</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THEY MODULATE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Anatomy of one minute</a:t>
            </a:r>
            <a:endParaRPr lang="en-US" sz="3400" dirty="0"/>
          </a:p>
        </p:txBody>
      </p:sp>
      <p:sp>
        <p:nvSpPr>
          <p:cNvPr id="4" name="Shape 2"/>
          <p:cNvSpPr/>
          <p:nvPr/>
        </p:nvSpPr>
        <p:spPr>
          <a:xfrm>
            <a:off x="822960" y="2377440"/>
            <a:ext cx="10515600" cy="822960"/>
          </a:xfrm>
          <a:prstGeom prst="rect">
            <a:avLst/>
          </a:prstGeom>
          <a:solidFill>
            <a:srgbClr val="F2F4F7"/>
          </a:solidFill>
          <a:ln w="12700">
            <a:solidFill>
              <a:srgbClr val="DDE2E8"/>
            </a:solidFill>
            <a:prstDash val="solid"/>
          </a:ln>
        </p:spPr>
      </p:sp>
      <p:sp>
        <p:nvSpPr>
          <p:cNvPr id="5" name="Shape 3"/>
          <p:cNvSpPr/>
          <p:nvPr/>
        </p:nvSpPr>
        <p:spPr>
          <a:xfrm>
            <a:off x="822960" y="2148840"/>
            <a:ext cx="64008" cy="1280160"/>
          </a:xfrm>
          <a:prstGeom prst="rect">
            <a:avLst/>
          </a:prstGeom>
          <a:solidFill>
            <a:srgbClr val="C0392B"/>
          </a:solidFill>
          <a:ln w="12700">
            <a:solidFill>
              <a:srgbClr val="C0392B"/>
            </a:solidFill>
            <a:prstDash val="solid"/>
          </a:ln>
        </p:spPr>
      </p:sp>
      <p:sp>
        <p:nvSpPr>
          <p:cNvPr id="6" name="Shape 4"/>
          <p:cNvSpPr/>
          <p:nvPr/>
        </p:nvSpPr>
        <p:spPr>
          <a:xfrm>
            <a:off x="998220" y="2606040"/>
            <a:ext cx="27432" cy="365760"/>
          </a:xfrm>
          <a:prstGeom prst="rect">
            <a:avLst/>
          </a:prstGeom>
          <a:solidFill>
            <a:srgbClr val="2C3E50"/>
          </a:solidFill>
          <a:ln w="12700">
            <a:solidFill>
              <a:srgbClr val="2C3E50"/>
            </a:solidFill>
            <a:prstDash val="solid"/>
          </a:ln>
        </p:spPr>
      </p:sp>
      <p:sp>
        <p:nvSpPr>
          <p:cNvPr id="7" name="Shape 5"/>
          <p:cNvSpPr/>
          <p:nvPr/>
        </p:nvSpPr>
        <p:spPr>
          <a:xfrm>
            <a:off x="1173480" y="2606040"/>
            <a:ext cx="27432" cy="365760"/>
          </a:xfrm>
          <a:prstGeom prst="rect">
            <a:avLst/>
          </a:prstGeom>
          <a:solidFill>
            <a:srgbClr val="2C3E50"/>
          </a:solidFill>
          <a:ln w="12700">
            <a:solidFill>
              <a:srgbClr val="2C3E50"/>
            </a:solidFill>
            <a:prstDash val="solid"/>
          </a:ln>
        </p:spPr>
      </p:sp>
      <p:sp>
        <p:nvSpPr>
          <p:cNvPr id="8" name="Shape 6"/>
          <p:cNvSpPr/>
          <p:nvPr/>
        </p:nvSpPr>
        <p:spPr>
          <a:xfrm>
            <a:off x="1348740" y="2606040"/>
            <a:ext cx="27432" cy="365760"/>
          </a:xfrm>
          <a:prstGeom prst="rect">
            <a:avLst/>
          </a:prstGeom>
          <a:solidFill>
            <a:srgbClr val="2C3E50"/>
          </a:solidFill>
          <a:ln w="12700">
            <a:solidFill>
              <a:srgbClr val="2C3E50"/>
            </a:solidFill>
            <a:prstDash val="solid"/>
          </a:ln>
        </p:spPr>
      </p:sp>
      <p:sp>
        <p:nvSpPr>
          <p:cNvPr id="9" name="Shape 7"/>
          <p:cNvSpPr/>
          <p:nvPr/>
        </p:nvSpPr>
        <p:spPr>
          <a:xfrm>
            <a:off x="1524000" y="2606040"/>
            <a:ext cx="27432" cy="365760"/>
          </a:xfrm>
          <a:prstGeom prst="rect">
            <a:avLst/>
          </a:prstGeom>
          <a:solidFill>
            <a:srgbClr val="2C3E50"/>
          </a:solidFill>
          <a:ln w="12700">
            <a:solidFill>
              <a:srgbClr val="2C3E50"/>
            </a:solidFill>
            <a:prstDash val="solid"/>
          </a:ln>
        </p:spPr>
      </p:sp>
      <p:sp>
        <p:nvSpPr>
          <p:cNvPr id="10" name="Shape 8"/>
          <p:cNvSpPr/>
          <p:nvPr/>
        </p:nvSpPr>
        <p:spPr>
          <a:xfrm>
            <a:off x="1699260" y="2606040"/>
            <a:ext cx="27432" cy="365760"/>
          </a:xfrm>
          <a:prstGeom prst="rect">
            <a:avLst/>
          </a:prstGeom>
          <a:solidFill>
            <a:srgbClr val="2C3E50"/>
          </a:solidFill>
          <a:ln w="12700">
            <a:solidFill>
              <a:srgbClr val="2C3E50"/>
            </a:solidFill>
            <a:prstDash val="solid"/>
          </a:ln>
        </p:spPr>
      </p:sp>
      <p:sp>
        <p:nvSpPr>
          <p:cNvPr id="11" name="Shape 9"/>
          <p:cNvSpPr/>
          <p:nvPr/>
        </p:nvSpPr>
        <p:spPr>
          <a:xfrm>
            <a:off x="1874520" y="2606040"/>
            <a:ext cx="27432" cy="365760"/>
          </a:xfrm>
          <a:prstGeom prst="rect">
            <a:avLst/>
          </a:prstGeom>
          <a:solidFill>
            <a:srgbClr val="2C3E50"/>
          </a:solidFill>
          <a:ln w="12700">
            <a:solidFill>
              <a:srgbClr val="2C3E50"/>
            </a:solidFill>
            <a:prstDash val="solid"/>
          </a:ln>
        </p:spPr>
      </p:sp>
      <p:sp>
        <p:nvSpPr>
          <p:cNvPr id="12" name="Shape 10"/>
          <p:cNvSpPr/>
          <p:nvPr/>
        </p:nvSpPr>
        <p:spPr>
          <a:xfrm>
            <a:off x="2049780" y="2606040"/>
            <a:ext cx="27432" cy="365760"/>
          </a:xfrm>
          <a:prstGeom prst="rect">
            <a:avLst/>
          </a:prstGeom>
          <a:solidFill>
            <a:srgbClr val="2C3E50"/>
          </a:solidFill>
          <a:ln w="12700">
            <a:solidFill>
              <a:srgbClr val="2C3E50"/>
            </a:solidFill>
            <a:prstDash val="solid"/>
          </a:ln>
        </p:spPr>
      </p:sp>
      <p:sp>
        <p:nvSpPr>
          <p:cNvPr id="13" name="Shape 11"/>
          <p:cNvSpPr/>
          <p:nvPr/>
        </p:nvSpPr>
        <p:spPr>
          <a:xfrm>
            <a:off x="2225040" y="2606040"/>
            <a:ext cx="27432" cy="365760"/>
          </a:xfrm>
          <a:prstGeom prst="rect">
            <a:avLst/>
          </a:prstGeom>
          <a:solidFill>
            <a:srgbClr val="2C3E50"/>
          </a:solidFill>
          <a:ln w="12700">
            <a:solidFill>
              <a:srgbClr val="2C3E50"/>
            </a:solidFill>
            <a:prstDash val="solid"/>
          </a:ln>
        </p:spPr>
      </p:sp>
      <p:sp>
        <p:nvSpPr>
          <p:cNvPr id="14" name="Shape 12"/>
          <p:cNvSpPr/>
          <p:nvPr/>
        </p:nvSpPr>
        <p:spPr>
          <a:xfrm>
            <a:off x="2400300" y="2606040"/>
            <a:ext cx="27432" cy="365760"/>
          </a:xfrm>
          <a:prstGeom prst="rect">
            <a:avLst/>
          </a:prstGeom>
          <a:solidFill>
            <a:srgbClr val="2C3E50"/>
          </a:solidFill>
          <a:ln w="12700">
            <a:solidFill>
              <a:srgbClr val="2C3E50"/>
            </a:solidFill>
            <a:prstDash val="solid"/>
          </a:ln>
        </p:spPr>
      </p:sp>
      <p:sp>
        <p:nvSpPr>
          <p:cNvPr id="15" name="Shape 13"/>
          <p:cNvSpPr/>
          <p:nvPr/>
        </p:nvSpPr>
        <p:spPr>
          <a:xfrm>
            <a:off x="2575560" y="2606040"/>
            <a:ext cx="27432" cy="365760"/>
          </a:xfrm>
          <a:prstGeom prst="rect">
            <a:avLst/>
          </a:prstGeom>
          <a:solidFill>
            <a:srgbClr val="2C3E50"/>
          </a:solidFill>
          <a:ln w="12700">
            <a:solidFill>
              <a:srgbClr val="2C3E50"/>
            </a:solidFill>
            <a:prstDash val="solid"/>
          </a:ln>
        </p:spPr>
      </p:sp>
      <p:sp>
        <p:nvSpPr>
          <p:cNvPr id="16" name="Shape 14"/>
          <p:cNvSpPr/>
          <p:nvPr/>
        </p:nvSpPr>
        <p:spPr>
          <a:xfrm>
            <a:off x="2750820" y="2606040"/>
            <a:ext cx="27432" cy="365760"/>
          </a:xfrm>
          <a:prstGeom prst="rect">
            <a:avLst/>
          </a:prstGeom>
          <a:solidFill>
            <a:srgbClr val="2C3E50"/>
          </a:solidFill>
          <a:ln w="12700">
            <a:solidFill>
              <a:srgbClr val="2C3E50"/>
            </a:solidFill>
            <a:prstDash val="solid"/>
          </a:ln>
        </p:spPr>
      </p:sp>
      <p:sp>
        <p:nvSpPr>
          <p:cNvPr id="17" name="Shape 15"/>
          <p:cNvSpPr/>
          <p:nvPr/>
        </p:nvSpPr>
        <p:spPr>
          <a:xfrm>
            <a:off x="2926080" y="2606040"/>
            <a:ext cx="27432" cy="365760"/>
          </a:xfrm>
          <a:prstGeom prst="rect">
            <a:avLst/>
          </a:prstGeom>
          <a:solidFill>
            <a:srgbClr val="2C3E50"/>
          </a:solidFill>
          <a:ln w="12700">
            <a:solidFill>
              <a:srgbClr val="2C3E50"/>
            </a:solidFill>
            <a:prstDash val="solid"/>
          </a:ln>
        </p:spPr>
      </p:sp>
      <p:sp>
        <p:nvSpPr>
          <p:cNvPr id="18" name="Shape 16"/>
          <p:cNvSpPr/>
          <p:nvPr/>
        </p:nvSpPr>
        <p:spPr>
          <a:xfrm>
            <a:off x="3101340" y="2606040"/>
            <a:ext cx="27432" cy="365760"/>
          </a:xfrm>
          <a:prstGeom prst="rect">
            <a:avLst/>
          </a:prstGeom>
          <a:solidFill>
            <a:srgbClr val="2C3E50"/>
          </a:solidFill>
          <a:ln w="12700">
            <a:solidFill>
              <a:srgbClr val="2C3E50"/>
            </a:solidFill>
            <a:prstDash val="solid"/>
          </a:ln>
        </p:spPr>
      </p:sp>
      <p:sp>
        <p:nvSpPr>
          <p:cNvPr id="19" name="Shape 17"/>
          <p:cNvSpPr/>
          <p:nvPr/>
        </p:nvSpPr>
        <p:spPr>
          <a:xfrm>
            <a:off x="3276600" y="2606040"/>
            <a:ext cx="27432" cy="365760"/>
          </a:xfrm>
          <a:prstGeom prst="rect">
            <a:avLst/>
          </a:prstGeom>
          <a:solidFill>
            <a:srgbClr val="2C3E50"/>
          </a:solidFill>
          <a:ln w="12700">
            <a:solidFill>
              <a:srgbClr val="2C3E50"/>
            </a:solidFill>
            <a:prstDash val="solid"/>
          </a:ln>
        </p:spPr>
      </p:sp>
      <p:sp>
        <p:nvSpPr>
          <p:cNvPr id="20" name="Shape 18"/>
          <p:cNvSpPr/>
          <p:nvPr/>
        </p:nvSpPr>
        <p:spPr>
          <a:xfrm>
            <a:off x="3451860" y="2606040"/>
            <a:ext cx="27432" cy="365760"/>
          </a:xfrm>
          <a:prstGeom prst="rect">
            <a:avLst/>
          </a:prstGeom>
          <a:solidFill>
            <a:srgbClr val="2C3E50"/>
          </a:solidFill>
          <a:ln w="12700">
            <a:solidFill>
              <a:srgbClr val="2C3E50"/>
            </a:solidFill>
            <a:prstDash val="solid"/>
          </a:ln>
        </p:spPr>
      </p:sp>
      <p:sp>
        <p:nvSpPr>
          <p:cNvPr id="21" name="Shape 19"/>
          <p:cNvSpPr/>
          <p:nvPr/>
        </p:nvSpPr>
        <p:spPr>
          <a:xfrm>
            <a:off x="3627120" y="2606040"/>
            <a:ext cx="27432" cy="365760"/>
          </a:xfrm>
          <a:prstGeom prst="rect">
            <a:avLst/>
          </a:prstGeom>
          <a:solidFill>
            <a:srgbClr val="2C3E50"/>
          </a:solidFill>
          <a:ln w="12700">
            <a:solidFill>
              <a:srgbClr val="2C3E50"/>
            </a:solidFill>
            <a:prstDash val="solid"/>
          </a:ln>
        </p:spPr>
      </p:sp>
      <p:sp>
        <p:nvSpPr>
          <p:cNvPr id="22" name="Shape 20"/>
          <p:cNvSpPr/>
          <p:nvPr/>
        </p:nvSpPr>
        <p:spPr>
          <a:xfrm>
            <a:off x="3802380" y="2606040"/>
            <a:ext cx="27432" cy="365760"/>
          </a:xfrm>
          <a:prstGeom prst="rect">
            <a:avLst/>
          </a:prstGeom>
          <a:solidFill>
            <a:srgbClr val="2C3E50"/>
          </a:solidFill>
          <a:ln w="12700">
            <a:solidFill>
              <a:srgbClr val="2C3E50"/>
            </a:solidFill>
            <a:prstDash val="solid"/>
          </a:ln>
        </p:spPr>
      </p:sp>
      <p:sp>
        <p:nvSpPr>
          <p:cNvPr id="23" name="Shape 21"/>
          <p:cNvSpPr/>
          <p:nvPr/>
        </p:nvSpPr>
        <p:spPr>
          <a:xfrm>
            <a:off x="3977640" y="2606040"/>
            <a:ext cx="27432" cy="365760"/>
          </a:xfrm>
          <a:prstGeom prst="rect">
            <a:avLst/>
          </a:prstGeom>
          <a:solidFill>
            <a:srgbClr val="2C3E50"/>
          </a:solidFill>
          <a:ln w="12700">
            <a:solidFill>
              <a:srgbClr val="2C3E50"/>
            </a:solidFill>
            <a:prstDash val="solid"/>
          </a:ln>
        </p:spPr>
      </p:sp>
      <p:sp>
        <p:nvSpPr>
          <p:cNvPr id="24" name="Shape 22"/>
          <p:cNvSpPr/>
          <p:nvPr/>
        </p:nvSpPr>
        <p:spPr>
          <a:xfrm>
            <a:off x="4152900" y="2606040"/>
            <a:ext cx="27432" cy="365760"/>
          </a:xfrm>
          <a:prstGeom prst="rect">
            <a:avLst/>
          </a:prstGeom>
          <a:solidFill>
            <a:srgbClr val="2C3E50"/>
          </a:solidFill>
          <a:ln w="12700">
            <a:solidFill>
              <a:srgbClr val="2C3E50"/>
            </a:solidFill>
            <a:prstDash val="solid"/>
          </a:ln>
        </p:spPr>
      </p:sp>
      <p:sp>
        <p:nvSpPr>
          <p:cNvPr id="25" name="Shape 23"/>
          <p:cNvSpPr/>
          <p:nvPr/>
        </p:nvSpPr>
        <p:spPr>
          <a:xfrm>
            <a:off x="4328160" y="2606040"/>
            <a:ext cx="27432" cy="365760"/>
          </a:xfrm>
          <a:prstGeom prst="rect">
            <a:avLst/>
          </a:prstGeom>
          <a:solidFill>
            <a:srgbClr val="2C3E50"/>
          </a:solidFill>
          <a:ln w="12700">
            <a:solidFill>
              <a:srgbClr val="2C3E50"/>
            </a:solidFill>
            <a:prstDash val="solid"/>
          </a:ln>
        </p:spPr>
      </p:sp>
      <p:sp>
        <p:nvSpPr>
          <p:cNvPr id="26" name="Shape 24"/>
          <p:cNvSpPr/>
          <p:nvPr/>
        </p:nvSpPr>
        <p:spPr>
          <a:xfrm>
            <a:off x="4503420" y="2606040"/>
            <a:ext cx="27432" cy="365760"/>
          </a:xfrm>
          <a:prstGeom prst="rect">
            <a:avLst/>
          </a:prstGeom>
          <a:solidFill>
            <a:srgbClr val="2C3E50"/>
          </a:solidFill>
          <a:ln w="12700">
            <a:solidFill>
              <a:srgbClr val="2C3E50"/>
            </a:solidFill>
            <a:prstDash val="solid"/>
          </a:ln>
        </p:spPr>
      </p:sp>
      <p:sp>
        <p:nvSpPr>
          <p:cNvPr id="27" name="Shape 25"/>
          <p:cNvSpPr/>
          <p:nvPr/>
        </p:nvSpPr>
        <p:spPr>
          <a:xfrm>
            <a:off x="4678680" y="2606040"/>
            <a:ext cx="27432" cy="365760"/>
          </a:xfrm>
          <a:prstGeom prst="rect">
            <a:avLst/>
          </a:prstGeom>
          <a:solidFill>
            <a:srgbClr val="2C3E50"/>
          </a:solidFill>
          <a:ln w="12700">
            <a:solidFill>
              <a:srgbClr val="2C3E50"/>
            </a:solidFill>
            <a:prstDash val="solid"/>
          </a:ln>
        </p:spPr>
      </p:sp>
      <p:sp>
        <p:nvSpPr>
          <p:cNvPr id="28" name="Shape 26"/>
          <p:cNvSpPr/>
          <p:nvPr/>
        </p:nvSpPr>
        <p:spPr>
          <a:xfrm>
            <a:off x="4853940" y="2606040"/>
            <a:ext cx="27432" cy="365760"/>
          </a:xfrm>
          <a:prstGeom prst="rect">
            <a:avLst/>
          </a:prstGeom>
          <a:solidFill>
            <a:srgbClr val="2C3E50"/>
          </a:solidFill>
          <a:ln w="12700">
            <a:solidFill>
              <a:srgbClr val="2C3E50"/>
            </a:solidFill>
            <a:prstDash val="solid"/>
          </a:ln>
        </p:spPr>
      </p:sp>
      <p:sp>
        <p:nvSpPr>
          <p:cNvPr id="29" name="Shape 27"/>
          <p:cNvSpPr/>
          <p:nvPr/>
        </p:nvSpPr>
        <p:spPr>
          <a:xfrm>
            <a:off x="5029200" y="2606040"/>
            <a:ext cx="27432" cy="365760"/>
          </a:xfrm>
          <a:prstGeom prst="rect">
            <a:avLst/>
          </a:prstGeom>
          <a:solidFill>
            <a:srgbClr val="2C3E50"/>
          </a:solidFill>
          <a:ln w="12700">
            <a:solidFill>
              <a:srgbClr val="2C3E50"/>
            </a:solidFill>
            <a:prstDash val="solid"/>
          </a:ln>
        </p:spPr>
      </p:sp>
      <p:sp>
        <p:nvSpPr>
          <p:cNvPr id="30" name="Shape 28"/>
          <p:cNvSpPr/>
          <p:nvPr/>
        </p:nvSpPr>
        <p:spPr>
          <a:xfrm>
            <a:off x="5204460" y="2606040"/>
            <a:ext cx="27432" cy="365760"/>
          </a:xfrm>
          <a:prstGeom prst="rect">
            <a:avLst/>
          </a:prstGeom>
          <a:solidFill>
            <a:srgbClr val="2C3E50"/>
          </a:solidFill>
          <a:ln w="12700">
            <a:solidFill>
              <a:srgbClr val="2C3E50"/>
            </a:solidFill>
            <a:prstDash val="solid"/>
          </a:ln>
        </p:spPr>
      </p:sp>
      <p:sp>
        <p:nvSpPr>
          <p:cNvPr id="31" name="Shape 29"/>
          <p:cNvSpPr/>
          <p:nvPr/>
        </p:nvSpPr>
        <p:spPr>
          <a:xfrm>
            <a:off x="5379720" y="2606040"/>
            <a:ext cx="27432" cy="365760"/>
          </a:xfrm>
          <a:prstGeom prst="rect">
            <a:avLst/>
          </a:prstGeom>
          <a:solidFill>
            <a:srgbClr val="2C3E50"/>
          </a:solidFill>
          <a:ln w="12700">
            <a:solidFill>
              <a:srgbClr val="2C3E50"/>
            </a:solidFill>
            <a:prstDash val="solid"/>
          </a:ln>
        </p:spPr>
      </p:sp>
      <p:sp>
        <p:nvSpPr>
          <p:cNvPr id="32" name="Shape 30"/>
          <p:cNvSpPr/>
          <p:nvPr/>
        </p:nvSpPr>
        <p:spPr>
          <a:xfrm>
            <a:off x="5554980" y="2606040"/>
            <a:ext cx="27432" cy="365760"/>
          </a:xfrm>
          <a:prstGeom prst="rect">
            <a:avLst/>
          </a:prstGeom>
          <a:solidFill>
            <a:srgbClr val="2C3E50"/>
          </a:solidFill>
          <a:ln w="12700">
            <a:solidFill>
              <a:srgbClr val="2C3E50"/>
            </a:solidFill>
            <a:prstDash val="solid"/>
          </a:ln>
        </p:spPr>
      </p:sp>
      <p:sp>
        <p:nvSpPr>
          <p:cNvPr id="33" name="Shape 31"/>
          <p:cNvSpPr/>
          <p:nvPr/>
        </p:nvSpPr>
        <p:spPr>
          <a:xfrm>
            <a:off x="5730240" y="2606040"/>
            <a:ext cx="27432" cy="365760"/>
          </a:xfrm>
          <a:prstGeom prst="rect">
            <a:avLst/>
          </a:prstGeom>
          <a:solidFill>
            <a:srgbClr val="2C3E50"/>
          </a:solidFill>
          <a:ln w="12700">
            <a:solidFill>
              <a:srgbClr val="2C3E50"/>
            </a:solidFill>
            <a:prstDash val="solid"/>
          </a:ln>
        </p:spPr>
      </p:sp>
      <p:sp>
        <p:nvSpPr>
          <p:cNvPr id="34" name="Shape 32"/>
          <p:cNvSpPr/>
          <p:nvPr/>
        </p:nvSpPr>
        <p:spPr>
          <a:xfrm>
            <a:off x="5905500" y="2606040"/>
            <a:ext cx="27432" cy="365760"/>
          </a:xfrm>
          <a:prstGeom prst="rect">
            <a:avLst/>
          </a:prstGeom>
          <a:solidFill>
            <a:srgbClr val="2C3E50"/>
          </a:solidFill>
          <a:ln w="12700">
            <a:solidFill>
              <a:srgbClr val="2C3E50"/>
            </a:solidFill>
            <a:prstDash val="solid"/>
          </a:ln>
        </p:spPr>
      </p:sp>
      <p:sp>
        <p:nvSpPr>
          <p:cNvPr id="35" name="Shape 33"/>
          <p:cNvSpPr/>
          <p:nvPr/>
        </p:nvSpPr>
        <p:spPr>
          <a:xfrm>
            <a:off x="6080760" y="2606040"/>
            <a:ext cx="27432" cy="365760"/>
          </a:xfrm>
          <a:prstGeom prst="rect">
            <a:avLst/>
          </a:prstGeom>
          <a:solidFill>
            <a:srgbClr val="2C3E50"/>
          </a:solidFill>
          <a:ln w="12700">
            <a:solidFill>
              <a:srgbClr val="2C3E50"/>
            </a:solidFill>
            <a:prstDash val="solid"/>
          </a:ln>
        </p:spPr>
      </p:sp>
      <p:sp>
        <p:nvSpPr>
          <p:cNvPr id="36" name="Shape 34"/>
          <p:cNvSpPr/>
          <p:nvPr/>
        </p:nvSpPr>
        <p:spPr>
          <a:xfrm>
            <a:off x="6256020" y="2606040"/>
            <a:ext cx="27432" cy="365760"/>
          </a:xfrm>
          <a:prstGeom prst="rect">
            <a:avLst/>
          </a:prstGeom>
          <a:solidFill>
            <a:srgbClr val="2C3E50"/>
          </a:solidFill>
          <a:ln w="12700">
            <a:solidFill>
              <a:srgbClr val="2C3E50"/>
            </a:solidFill>
            <a:prstDash val="solid"/>
          </a:ln>
        </p:spPr>
      </p:sp>
      <p:sp>
        <p:nvSpPr>
          <p:cNvPr id="37" name="Shape 35"/>
          <p:cNvSpPr/>
          <p:nvPr/>
        </p:nvSpPr>
        <p:spPr>
          <a:xfrm>
            <a:off x="6431280" y="2606040"/>
            <a:ext cx="27432" cy="365760"/>
          </a:xfrm>
          <a:prstGeom prst="rect">
            <a:avLst/>
          </a:prstGeom>
          <a:solidFill>
            <a:srgbClr val="2C3E50"/>
          </a:solidFill>
          <a:ln w="12700">
            <a:solidFill>
              <a:srgbClr val="2C3E50"/>
            </a:solidFill>
            <a:prstDash val="solid"/>
          </a:ln>
        </p:spPr>
      </p:sp>
      <p:sp>
        <p:nvSpPr>
          <p:cNvPr id="38" name="Shape 36"/>
          <p:cNvSpPr/>
          <p:nvPr/>
        </p:nvSpPr>
        <p:spPr>
          <a:xfrm>
            <a:off x="6606540" y="2606040"/>
            <a:ext cx="27432" cy="365760"/>
          </a:xfrm>
          <a:prstGeom prst="rect">
            <a:avLst/>
          </a:prstGeom>
          <a:solidFill>
            <a:srgbClr val="2C3E50"/>
          </a:solidFill>
          <a:ln w="12700">
            <a:solidFill>
              <a:srgbClr val="2C3E50"/>
            </a:solidFill>
            <a:prstDash val="solid"/>
          </a:ln>
        </p:spPr>
      </p:sp>
      <p:sp>
        <p:nvSpPr>
          <p:cNvPr id="39" name="Shape 37"/>
          <p:cNvSpPr/>
          <p:nvPr/>
        </p:nvSpPr>
        <p:spPr>
          <a:xfrm>
            <a:off x="6781800" y="2606040"/>
            <a:ext cx="27432" cy="365760"/>
          </a:xfrm>
          <a:prstGeom prst="rect">
            <a:avLst/>
          </a:prstGeom>
          <a:solidFill>
            <a:srgbClr val="2C3E50"/>
          </a:solidFill>
          <a:ln w="12700">
            <a:solidFill>
              <a:srgbClr val="2C3E50"/>
            </a:solidFill>
            <a:prstDash val="solid"/>
          </a:ln>
        </p:spPr>
      </p:sp>
      <p:sp>
        <p:nvSpPr>
          <p:cNvPr id="40" name="Shape 38"/>
          <p:cNvSpPr/>
          <p:nvPr/>
        </p:nvSpPr>
        <p:spPr>
          <a:xfrm>
            <a:off x="6957060" y="2606040"/>
            <a:ext cx="27432" cy="365760"/>
          </a:xfrm>
          <a:prstGeom prst="rect">
            <a:avLst/>
          </a:prstGeom>
          <a:solidFill>
            <a:srgbClr val="2C3E50"/>
          </a:solidFill>
          <a:ln w="12700">
            <a:solidFill>
              <a:srgbClr val="2C3E50"/>
            </a:solidFill>
            <a:prstDash val="solid"/>
          </a:ln>
        </p:spPr>
      </p:sp>
      <p:sp>
        <p:nvSpPr>
          <p:cNvPr id="41" name="Shape 39"/>
          <p:cNvSpPr/>
          <p:nvPr/>
        </p:nvSpPr>
        <p:spPr>
          <a:xfrm>
            <a:off x="7132320" y="2606040"/>
            <a:ext cx="27432" cy="365760"/>
          </a:xfrm>
          <a:prstGeom prst="rect">
            <a:avLst/>
          </a:prstGeom>
          <a:solidFill>
            <a:srgbClr val="2C3E50"/>
          </a:solidFill>
          <a:ln w="12700">
            <a:solidFill>
              <a:srgbClr val="2C3E50"/>
            </a:solidFill>
            <a:prstDash val="solid"/>
          </a:ln>
        </p:spPr>
      </p:sp>
      <p:sp>
        <p:nvSpPr>
          <p:cNvPr id="42" name="Shape 40"/>
          <p:cNvSpPr/>
          <p:nvPr/>
        </p:nvSpPr>
        <p:spPr>
          <a:xfrm>
            <a:off x="7307580" y="2606040"/>
            <a:ext cx="27432" cy="365760"/>
          </a:xfrm>
          <a:prstGeom prst="rect">
            <a:avLst/>
          </a:prstGeom>
          <a:solidFill>
            <a:srgbClr val="2C3E50"/>
          </a:solidFill>
          <a:ln w="12700">
            <a:solidFill>
              <a:srgbClr val="2C3E50"/>
            </a:solidFill>
            <a:prstDash val="solid"/>
          </a:ln>
        </p:spPr>
      </p:sp>
      <p:sp>
        <p:nvSpPr>
          <p:cNvPr id="43" name="Shape 41"/>
          <p:cNvSpPr/>
          <p:nvPr/>
        </p:nvSpPr>
        <p:spPr>
          <a:xfrm>
            <a:off x="7482840" y="2606040"/>
            <a:ext cx="27432" cy="365760"/>
          </a:xfrm>
          <a:prstGeom prst="rect">
            <a:avLst/>
          </a:prstGeom>
          <a:solidFill>
            <a:srgbClr val="2C3E50"/>
          </a:solidFill>
          <a:ln w="12700">
            <a:solidFill>
              <a:srgbClr val="2C3E50"/>
            </a:solidFill>
            <a:prstDash val="solid"/>
          </a:ln>
        </p:spPr>
      </p:sp>
      <p:sp>
        <p:nvSpPr>
          <p:cNvPr id="44" name="Shape 42"/>
          <p:cNvSpPr/>
          <p:nvPr/>
        </p:nvSpPr>
        <p:spPr>
          <a:xfrm>
            <a:off x="7658100" y="2606040"/>
            <a:ext cx="27432" cy="365760"/>
          </a:xfrm>
          <a:prstGeom prst="rect">
            <a:avLst/>
          </a:prstGeom>
          <a:solidFill>
            <a:srgbClr val="2C3E50"/>
          </a:solidFill>
          <a:ln w="12700">
            <a:solidFill>
              <a:srgbClr val="2C3E50"/>
            </a:solidFill>
            <a:prstDash val="solid"/>
          </a:ln>
        </p:spPr>
      </p:sp>
      <p:sp>
        <p:nvSpPr>
          <p:cNvPr id="45" name="Shape 43"/>
          <p:cNvSpPr/>
          <p:nvPr/>
        </p:nvSpPr>
        <p:spPr>
          <a:xfrm>
            <a:off x="7833360" y="2606040"/>
            <a:ext cx="27432" cy="365760"/>
          </a:xfrm>
          <a:prstGeom prst="rect">
            <a:avLst/>
          </a:prstGeom>
          <a:solidFill>
            <a:srgbClr val="2C3E50"/>
          </a:solidFill>
          <a:ln w="12700">
            <a:solidFill>
              <a:srgbClr val="2C3E50"/>
            </a:solidFill>
            <a:prstDash val="solid"/>
          </a:ln>
        </p:spPr>
      </p:sp>
      <p:sp>
        <p:nvSpPr>
          <p:cNvPr id="46" name="Shape 44"/>
          <p:cNvSpPr/>
          <p:nvPr/>
        </p:nvSpPr>
        <p:spPr>
          <a:xfrm>
            <a:off x="8008620" y="2606040"/>
            <a:ext cx="27432" cy="365760"/>
          </a:xfrm>
          <a:prstGeom prst="rect">
            <a:avLst/>
          </a:prstGeom>
          <a:solidFill>
            <a:srgbClr val="2C3E50"/>
          </a:solidFill>
          <a:ln w="12700">
            <a:solidFill>
              <a:srgbClr val="2C3E50"/>
            </a:solidFill>
            <a:prstDash val="solid"/>
          </a:ln>
        </p:spPr>
      </p:sp>
      <p:sp>
        <p:nvSpPr>
          <p:cNvPr id="47" name="Shape 45"/>
          <p:cNvSpPr/>
          <p:nvPr/>
        </p:nvSpPr>
        <p:spPr>
          <a:xfrm>
            <a:off x="8183880" y="2606040"/>
            <a:ext cx="27432" cy="365760"/>
          </a:xfrm>
          <a:prstGeom prst="rect">
            <a:avLst/>
          </a:prstGeom>
          <a:solidFill>
            <a:srgbClr val="2C3E50"/>
          </a:solidFill>
          <a:ln w="12700">
            <a:solidFill>
              <a:srgbClr val="2C3E50"/>
            </a:solidFill>
            <a:prstDash val="solid"/>
          </a:ln>
        </p:spPr>
      </p:sp>
      <p:sp>
        <p:nvSpPr>
          <p:cNvPr id="48" name="Shape 46"/>
          <p:cNvSpPr/>
          <p:nvPr/>
        </p:nvSpPr>
        <p:spPr>
          <a:xfrm>
            <a:off x="8359140" y="2606040"/>
            <a:ext cx="27432" cy="365760"/>
          </a:xfrm>
          <a:prstGeom prst="rect">
            <a:avLst/>
          </a:prstGeom>
          <a:solidFill>
            <a:srgbClr val="2C3E50"/>
          </a:solidFill>
          <a:ln w="12700">
            <a:solidFill>
              <a:srgbClr val="2C3E50"/>
            </a:solidFill>
            <a:prstDash val="solid"/>
          </a:ln>
        </p:spPr>
      </p:sp>
      <p:sp>
        <p:nvSpPr>
          <p:cNvPr id="49" name="Shape 47"/>
          <p:cNvSpPr/>
          <p:nvPr/>
        </p:nvSpPr>
        <p:spPr>
          <a:xfrm>
            <a:off x="8534400" y="2606040"/>
            <a:ext cx="27432" cy="365760"/>
          </a:xfrm>
          <a:prstGeom prst="rect">
            <a:avLst/>
          </a:prstGeom>
          <a:solidFill>
            <a:srgbClr val="2C3E50"/>
          </a:solidFill>
          <a:ln w="12700">
            <a:solidFill>
              <a:srgbClr val="2C3E50"/>
            </a:solidFill>
            <a:prstDash val="solid"/>
          </a:ln>
        </p:spPr>
      </p:sp>
      <p:sp>
        <p:nvSpPr>
          <p:cNvPr id="50" name="Shape 48"/>
          <p:cNvSpPr/>
          <p:nvPr/>
        </p:nvSpPr>
        <p:spPr>
          <a:xfrm>
            <a:off x="8709660" y="2606040"/>
            <a:ext cx="27432" cy="365760"/>
          </a:xfrm>
          <a:prstGeom prst="rect">
            <a:avLst/>
          </a:prstGeom>
          <a:solidFill>
            <a:srgbClr val="2C3E50"/>
          </a:solidFill>
          <a:ln w="12700">
            <a:solidFill>
              <a:srgbClr val="2C3E50"/>
            </a:solidFill>
            <a:prstDash val="solid"/>
          </a:ln>
        </p:spPr>
      </p:sp>
      <p:sp>
        <p:nvSpPr>
          <p:cNvPr id="51" name="Shape 49"/>
          <p:cNvSpPr/>
          <p:nvPr/>
        </p:nvSpPr>
        <p:spPr>
          <a:xfrm>
            <a:off x="8884920" y="2606040"/>
            <a:ext cx="27432" cy="365760"/>
          </a:xfrm>
          <a:prstGeom prst="rect">
            <a:avLst/>
          </a:prstGeom>
          <a:solidFill>
            <a:srgbClr val="2C3E50"/>
          </a:solidFill>
          <a:ln w="12700">
            <a:solidFill>
              <a:srgbClr val="2C3E50"/>
            </a:solidFill>
            <a:prstDash val="solid"/>
          </a:ln>
        </p:spPr>
      </p:sp>
      <p:sp>
        <p:nvSpPr>
          <p:cNvPr id="52" name="Shape 50"/>
          <p:cNvSpPr/>
          <p:nvPr/>
        </p:nvSpPr>
        <p:spPr>
          <a:xfrm>
            <a:off x="9060180" y="2606040"/>
            <a:ext cx="27432" cy="365760"/>
          </a:xfrm>
          <a:prstGeom prst="rect">
            <a:avLst/>
          </a:prstGeom>
          <a:solidFill>
            <a:srgbClr val="2C3E50"/>
          </a:solidFill>
          <a:ln w="12700">
            <a:solidFill>
              <a:srgbClr val="2C3E50"/>
            </a:solidFill>
            <a:prstDash val="solid"/>
          </a:ln>
        </p:spPr>
      </p:sp>
      <p:sp>
        <p:nvSpPr>
          <p:cNvPr id="53" name="Shape 51"/>
          <p:cNvSpPr/>
          <p:nvPr/>
        </p:nvSpPr>
        <p:spPr>
          <a:xfrm>
            <a:off x="9235440" y="2606040"/>
            <a:ext cx="27432" cy="365760"/>
          </a:xfrm>
          <a:prstGeom prst="rect">
            <a:avLst/>
          </a:prstGeom>
          <a:solidFill>
            <a:srgbClr val="2C3E50"/>
          </a:solidFill>
          <a:ln w="12700">
            <a:solidFill>
              <a:srgbClr val="2C3E50"/>
            </a:solidFill>
            <a:prstDash val="solid"/>
          </a:ln>
        </p:spPr>
      </p:sp>
      <p:sp>
        <p:nvSpPr>
          <p:cNvPr id="54" name="Shape 52"/>
          <p:cNvSpPr/>
          <p:nvPr/>
        </p:nvSpPr>
        <p:spPr>
          <a:xfrm>
            <a:off x="9410700" y="2606040"/>
            <a:ext cx="27432" cy="365760"/>
          </a:xfrm>
          <a:prstGeom prst="rect">
            <a:avLst/>
          </a:prstGeom>
          <a:solidFill>
            <a:srgbClr val="2C3E50"/>
          </a:solidFill>
          <a:ln w="12700">
            <a:solidFill>
              <a:srgbClr val="2C3E50"/>
            </a:solidFill>
            <a:prstDash val="solid"/>
          </a:ln>
        </p:spPr>
      </p:sp>
      <p:sp>
        <p:nvSpPr>
          <p:cNvPr id="55" name="Shape 53"/>
          <p:cNvSpPr/>
          <p:nvPr/>
        </p:nvSpPr>
        <p:spPr>
          <a:xfrm>
            <a:off x="9585960" y="2606040"/>
            <a:ext cx="27432" cy="365760"/>
          </a:xfrm>
          <a:prstGeom prst="rect">
            <a:avLst/>
          </a:prstGeom>
          <a:solidFill>
            <a:srgbClr val="2C3E50"/>
          </a:solidFill>
          <a:ln w="12700">
            <a:solidFill>
              <a:srgbClr val="2C3E50"/>
            </a:solidFill>
            <a:prstDash val="solid"/>
          </a:ln>
        </p:spPr>
      </p:sp>
      <p:sp>
        <p:nvSpPr>
          <p:cNvPr id="56" name="Shape 54"/>
          <p:cNvSpPr/>
          <p:nvPr/>
        </p:nvSpPr>
        <p:spPr>
          <a:xfrm>
            <a:off x="9761220" y="2606040"/>
            <a:ext cx="27432" cy="365760"/>
          </a:xfrm>
          <a:prstGeom prst="rect">
            <a:avLst/>
          </a:prstGeom>
          <a:solidFill>
            <a:srgbClr val="2C3E50"/>
          </a:solidFill>
          <a:ln w="12700">
            <a:solidFill>
              <a:srgbClr val="2C3E50"/>
            </a:solidFill>
            <a:prstDash val="solid"/>
          </a:ln>
        </p:spPr>
      </p:sp>
      <p:sp>
        <p:nvSpPr>
          <p:cNvPr id="57" name="Shape 55"/>
          <p:cNvSpPr/>
          <p:nvPr/>
        </p:nvSpPr>
        <p:spPr>
          <a:xfrm>
            <a:off x="9936480" y="2606040"/>
            <a:ext cx="27432" cy="365760"/>
          </a:xfrm>
          <a:prstGeom prst="rect">
            <a:avLst/>
          </a:prstGeom>
          <a:solidFill>
            <a:srgbClr val="2C3E50"/>
          </a:solidFill>
          <a:ln w="12700">
            <a:solidFill>
              <a:srgbClr val="2C3E50"/>
            </a:solidFill>
            <a:prstDash val="solid"/>
          </a:ln>
        </p:spPr>
      </p:sp>
      <p:sp>
        <p:nvSpPr>
          <p:cNvPr id="58" name="Shape 56"/>
          <p:cNvSpPr/>
          <p:nvPr/>
        </p:nvSpPr>
        <p:spPr>
          <a:xfrm>
            <a:off x="10111740" y="2606040"/>
            <a:ext cx="27432" cy="365760"/>
          </a:xfrm>
          <a:prstGeom prst="rect">
            <a:avLst/>
          </a:prstGeom>
          <a:solidFill>
            <a:srgbClr val="2C3E50"/>
          </a:solidFill>
          <a:ln w="12700">
            <a:solidFill>
              <a:srgbClr val="2C3E50"/>
            </a:solidFill>
            <a:prstDash val="solid"/>
          </a:ln>
        </p:spPr>
      </p:sp>
      <p:sp>
        <p:nvSpPr>
          <p:cNvPr id="59" name="Shape 57"/>
          <p:cNvSpPr/>
          <p:nvPr/>
        </p:nvSpPr>
        <p:spPr>
          <a:xfrm>
            <a:off x="10287000" y="2606040"/>
            <a:ext cx="27432" cy="365760"/>
          </a:xfrm>
          <a:prstGeom prst="rect">
            <a:avLst/>
          </a:prstGeom>
          <a:solidFill>
            <a:srgbClr val="2C3E50"/>
          </a:solidFill>
          <a:ln w="12700">
            <a:solidFill>
              <a:srgbClr val="2C3E50"/>
            </a:solidFill>
            <a:prstDash val="solid"/>
          </a:ln>
        </p:spPr>
      </p:sp>
      <p:sp>
        <p:nvSpPr>
          <p:cNvPr id="60" name="Shape 58"/>
          <p:cNvSpPr/>
          <p:nvPr/>
        </p:nvSpPr>
        <p:spPr>
          <a:xfrm>
            <a:off x="10462260" y="2606040"/>
            <a:ext cx="27432" cy="365760"/>
          </a:xfrm>
          <a:prstGeom prst="rect">
            <a:avLst/>
          </a:prstGeom>
          <a:solidFill>
            <a:srgbClr val="2C3E50"/>
          </a:solidFill>
          <a:ln w="12700">
            <a:solidFill>
              <a:srgbClr val="2C3E50"/>
            </a:solidFill>
            <a:prstDash val="solid"/>
          </a:ln>
        </p:spPr>
      </p:sp>
      <p:sp>
        <p:nvSpPr>
          <p:cNvPr id="61" name="Shape 59"/>
          <p:cNvSpPr/>
          <p:nvPr/>
        </p:nvSpPr>
        <p:spPr>
          <a:xfrm>
            <a:off x="10637520" y="2606040"/>
            <a:ext cx="27432" cy="365760"/>
          </a:xfrm>
          <a:prstGeom prst="rect">
            <a:avLst/>
          </a:prstGeom>
          <a:solidFill>
            <a:srgbClr val="2C3E50"/>
          </a:solidFill>
          <a:ln w="12700">
            <a:solidFill>
              <a:srgbClr val="2C3E50"/>
            </a:solidFill>
            <a:prstDash val="solid"/>
          </a:ln>
        </p:spPr>
      </p:sp>
      <p:sp>
        <p:nvSpPr>
          <p:cNvPr id="62" name="Shape 60"/>
          <p:cNvSpPr/>
          <p:nvPr/>
        </p:nvSpPr>
        <p:spPr>
          <a:xfrm>
            <a:off x="10812780" y="2606040"/>
            <a:ext cx="27432" cy="365760"/>
          </a:xfrm>
          <a:prstGeom prst="rect">
            <a:avLst/>
          </a:prstGeom>
          <a:solidFill>
            <a:srgbClr val="2C3E50"/>
          </a:solidFill>
          <a:ln w="12700">
            <a:solidFill>
              <a:srgbClr val="2C3E50"/>
            </a:solidFill>
            <a:prstDash val="solid"/>
          </a:ln>
        </p:spPr>
      </p:sp>
      <p:sp>
        <p:nvSpPr>
          <p:cNvPr id="63" name="Shape 61"/>
          <p:cNvSpPr/>
          <p:nvPr/>
        </p:nvSpPr>
        <p:spPr>
          <a:xfrm>
            <a:off x="10988040" y="2606040"/>
            <a:ext cx="27432" cy="365760"/>
          </a:xfrm>
          <a:prstGeom prst="rect">
            <a:avLst/>
          </a:prstGeom>
          <a:solidFill>
            <a:srgbClr val="2C3E50"/>
          </a:solidFill>
          <a:ln w="12700">
            <a:solidFill>
              <a:srgbClr val="2C3E50"/>
            </a:solidFill>
            <a:prstDash val="solid"/>
          </a:ln>
        </p:spPr>
      </p:sp>
      <p:sp>
        <p:nvSpPr>
          <p:cNvPr id="64" name="Shape 62"/>
          <p:cNvSpPr/>
          <p:nvPr/>
        </p:nvSpPr>
        <p:spPr>
          <a:xfrm>
            <a:off x="11163300" y="2606040"/>
            <a:ext cx="27432" cy="365760"/>
          </a:xfrm>
          <a:prstGeom prst="rect">
            <a:avLst/>
          </a:prstGeom>
          <a:solidFill>
            <a:srgbClr val="2C3E50"/>
          </a:solidFill>
          <a:ln w="12700">
            <a:solidFill>
              <a:srgbClr val="2C3E50"/>
            </a:solidFill>
            <a:prstDash val="solid"/>
          </a:ln>
        </p:spPr>
      </p:sp>
      <p:sp>
        <p:nvSpPr>
          <p:cNvPr id="65" name="Shape 63"/>
          <p:cNvSpPr/>
          <p:nvPr/>
        </p:nvSpPr>
        <p:spPr>
          <a:xfrm>
            <a:off x="11338560" y="2148840"/>
            <a:ext cx="64008" cy="1280160"/>
          </a:xfrm>
          <a:prstGeom prst="rect">
            <a:avLst/>
          </a:prstGeom>
          <a:solidFill>
            <a:srgbClr val="C0392B"/>
          </a:solidFill>
          <a:ln w="12700">
            <a:solidFill>
              <a:srgbClr val="C0392B"/>
            </a:solidFill>
            <a:prstDash val="solid"/>
          </a:ln>
        </p:spPr>
      </p:sp>
      <p:sp>
        <p:nvSpPr>
          <p:cNvPr id="66" name="Text 64"/>
          <p:cNvSpPr/>
          <p:nvPr/>
        </p:nvSpPr>
        <p:spPr>
          <a:xfrm>
            <a:off x="548640" y="3520440"/>
            <a:ext cx="548640" cy="274320"/>
          </a:xfrm>
          <a:prstGeom prst="rect">
            <a:avLst/>
          </a:prstGeom>
          <a:noFill/>
          <a:ln/>
        </p:spPr>
        <p:txBody>
          <a:bodyPr wrap="square" lIns="0" tIns="0" rIns="0" bIns="0" rtlCol="0" anchor="ctr"/>
          <a:lstStyle/>
          <a:p>
            <a:pPr algn="ctr" indent="0" marL="0">
              <a:buNone/>
            </a:pPr>
            <a:r>
              <a:rPr lang="en-US" sz="1200" b="1" dirty="0">
                <a:solidFill>
                  <a:srgbClr val="C0392B"/>
                </a:solidFill>
                <a:latin typeface="Calibri" pitchFamily="34" charset="0"/>
                <a:ea typeface="Calibri" pitchFamily="34" charset="-122"/>
                <a:cs typeface="Calibri" pitchFamily="34" charset="-120"/>
              </a:rPr>
              <a:t>0</a:t>
            </a:r>
            <a:endParaRPr lang="en-US" sz="1200" dirty="0"/>
          </a:p>
        </p:txBody>
      </p:sp>
      <p:sp>
        <p:nvSpPr>
          <p:cNvPr id="67" name="Text 65"/>
          <p:cNvSpPr/>
          <p:nvPr/>
        </p:nvSpPr>
        <p:spPr>
          <a:xfrm>
            <a:off x="11064240" y="3520440"/>
            <a:ext cx="548640" cy="274320"/>
          </a:xfrm>
          <a:prstGeom prst="rect">
            <a:avLst/>
          </a:prstGeom>
          <a:noFill/>
          <a:ln/>
        </p:spPr>
        <p:txBody>
          <a:bodyPr wrap="square" lIns="0" tIns="0" rIns="0" bIns="0" rtlCol="0" anchor="ctr"/>
          <a:lstStyle/>
          <a:p>
            <a:pPr algn="ctr" indent="0" marL="0">
              <a:buNone/>
            </a:pPr>
            <a:r>
              <a:rPr lang="en-US" sz="1200" b="1" dirty="0">
                <a:solidFill>
                  <a:srgbClr val="C0392B"/>
                </a:solidFill>
                <a:latin typeface="Calibri" pitchFamily="34" charset="0"/>
                <a:ea typeface="Calibri" pitchFamily="34" charset="-122"/>
                <a:cs typeface="Calibri" pitchFamily="34" charset="-120"/>
              </a:rPr>
              <a:t>60</a:t>
            </a:r>
            <a:endParaRPr lang="en-US" sz="1200" dirty="0"/>
          </a:p>
        </p:txBody>
      </p:sp>
      <p:sp>
        <p:nvSpPr>
          <p:cNvPr id="68" name="Text 66"/>
          <p:cNvSpPr/>
          <p:nvPr/>
        </p:nvSpPr>
        <p:spPr>
          <a:xfrm>
            <a:off x="822960" y="3520440"/>
            <a:ext cx="10515600" cy="274320"/>
          </a:xfrm>
          <a:prstGeom prst="rect">
            <a:avLst/>
          </a:prstGeom>
          <a:noFill/>
          <a:ln/>
        </p:spPr>
        <p:txBody>
          <a:bodyPr wrap="square" lIns="0" tIns="0" rIns="0" bIns="0" rtlCol="0" anchor="ctr"/>
          <a:lstStyle/>
          <a:p>
            <a:pPr algn="ctr" indent="0" marL="0">
              <a:buNone/>
            </a:pPr>
            <a:r>
              <a:rPr lang="en-US" sz="1300" i="1" dirty="0">
                <a:solidFill>
                  <a:srgbClr val="6B7480"/>
                </a:solidFill>
                <a:latin typeface="Calibri" pitchFamily="34" charset="0"/>
                <a:ea typeface="Calibri" pitchFamily="34" charset="-122"/>
                <a:cs typeface="Calibri" pitchFamily="34" charset="-120"/>
              </a:rPr>
              <a:t>one tick per second</a:t>
            </a:r>
            <a:endParaRPr lang="en-US" sz="1300" dirty="0"/>
          </a:p>
        </p:txBody>
      </p:sp>
      <p:sp>
        <p:nvSpPr>
          <p:cNvPr id="69" name="Shape 67"/>
          <p:cNvSpPr/>
          <p:nvPr/>
        </p:nvSpPr>
        <p:spPr>
          <a:xfrm>
            <a:off x="822960" y="4032504"/>
            <a:ext cx="256032" cy="256032"/>
          </a:xfrm>
          <a:prstGeom prst="rect">
            <a:avLst/>
          </a:prstGeom>
          <a:solidFill>
            <a:srgbClr val="C0392B"/>
          </a:solidFill>
          <a:ln w="12700">
            <a:solidFill>
              <a:srgbClr val="C0392B"/>
            </a:solidFill>
            <a:prstDash val="solid"/>
          </a:ln>
        </p:spPr>
      </p:sp>
      <p:sp>
        <p:nvSpPr>
          <p:cNvPr id="70" name="Text 68"/>
          <p:cNvSpPr/>
          <p:nvPr/>
        </p:nvSpPr>
        <p:spPr>
          <a:xfrm>
            <a:off x="1280160" y="3977640"/>
            <a:ext cx="2651760" cy="365760"/>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800 ms tone</a:t>
            </a:r>
            <a:endParaRPr lang="en-US" sz="1500" dirty="0"/>
          </a:p>
        </p:txBody>
      </p:sp>
      <p:sp>
        <p:nvSpPr>
          <p:cNvPr id="71" name="Text 69"/>
          <p:cNvSpPr/>
          <p:nvPr/>
        </p:nvSpPr>
        <p:spPr>
          <a:xfrm>
            <a:off x="4023360" y="3977640"/>
            <a:ext cx="7315200" cy="36576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marks the top of every minute</a:t>
            </a:r>
            <a:endParaRPr lang="en-US" sz="1400" dirty="0"/>
          </a:p>
        </p:txBody>
      </p:sp>
      <p:sp>
        <p:nvSpPr>
          <p:cNvPr id="72" name="Shape 70"/>
          <p:cNvSpPr/>
          <p:nvPr/>
        </p:nvSpPr>
        <p:spPr>
          <a:xfrm>
            <a:off x="822960" y="4599432"/>
            <a:ext cx="256032" cy="256032"/>
          </a:xfrm>
          <a:prstGeom prst="rect">
            <a:avLst/>
          </a:prstGeom>
          <a:solidFill>
            <a:srgbClr val="2C3E50"/>
          </a:solidFill>
          <a:ln w="12700">
            <a:solidFill>
              <a:srgbClr val="2C3E50"/>
            </a:solidFill>
            <a:prstDash val="solid"/>
          </a:ln>
        </p:spPr>
      </p:sp>
      <p:sp>
        <p:nvSpPr>
          <p:cNvPr id="73" name="Text 71"/>
          <p:cNvSpPr/>
          <p:nvPr/>
        </p:nvSpPr>
        <p:spPr>
          <a:xfrm>
            <a:off x="1280160" y="4544568"/>
            <a:ext cx="2651760" cy="365760"/>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1500 Hz pulse</a:t>
            </a:r>
            <a:endParaRPr lang="en-US" sz="1500" dirty="0"/>
          </a:p>
        </p:txBody>
      </p:sp>
      <p:sp>
        <p:nvSpPr>
          <p:cNvPr id="74" name="Text 72"/>
          <p:cNvSpPr/>
          <p:nvPr/>
        </p:nvSpPr>
        <p:spPr>
          <a:xfrm>
            <a:off x="4023360" y="4544568"/>
            <a:ext cx="7315200" cy="36576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marks the hour</a:t>
            </a:r>
            <a:endParaRPr lang="en-US" sz="1400" dirty="0"/>
          </a:p>
        </p:txBody>
      </p:sp>
      <p:sp>
        <p:nvSpPr>
          <p:cNvPr id="75" name="Shape 73"/>
          <p:cNvSpPr/>
          <p:nvPr/>
        </p:nvSpPr>
        <p:spPr>
          <a:xfrm>
            <a:off x="822960" y="5166360"/>
            <a:ext cx="256032" cy="256032"/>
          </a:xfrm>
          <a:prstGeom prst="rect">
            <a:avLst/>
          </a:prstGeom>
          <a:solidFill>
            <a:srgbClr val="2C3E50"/>
          </a:solidFill>
          <a:ln w="12700">
            <a:solidFill>
              <a:srgbClr val="2C3E50"/>
            </a:solidFill>
            <a:prstDash val="solid"/>
          </a:ln>
        </p:spPr>
      </p:sp>
      <p:sp>
        <p:nvSpPr>
          <p:cNvPr id="76" name="Text 74"/>
          <p:cNvSpPr/>
          <p:nvPr/>
        </p:nvSpPr>
        <p:spPr>
          <a:xfrm>
            <a:off x="1280160" y="5111496"/>
            <a:ext cx="2651760" cy="365760"/>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500 / 600 Hz</a:t>
            </a:r>
            <a:endParaRPr lang="en-US" sz="1500" dirty="0"/>
          </a:p>
        </p:txBody>
      </p:sp>
      <p:sp>
        <p:nvSpPr>
          <p:cNvPr id="77" name="Text 75"/>
          <p:cNvSpPr/>
          <p:nvPr/>
        </p:nvSpPr>
        <p:spPr>
          <a:xfrm>
            <a:off x="4023360" y="5111496"/>
            <a:ext cx="7315200" cy="36576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alternating reference tones through the hour</a:t>
            </a:r>
            <a:endParaRPr lang="en-US" sz="1400" dirty="0"/>
          </a:p>
        </p:txBody>
      </p:sp>
      <p:sp>
        <p:nvSpPr>
          <p:cNvPr id="78" name="Shape 76"/>
          <p:cNvSpPr/>
          <p:nvPr/>
        </p:nvSpPr>
        <p:spPr>
          <a:xfrm>
            <a:off x="822960" y="5733288"/>
            <a:ext cx="256032" cy="256032"/>
          </a:xfrm>
          <a:prstGeom prst="rect">
            <a:avLst/>
          </a:prstGeom>
          <a:solidFill>
            <a:srgbClr val="1F8A4C"/>
          </a:solidFill>
          <a:ln w="12700">
            <a:solidFill>
              <a:srgbClr val="1F8A4C"/>
            </a:solidFill>
            <a:prstDash val="solid"/>
          </a:ln>
        </p:spPr>
      </p:sp>
      <p:sp>
        <p:nvSpPr>
          <p:cNvPr id="79" name="Text 77"/>
          <p:cNvSpPr/>
          <p:nvPr/>
        </p:nvSpPr>
        <p:spPr>
          <a:xfrm>
            <a:off x="1280160" y="5678424"/>
            <a:ext cx="2651760" cy="365760"/>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100 Hz subcarrier</a:t>
            </a:r>
            <a:endParaRPr lang="en-US" sz="1500" dirty="0"/>
          </a:p>
        </p:txBody>
      </p:sp>
      <p:sp>
        <p:nvSpPr>
          <p:cNvPr id="80" name="Text 78"/>
          <p:cNvSpPr/>
          <p:nvPr/>
        </p:nvSpPr>
        <p:spPr>
          <a:xfrm>
            <a:off x="4023360" y="5678424"/>
            <a:ext cx="7315200" cy="36576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the digital time code, one bit per second, underneath it all</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THEY MODULATE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longwave clock-setters are keyed, not spoken</a:t>
            </a:r>
            <a:endParaRPr lang="en-US" sz="3400" dirty="0"/>
          </a:p>
        </p:txBody>
      </p:sp>
      <p:sp>
        <p:nvSpPr>
          <p:cNvPr id="4" name="Shape 2"/>
          <p:cNvSpPr/>
          <p:nvPr/>
        </p:nvSpPr>
        <p:spPr>
          <a:xfrm>
            <a:off x="640080" y="1828800"/>
            <a:ext cx="10881360" cy="1280160"/>
          </a:xfrm>
          <a:prstGeom prst="roundRect">
            <a:avLst>
              <a:gd name="adj" fmla="val 6429"/>
            </a:avLst>
          </a:prstGeom>
          <a:solidFill>
            <a:srgbClr val="2C3E50"/>
          </a:solidFill>
          <a:ln w="12700">
            <a:solidFill>
              <a:srgbClr val="DDE2E8"/>
            </a:solidFill>
            <a:prstDash val="solid"/>
          </a:ln>
        </p:spPr>
      </p:sp>
      <p:sp>
        <p:nvSpPr>
          <p:cNvPr id="5" name="Text 3"/>
          <p:cNvSpPr/>
          <p:nvPr/>
        </p:nvSpPr>
        <p:spPr>
          <a:xfrm>
            <a:off x="1005840" y="2057400"/>
            <a:ext cx="10149840" cy="457200"/>
          </a:xfrm>
          <a:prstGeom prst="rect">
            <a:avLst/>
          </a:prstGeom>
          <a:noFill/>
          <a:ln/>
        </p:spPr>
        <p:txBody>
          <a:bodyPr wrap="square" lIns="0" tIns="0" rIns="0" bIns="0" rtlCol="0" anchor="ctr"/>
          <a:lstStyle/>
          <a:p>
            <a:pPr indent="0" marL="0">
              <a:buNone/>
            </a:pPr>
            <a:r>
              <a:rPr lang="en-US" sz="2500" b="1" dirty="0">
                <a:solidFill>
                  <a:srgbClr val="FFFFFF"/>
                </a:solidFill>
                <a:latin typeface="Cambria" pitchFamily="34" charset="0"/>
                <a:ea typeface="Cambria" pitchFamily="34" charset="-122"/>
                <a:cs typeface="Cambria" pitchFamily="34" charset="-120"/>
              </a:rPr>
              <a:t>WWVB on 60 kHz carries no program at all.</a:t>
            </a:r>
            <a:endParaRPr lang="en-US" sz="2500" dirty="0"/>
          </a:p>
        </p:txBody>
      </p:sp>
      <p:sp>
        <p:nvSpPr>
          <p:cNvPr id="6" name="Text 4"/>
          <p:cNvSpPr/>
          <p:nvPr/>
        </p:nvSpPr>
        <p:spPr>
          <a:xfrm>
            <a:off x="1005840" y="2578608"/>
            <a:ext cx="10149840" cy="365760"/>
          </a:xfrm>
          <a:prstGeom prst="rect">
            <a:avLst/>
          </a:prstGeom>
          <a:noFill/>
          <a:ln/>
        </p:spPr>
        <p:txBody>
          <a:bodyPr wrap="square" lIns="0" tIns="0" rIns="0" bIns="0" rtlCol="0" anchor="ctr"/>
          <a:lstStyle/>
          <a:p>
            <a:pPr indent="0" marL="0">
              <a:buNone/>
            </a:pPr>
            <a:r>
              <a:rPr lang="en-US" sz="1550" dirty="0">
                <a:solidFill>
                  <a:srgbClr val="9FB3C8"/>
                </a:solidFill>
                <a:latin typeface="Calibri" pitchFamily="34" charset="0"/>
                <a:ea typeface="Calibri" pitchFamily="34" charset="-122"/>
                <a:cs typeface="Calibri" pitchFamily="34" charset="-120"/>
              </a:rPr>
              <a:t>It sends one bit per second, and nothing else.</a:t>
            </a:r>
            <a:endParaRPr lang="en-US" sz="1550" dirty="0"/>
          </a:p>
        </p:txBody>
      </p:sp>
      <p:sp>
        <p:nvSpPr>
          <p:cNvPr id="7" name="Text 5"/>
          <p:cNvSpPr/>
          <p:nvPr/>
        </p:nvSpPr>
        <p:spPr>
          <a:xfrm>
            <a:off x="640080" y="3429000"/>
            <a:ext cx="10881360" cy="50292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That is amplitude modulation in the on-and-off sense — but fed to a speaker it would be clicks and hum, not something to listen to. Only a receiver chip decodes it.</a:t>
            </a:r>
            <a:endParaRPr lang="en-US" sz="1550" dirty="0"/>
          </a:p>
        </p:txBody>
      </p:sp>
      <p:sp>
        <p:nvSpPr>
          <p:cNvPr id="8" name="Shape 6"/>
          <p:cNvSpPr/>
          <p:nvPr/>
        </p:nvSpPr>
        <p:spPr>
          <a:xfrm>
            <a:off x="640080" y="4114800"/>
            <a:ext cx="5212080" cy="1645920"/>
          </a:xfrm>
          <a:prstGeom prst="roundRect">
            <a:avLst>
              <a:gd name="adj" fmla="val 5000"/>
            </a:avLst>
          </a:prstGeom>
          <a:solidFill>
            <a:srgbClr val="F2F4F7"/>
          </a:solidFill>
          <a:ln w="12700">
            <a:solidFill>
              <a:srgbClr val="DDE2E8"/>
            </a:solidFill>
            <a:prstDash val="solid"/>
          </a:ln>
        </p:spPr>
      </p:sp>
      <p:sp>
        <p:nvSpPr>
          <p:cNvPr id="9" name="Text 7"/>
          <p:cNvSpPr/>
          <p:nvPr/>
        </p:nvSpPr>
        <p:spPr>
          <a:xfrm>
            <a:off x="960120" y="4297680"/>
            <a:ext cx="4572000" cy="320040"/>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Since 2012</a:t>
            </a:r>
            <a:endParaRPr lang="en-US" sz="1600" dirty="0"/>
          </a:p>
        </p:txBody>
      </p:sp>
      <p:sp>
        <p:nvSpPr>
          <p:cNvPr id="10" name="Text 8"/>
          <p:cNvSpPr/>
          <p:nvPr/>
        </p:nvSpPr>
        <p:spPr>
          <a:xfrm>
            <a:off x="960120" y="4663440"/>
            <a:ext cx="4572000" cy="91440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WWVB has layered a second, phase-modulated code on top for tougher reception.</a:t>
            </a:r>
            <a:endParaRPr lang="en-US" sz="1400" dirty="0"/>
          </a:p>
        </p:txBody>
      </p:sp>
      <p:sp>
        <p:nvSpPr>
          <p:cNvPr id="11" name="Shape 9"/>
          <p:cNvSpPr/>
          <p:nvPr/>
        </p:nvSpPr>
        <p:spPr>
          <a:xfrm>
            <a:off x="6309360" y="4114800"/>
            <a:ext cx="5212080" cy="1645920"/>
          </a:xfrm>
          <a:prstGeom prst="roundRect">
            <a:avLst>
              <a:gd name="adj" fmla="val 5000"/>
            </a:avLst>
          </a:prstGeom>
          <a:solidFill>
            <a:srgbClr val="F2F4F7"/>
          </a:solidFill>
          <a:ln w="12700">
            <a:solidFill>
              <a:srgbClr val="DDE2E8"/>
            </a:solidFill>
            <a:prstDash val="solid"/>
          </a:ln>
        </p:spPr>
      </p:sp>
      <p:sp>
        <p:nvSpPr>
          <p:cNvPr id="12" name="Text 10"/>
          <p:cNvSpPr/>
          <p:nvPr/>
        </p:nvSpPr>
        <p:spPr>
          <a:xfrm>
            <a:off x="6629400" y="4297680"/>
            <a:ext cx="4572000" cy="320040"/>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Germany's DCF77</a:t>
            </a:r>
            <a:endParaRPr lang="en-US" sz="1600" dirty="0"/>
          </a:p>
        </p:txBody>
      </p:sp>
      <p:sp>
        <p:nvSpPr>
          <p:cNvPr id="13" name="Text 11"/>
          <p:cNvSpPr/>
          <p:nvPr/>
        </p:nvSpPr>
        <p:spPr>
          <a:xfrm>
            <a:off x="6629400" y="4663440"/>
            <a:ext cx="4572000" cy="91440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Works the same way, and adds a phase-shift-keyed code that gives its signal a distinctive noisy hiss.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THEY MODULATE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How WWVB sends a bit</a:t>
            </a:r>
            <a:endParaRPr lang="en-US" sz="3400" dirty="0"/>
          </a:p>
        </p:txBody>
      </p:sp>
      <p:sp>
        <p:nvSpPr>
          <p:cNvPr id="4" name="Text 2"/>
          <p:cNvSpPr/>
          <p:nvPr/>
        </p:nvSpPr>
        <p:spPr>
          <a:xfrm>
            <a:off x="640080" y="1691640"/>
            <a:ext cx="10881360" cy="45720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At the start of each second the carrier power drops 17 dB. What the bit means depends entirely on when the power comes back.</a:t>
            </a:r>
            <a:endParaRPr lang="en-US" sz="1550" dirty="0"/>
          </a:p>
        </p:txBody>
      </p:sp>
      <p:sp>
        <p:nvSpPr>
          <p:cNvPr id="5" name="Shape 3"/>
          <p:cNvSpPr/>
          <p:nvPr/>
        </p:nvSpPr>
        <p:spPr>
          <a:xfrm>
            <a:off x="822960" y="3364992"/>
            <a:ext cx="676656" cy="521208"/>
          </a:xfrm>
          <a:prstGeom prst="rect">
            <a:avLst/>
          </a:prstGeom>
          <a:solidFill>
            <a:srgbClr val="D6DCE3"/>
          </a:solidFill>
          <a:ln w="12700">
            <a:solidFill>
              <a:srgbClr val="D6DCE3"/>
            </a:solidFill>
            <a:prstDash val="solid"/>
          </a:ln>
        </p:spPr>
      </p:sp>
      <p:sp>
        <p:nvSpPr>
          <p:cNvPr id="6" name="Shape 4"/>
          <p:cNvSpPr/>
          <p:nvPr/>
        </p:nvSpPr>
        <p:spPr>
          <a:xfrm>
            <a:off x="1499616" y="2514600"/>
            <a:ext cx="2706624" cy="1371600"/>
          </a:xfrm>
          <a:prstGeom prst="rect">
            <a:avLst/>
          </a:prstGeom>
          <a:solidFill>
            <a:srgbClr val="1F8A4C"/>
          </a:solidFill>
          <a:ln w="12700">
            <a:solidFill>
              <a:srgbClr val="1F8A4C"/>
            </a:solidFill>
            <a:prstDash val="solid"/>
          </a:ln>
        </p:spPr>
      </p:sp>
      <p:sp>
        <p:nvSpPr>
          <p:cNvPr id="7" name="Text 5"/>
          <p:cNvSpPr/>
          <p:nvPr/>
        </p:nvSpPr>
        <p:spPr>
          <a:xfrm>
            <a:off x="822960" y="3995928"/>
            <a:ext cx="676656" cy="320040"/>
          </a:xfrm>
          <a:prstGeom prst="rect">
            <a:avLst/>
          </a:prstGeom>
          <a:noFill/>
          <a:ln/>
        </p:spPr>
        <p:txBody>
          <a:bodyPr wrap="square" lIns="0" tIns="0" rIns="0" bIns="0" rtlCol="0" anchor="ctr"/>
          <a:lstStyle/>
          <a:p>
            <a:pPr algn="ctr" indent="0" marL="0">
              <a:buNone/>
            </a:pPr>
            <a:r>
              <a:rPr lang="en-US" sz="1250" b="1" dirty="0">
                <a:solidFill>
                  <a:srgbClr val="6B7480"/>
                </a:solidFill>
                <a:latin typeface="Calibri" pitchFamily="34" charset="0"/>
                <a:ea typeface="Calibri" pitchFamily="34" charset="-122"/>
                <a:cs typeface="Calibri" pitchFamily="34" charset="-120"/>
              </a:rPr>
              <a:t>0.2 s</a:t>
            </a:r>
            <a:endParaRPr lang="en-US" sz="1250" dirty="0"/>
          </a:p>
        </p:txBody>
      </p:sp>
      <p:sp>
        <p:nvSpPr>
          <p:cNvPr id="8" name="Text 6"/>
          <p:cNvSpPr/>
          <p:nvPr/>
        </p:nvSpPr>
        <p:spPr>
          <a:xfrm>
            <a:off x="1179576" y="3995928"/>
            <a:ext cx="3346704" cy="320040"/>
          </a:xfrm>
          <a:prstGeom prst="rect">
            <a:avLst/>
          </a:prstGeom>
          <a:noFill/>
          <a:ln/>
        </p:spPr>
        <p:txBody>
          <a:bodyPr wrap="square" lIns="0" tIns="0" rIns="0" bIns="0" rtlCol="0" anchor="ctr"/>
          <a:lstStyle/>
          <a:p>
            <a:pPr algn="ctr" indent="0" marL="0">
              <a:buNone/>
            </a:pPr>
            <a:r>
              <a:rPr lang="en-US" sz="1100" dirty="0">
                <a:solidFill>
                  <a:srgbClr val="1F8A4C"/>
                </a:solidFill>
                <a:latin typeface="Calibri" pitchFamily="34" charset="0"/>
                <a:ea typeface="Calibri" pitchFamily="34" charset="-122"/>
                <a:cs typeface="Calibri" pitchFamily="34" charset="-120"/>
              </a:rPr>
              <a:t>restored</a:t>
            </a:r>
            <a:endParaRPr lang="en-US" sz="1100" dirty="0"/>
          </a:p>
        </p:txBody>
      </p:sp>
      <p:sp>
        <p:nvSpPr>
          <p:cNvPr id="9" name="Text 7"/>
          <p:cNvSpPr/>
          <p:nvPr/>
        </p:nvSpPr>
        <p:spPr>
          <a:xfrm>
            <a:off x="822960" y="4453128"/>
            <a:ext cx="3383280" cy="457200"/>
          </a:xfrm>
          <a:prstGeom prst="rect">
            <a:avLst/>
          </a:prstGeom>
          <a:noFill/>
          <a:ln/>
        </p:spPr>
        <p:txBody>
          <a:bodyPr wrap="square" lIns="0" tIns="0" rIns="0" bIns="0" rtlCol="0" anchor="ctr"/>
          <a:lstStyle/>
          <a:p>
            <a:pPr algn="ctr" indent="0" marL="0">
              <a:buNone/>
            </a:pPr>
            <a:r>
              <a:rPr lang="en-US" sz="2400" b="1" dirty="0">
                <a:solidFill>
                  <a:srgbClr val="1F8A4C"/>
                </a:solidFill>
                <a:latin typeface="Cambria" pitchFamily="34" charset="0"/>
                <a:ea typeface="Cambria" pitchFamily="34" charset="-122"/>
                <a:cs typeface="Cambria" pitchFamily="34" charset="-120"/>
              </a:rPr>
              <a:t>ZERO</a:t>
            </a:r>
            <a:endParaRPr lang="en-US" sz="2400" dirty="0"/>
          </a:p>
        </p:txBody>
      </p:sp>
      <p:sp>
        <p:nvSpPr>
          <p:cNvPr id="10" name="Shape 8"/>
          <p:cNvSpPr/>
          <p:nvPr/>
        </p:nvSpPr>
        <p:spPr>
          <a:xfrm>
            <a:off x="4480560" y="3364992"/>
            <a:ext cx="1691640" cy="521208"/>
          </a:xfrm>
          <a:prstGeom prst="rect">
            <a:avLst/>
          </a:prstGeom>
          <a:solidFill>
            <a:srgbClr val="D6DCE3"/>
          </a:solidFill>
          <a:ln w="12700">
            <a:solidFill>
              <a:srgbClr val="D6DCE3"/>
            </a:solidFill>
            <a:prstDash val="solid"/>
          </a:ln>
        </p:spPr>
      </p:sp>
      <p:sp>
        <p:nvSpPr>
          <p:cNvPr id="11" name="Shape 9"/>
          <p:cNvSpPr/>
          <p:nvPr/>
        </p:nvSpPr>
        <p:spPr>
          <a:xfrm>
            <a:off x="6172200" y="2514600"/>
            <a:ext cx="1691640" cy="1371600"/>
          </a:xfrm>
          <a:prstGeom prst="rect">
            <a:avLst/>
          </a:prstGeom>
          <a:solidFill>
            <a:srgbClr val="2C3E50"/>
          </a:solidFill>
          <a:ln w="12700">
            <a:solidFill>
              <a:srgbClr val="2C3E50"/>
            </a:solidFill>
            <a:prstDash val="solid"/>
          </a:ln>
        </p:spPr>
      </p:sp>
      <p:sp>
        <p:nvSpPr>
          <p:cNvPr id="12" name="Text 10"/>
          <p:cNvSpPr/>
          <p:nvPr/>
        </p:nvSpPr>
        <p:spPr>
          <a:xfrm>
            <a:off x="4480560" y="3995928"/>
            <a:ext cx="1691640" cy="320040"/>
          </a:xfrm>
          <a:prstGeom prst="rect">
            <a:avLst/>
          </a:prstGeom>
          <a:noFill/>
          <a:ln/>
        </p:spPr>
        <p:txBody>
          <a:bodyPr wrap="square" lIns="0" tIns="0" rIns="0" bIns="0" rtlCol="0" anchor="ctr"/>
          <a:lstStyle/>
          <a:p>
            <a:pPr algn="ctr" indent="0" marL="0">
              <a:buNone/>
            </a:pPr>
            <a:r>
              <a:rPr lang="en-US" sz="1250" b="1" dirty="0">
                <a:solidFill>
                  <a:srgbClr val="6B7480"/>
                </a:solidFill>
                <a:latin typeface="Calibri" pitchFamily="34" charset="0"/>
                <a:ea typeface="Calibri" pitchFamily="34" charset="-122"/>
                <a:cs typeface="Calibri" pitchFamily="34" charset="-120"/>
              </a:rPr>
              <a:t>0.5 s</a:t>
            </a:r>
            <a:endParaRPr lang="en-US" sz="1250" dirty="0"/>
          </a:p>
        </p:txBody>
      </p:sp>
      <p:sp>
        <p:nvSpPr>
          <p:cNvPr id="13" name="Text 11"/>
          <p:cNvSpPr/>
          <p:nvPr/>
        </p:nvSpPr>
        <p:spPr>
          <a:xfrm>
            <a:off x="5852160" y="3995928"/>
            <a:ext cx="2331720" cy="320040"/>
          </a:xfrm>
          <a:prstGeom prst="rect">
            <a:avLst/>
          </a:prstGeom>
          <a:noFill/>
          <a:ln/>
        </p:spPr>
        <p:txBody>
          <a:bodyPr wrap="square" lIns="0" tIns="0" rIns="0" bIns="0" rtlCol="0" anchor="ctr"/>
          <a:lstStyle/>
          <a:p>
            <a:pPr algn="ctr" indent="0" marL="0">
              <a:buNone/>
            </a:pPr>
            <a:r>
              <a:rPr lang="en-US" sz="1100" dirty="0">
                <a:solidFill>
                  <a:srgbClr val="2C3E50"/>
                </a:solidFill>
                <a:latin typeface="Calibri" pitchFamily="34" charset="0"/>
                <a:ea typeface="Calibri" pitchFamily="34" charset="-122"/>
                <a:cs typeface="Calibri" pitchFamily="34" charset="-120"/>
              </a:rPr>
              <a:t>restored</a:t>
            </a:r>
            <a:endParaRPr lang="en-US" sz="1100" dirty="0"/>
          </a:p>
        </p:txBody>
      </p:sp>
      <p:sp>
        <p:nvSpPr>
          <p:cNvPr id="14" name="Text 12"/>
          <p:cNvSpPr/>
          <p:nvPr/>
        </p:nvSpPr>
        <p:spPr>
          <a:xfrm>
            <a:off x="4480560" y="4453128"/>
            <a:ext cx="3383280" cy="457200"/>
          </a:xfrm>
          <a:prstGeom prst="rect">
            <a:avLst/>
          </a:prstGeom>
          <a:noFill/>
          <a:ln/>
        </p:spPr>
        <p:txBody>
          <a:bodyPr wrap="square" lIns="0" tIns="0" rIns="0" bIns="0" rtlCol="0" anchor="ctr"/>
          <a:lstStyle/>
          <a:p>
            <a:pPr algn="ctr" indent="0" marL="0">
              <a:buNone/>
            </a:pPr>
            <a:r>
              <a:rPr lang="en-US" sz="2400" b="1" dirty="0">
                <a:solidFill>
                  <a:srgbClr val="2C3E50"/>
                </a:solidFill>
                <a:latin typeface="Cambria" pitchFamily="34" charset="0"/>
                <a:ea typeface="Cambria" pitchFamily="34" charset="-122"/>
                <a:cs typeface="Cambria" pitchFamily="34" charset="-120"/>
              </a:rPr>
              <a:t>ONE</a:t>
            </a:r>
            <a:endParaRPr lang="en-US" sz="2400" dirty="0"/>
          </a:p>
        </p:txBody>
      </p:sp>
      <p:sp>
        <p:nvSpPr>
          <p:cNvPr id="15" name="Shape 13"/>
          <p:cNvSpPr/>
          <p:nvPr/>
        </p:nvSpPr>
        <p:spPr>
          <a:xfrm>
            <a:off x="8138160" y="3364992"/>
            <a:ext cx="2706624" cy="521208"/>
          </a:xfrm>
          <a:prstGeom prst="rect">
            <a:avLst/>
          </a:prstGeom>
          <a:solidFill>
            <a:srgbClr val="D6DCE3"/>
          </a:solidFill>
          <a:ln w="12700">
            <a:solidFill>
              <a:srgbClr val="D6DCE3"/>
            </a:solidFill>
            <a:prstDash val="solid"/>
          </a:ln>
        </p:spPr>
      </p:sp>
      <p:sp>
        <p:nvSpPr>
          <p:cNvPr id="16" name="Shape 14"/>
          <p:cNvSpPr/>
          <p:nvPr/>
        </p:nvSpPr>
        <p:spPr>
          <a:xfrm>
            <a:off x="10844784" y="2514600"/>
            <a:ext cx="676656" cy="1371600"/>
          </a:xfrm>
          <a:prstGeom prst="rect">
            <a:avLst/>
          </a:prstGeom>
          <a:solidFill>
            <a:srgbClr val="C0392B"/>
          </a:solidFill>
          <a:ln w="12700">
            <a:solidFill>
              <a:srgbClr val="C0392B"/>
            </a:solidFill>
            <a:prstDash val="solid"/>
          </a:ln>
        </p:spPr>
      </p:sp>
      <p:sp>
        <p:nvSpPr>
          <p:cNvPr id="17" name="Text 15"/>
          <p:cNvSpPr/>
          <p:nvPr/>
        </p:nvSpPr>
        <p:spPr>
          <a:xfrm>
            <a:off x="8138160" y="3995928"/>
            <a:ext cx="2706624" cy="320040"/>
          </a:xfrm>
          <a:prstGeom prst="rect">
            <a:avLst/>
          </a:prstGeom>
          <a:noFill/>
          <a:ln/>
        </p:spPr>
        <p:txBody>
          <a:bodyPr wrap="square" lIns="0" tIns="0" rIns="0" bIns="0" rtlCol="0" anchor="ctr"/>
          <a:lstStyle/>
          <a:p>
            <a:pPr algn="ctr" indent="0" marL="0">
              <a:buNone/>
            </a:pPr>
            <a:r>
              <a:rPr lang="en-US" sz="1250" b="1" dirty="0">
                <a:solidFill>
                  <a:srgbClr val="6B7480"/>
                </a:solidFill>
                <a:latin typeface="Calibri" pitchFamily="34" charset="0"/>
                <a:ea typeface="Calibri" pitchFamily="34" charset="-122"/>
                <a:cs typeface="Calibri" pitchFamily="34" charset="-120"/>
              </a:rPr>
              <a:t>0.8 s</a:t>
            </a:r>
            <a:endParaRPr lang="en-US" sz="1250" dirty="0"/>
          </a:p>
        </p:txBody>
      </p:sp>
      <p:sp>
        <p:nvSpPr>
          <p:cNvPr id="18" name="Text 16"/>
          <p:cNvSpPr/>
          <p:nvPr/>
        </p:nvSpPr>
        <p:spPr>
          <a:xfrm>
            <a:off x="10524744" y="3995928"/>
            <a:ext cx="1316736" cy="320040"/>
          </a:xfrm>
          <a:prstGeom prst="rect">
            <a:avLst/>
          </a:prstGeom>
          <a:noFill/>
          <a:ln/>
        </p:spPr>
        <p:txBody>
          <a:bodyPr wrap="square" lIns="0" tIns="0" rIns="0" bIns="0" rtlCol="0" anchor="ctr"/>
          <a:lstStyle/>
          <a:p>
            <a:pPr algn="ctr" indent="0" marL="0">
              <a:buNone/>
            </a:pPr>
            <a:r>
              <a:rPr lang="en-US" sz="1100" dirty="0">
                <a:solidFill>
                  <a:srgbClr val="C0392B"/>
                </a:solidFill>
                <a:latin typeface="Calibri" pitchFamily="34" charset="0"/>
                <a:ea typeface="Calibri" pitchFamily="34" charset="-122"/>
                <a:cs typeface="Calibri" pitchFamily="34" charset="-120"/>
              </a:rPr>
              <a:t>restored</a:t>
            </a:r>
            <a:endParaRPr lang="en-US" sz="1100" dirty="0"/>
          </a:p>
        </p:txBody>
      </p:sp>
      <p:sp>
        <p:nvSpPr>
          <p:cNvPr id="19" name="Text 17"/>
          <p:cNvSpPr/>
          <p:nvPr/>
        </p:nvSpPr>
        <p:spPr>
          <a:xfrm>
            <a:off x="8138160" y="4453128"/>
            <a:ext cx="3383280" cy="457200"/>
          </a:xfrm>
          <a:prstGeom prst="rect">
            <a:avLst/>
          </a:prstGeom>
          <a:noFill/>
          <a:ln/>
        </p:spPr>
        <p:txBody>
          <a:bodyPr wrap="square" lIns="0" tIns="0" rIns="0" bIns="0" rtlCol="0" anchor="ctr"/>
          <a:lstStyle/>
          <a:p>
            <a:pPr algn="ctr" indent="0" marL="0">
              <a:buNone/>
            </a:pPr>
            <a:r>
              <a:rPr lang="en-US" sz="2400" b="1" dirty="0">
                <a:solidFill>
                  <a:srgbClr val="C0392B"/>
                </a:solidFill>
                <a:latin typeface="Cambria" pitchFamily="34" charset="0"/>
                <a:ea typeface="Cambria" pitchFamily="34" charset="-122"/>
                <a:cs typeface="Cambria" pitchFamily="34" charset="-120"/>
              </a:rPr>
              <a:t>MARKER</a:t>
            </a:r>
            <a:endParaRPr lang="en-US" sz="2400" dirty="0"/>
          </a:p>
        </p:txBody>
      </p:sp>
      <p:sp>
        <p:nvSpPr>
          <p:cNvPr id="20" name="Text 18"/>
          <p:cNvSpPr/>
          <p:nvPr/>
        </p:nvSpPr>
        <p:spPr>
          <a:xfrm>
            <a:off x="822960" y="4892040"/>
            <a:ext cx="3383280" cy="320040"/>
          </a:xfrm>
          <a:prstGeom prst="rect">
            <a:avLst/>
          </a:prstGeom>
          <a:noFill/>
          <a:ln/>
        </p:spPr>
        <p:txBody>
          <a:bodyPr wrap="square" lIns="0" tIns="0" rIns="0" bIns="0" rtlCol="0" anchor="ctr"/>
          <a:lstStyle/>
          <a:p>
            <a:pPr algn="ctr" indent="0" marL="0">
              <a:buNone/>
            </a:pPr>
            <a:r>
              <a:rPr lang="en-US" sz="1200" i="1" dirty="0">
                <a:solidFill>
                  <a:srgbClr val="6B7480"/>
                </a:solidFill>
                <a:latin typeface="Calibri" pitchFamily="34" charset="0"/>
                <a:ea typeface="Calibri" pitchFamily="34" charset="-122"/>
                <a:cs typeface="Calibri" pitchFamily="34" charset="-120"/>
              </a:rPr>
              <a:t>carrier down 17 dB</a:t>
            </a:r>
            <a:endParaRPr lang="en-US" sz="1200" dirty="0"/>
          </a:p>
        </p:txBody>
      </p:sp>
      <p:sp>
        <p:nvSpPr>
          <p:cNvPr id="21" name="Text 19"/>
          <p:cNvSpPr/>
          <p:nvPr/>
        </p:nvSpPr>
        <p:spPr>
          <a:xfrm>
            <a:off x="640080" y="5486400"/>
            <a:ext cx="10881360" cy="411480"/>
          </a:xfrm>
          <a:prstGeom prst="rect">
            <a:avLst/>
          </a:prstGeom>
          <a:noFill/>
          <a:ln/>
        </p:spPr>
        <p:txBody>
          <a:bodyPr wrap="square" lIns="0" tIns="0" rIns="0" bIns="0" rtlCol="0" anchor="ctr"/>
          <a:lstStyle/>
          <a:p>
            <a:pPr indent="0" marL="0">
              <a:buNone/>
            </a:pPr>
            <a:r>
              <a:rPr lang="en-US" sz="1800" b="1" dirty="0">
                <a:solidFill>
                  <a:srgbClr val="2C3E50"/>
                </a:solidFill>
                <a:latin typeface="Cambria" pitchFamily="34" charset="0"/>
                <a:ea typeface="Cambria" pitchFamily="34" charset="-122"/>
                <a:cs typeface="Cambria" pitchFamily="34" charset="-120"/>
              </a:rPr>
              <a:t>One bit per second. Sixty seconds gives a clock chip the full time, date and daylight-saving state.</a:t>
            </a:r>
            <a:endParaRPr lang="en-US" sz="1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THEY MODULATE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And a few are just Morse</a:t>
            </a:r>
            <a:endParaRPr lang="en-US" sz="3400" dirty="0"/>
          </a:p>
        </p:txBody>
      </p:sp>
      <p:sp>
        <p:nvSpPr>
          <p:cNvPr id="4" name="Shape 2"/>
          <p:cNvSpPr/>
          <p:nvPr/>
        </p:nvSpPr>
        <p:spPr>
          <a:xfrm>
            <a:off x="640080" y="2011680"/>
            <a:ext cx="10881360" cy="1463040"/>
          </a:xfrm>
          <a:prstGeom prst="roundRect">
            <a:avLst>
              <a:gd name="adj" fmla="val 5625"/>
            </a:avLst>
          </a:prstGeom>
          <a:solidFill>
            <a:srgbClr val="F2F4F7"/>
          </a:solidFill>
          <a:ln w="12700">
            <a:solidFill>
              <a:srgbClr val="DDE2E8"/>
            </a:solidFill>
            <a:prstDash val="solid"/>
          </a:ln>
        </p:spPr>
      </p:sp>
      <p:sp>
        <p:nvSpPr>
          <p:cNvPr id="5" name="Text 3"/>
          <p:cNvSpPr/>
          <p:nvPr/>
        </p:nvSpPr>
        <p:spPr>
          <a:xfrm>
            <a:off x="1005840" y="2286000"/>
            <a:ext cx="10149840" cy="457200"/>
          </a:xfrm>
          <a:prstGeom prst="rect">
            <a:avLst/>
          </a:prstGeom>
          <a:noFill/>
          <a:ln/>
        </p:spPr>
        <p:txBody>
          <a:bodyPr wrap="square" lIns="0" tIns="0" rIns="0" bIns="0" rtlCol="0" anchor="ctr"/>
          <a:lstStyle/>
          <a:p>
            <a:pPr indent="0" marL="0">
              <a:buNone/>
            </a:pPr>
            <a:r>
              <a:rPr lang="en-US" sz="2200" b="1" dirty="0">
                <a:solidFill>
                  <a:srgbClr val="2C3E50"/>
                </a:solidFill>
                <a:latin typeface="Cambria" pitchFamily="34" charset="0"/>
                <a:ea typeface="Cambria" pitchFamily="34" charset="-122"/>
                <a:cs typeface="Cambria" pitchFamily="34" charset="-120"/>
              </a:rPr>
              <a:t>Russia's RWM and its relatives send interrupted-carrier markers and Morse identification.</a:t>
            </a:r>
            <a:endParaRPr lang="en-US" sz="2200" dirty="0"/>
          </a:p>
        </p:txBody>
      </p:sp>
      <p:sp>
        <p:nvSpPr>
          <p:cNvPr id="6" name="Text 4"/>
          <p:cNvSpPr/>
          <p:nvPr/>
        </p:nvSpPr>
        <p:spPr>
          <a:xfrm>
            <a:off x="1005840" y="2834640"/>
            <a:ext cx="10149840" cy="36576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Straight on-off keying. No AM envelope at all.</a:t>
            </a:r>
            <a:endParaRPr lang="en-US" sz="1500" dirty="0"/>
          </a:p>
        </p:txBody>
      </p:sp>
      <p:sp>
        <p:nvSpPr>
          <p:cNvPr id="7" name="Shape 5"/>
          <p:cNvSpPr/>
          <p:nvPr/>
        </p:nvSpPr>
        <p:spPr>
          <a:xfrm>
            <a:off x="640080" y="3977640"/>
            <a:ext cx="10881360" cy="1737360"/>
          </a:xfrm>
          <a:prstGeom prst="roundRect">
            <a:avLst>
              <a:gd name="adj" fmla="val 4737"/>
            </a:avLst>
          </a:prstGeom>
          <a:solidFill>
            <a:srgbClr val="2C3E50"/>
          </a:solidFill>
          <a:ln w="12700">
            <a:solidFill>
              <a:srgbClr val="DDE2E8"/>
            </a:solidFill>
            <a:prstDash val="solid"/>
          </a:ln>
        </p:spPr>
      </p:sp>
      <p:sp>
        <p:nvSpPr>
          <p:cNvPr id="8" name="Text 6"/>
          <p:cNvSpPr/>
          <p:nvPr/>
        </p:nvSpPr>
        <p:spPr>
          <a:xfrm>
            <a:off x="1005840" y="4206240"/>
            <a:ext cx="10149840" cy="365760"/>
          </a:xfrm>
          <a:prstGeom prst="rect">
            <a:avLst/>
          </a:prstGeom>
          <a:noFill/>
          <a:ln/>
        </p:spPr>
        <p:txBody>
          <a:bodyPr wrap="square" lIns="0" tIns="0" rIns="0" bIns="0" rtlCol="0" anchor="ctr"/>
          <a:lstStyle/>
          <a:p>
            <a:pPr indent="0" marL="0">
              <a:buNone/>
            </a:pPr>
            <a:r>
              <a:rPr lang="en-US" sz="1500" dirty="0">
                <a:solidFill>
                  <a:srgbClr val="9FB3C8"/>
                </a:solidFill>
                <a:latin typeface="Calibri" pitchFamily="34" charset="0"/>
                <a:ea typeface="Calibri" pitchFamily="34" charset="-122"/>
                <a:cs typeface="Calibri" pitchFamily="34" charset="-120"/>
              </a:rPr>
              <a:t>In every case, the point to remember:</a:t>
            </a:r>
            <a:endParaRPr lang="en-US" sz="1500" dirty="0"/>
          </a:p>
        </p:txBody>
      </p:sp>
      <p:sp>
        <p:nvSpPr>
          <p:cNvPr id="9" name="Text 7"/>
          <p:cNvSpPr/>
          <p:nvPr/>
        </p:nvSpPr>
        <p:spPr>
          <a:xfrm>
            <a:off x="1005840" y="4617720"/>
            <a:ext cx="10149840" cy="914400"/>
          </a:xfrm>
          <a:prstGeom prst="rect">
            <a:avLst/>
          </a:prstGeom>
          <a:noFill/>
          <a:ln/>
        </p:spPr>
        <p:txBody>
          <a:bodyPr wrap="square" lIns="0" tIns="0" rIns="0" bIns="0" rtlCol="0" anchor="ctr"/>
          <a:lstStyle/>
          <a:p>
            <a:pPr indent="0" marL="0">
              <a:buNone/>
            </a:pPr>
            <a:r>
              <a:rPr lang="en-US" sz="2100" b="1" dirty="0">
                <a:solidFill>
                  <a:srgbClr val="FFFFFF"/>
                </a:solidFill>
                <a:latin typeface="Cambria" pitchFamily="34" charset="0"/>
                <a:ea typeface="Cambria" pitchFamily="34" charset="-122"/>
                <a:cs typeface="Cambria" pitchFamily="34" charset="-120"/>
              </a:rPr>
              <a:t>The rock-steady carrier frequency is the standard. The AM, the keying, or the Morse is only the wrapper that carries the time.</a:t>
            </a:r>
            <a:endParaRPr lang="en-US" sz="2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U.S. STATIONS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American trio</a:t>
            </a:r>
            <a:endParaRPr lang="en-US" sz="3400" dirty="0"/>
          </a:p>
        </p:txBody>
      </p:sp>
      <p:sp>
        <p:nvSpPr>
          <p:cNvPr id="4" name="Text 2"/>
          <p:cNvSpPr/>
          <p:nvPr/>
        </p:nvSpPr>
        <p:spPr>
          <a:xfrm>
            <a:off x="640080" y="1691640"/>
            <a:ext cx="10881360" cy="36576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All three are operated by NIST, with their clocks maintained by the Time and Frequency Division in Boulder, Colorado.</a:t>
            </a:r>
            <a:endParaRPr lang="en-US" sz="1500" dirty="0"/>
          </a:p>
        </p:txBody>
      </p:sp>
      <p:sp>
        <p:nvSpPr>
          <p:cNvPr id="5" name="Shape 3"/>
          <p:cNvSpPr/>
          <p:nvPr/>
        </p:nvSpPr>
        <p:spPr>
          <a:xfrm>
            <a:off x="640080" y="2212848"/>
            <a:ext cx="10881360" cy="1207008"/>
          </a:xfrm>
          <a:prstGeom prst="rect">
            <a:avLst/>
          </a:prstGeom>
          <a:solidFill>
            <a:srgbClr val="F2F4F7"/>
          </a:solidFill>
          <a:ln w="12700">
            <a:solidFill>
              <a:srgbClr val="F2F4F7"/>
            </a:solidFill>
            <a:prstDash val="solid"/>
          </a:ln>
        </p:spPr>
      </p:sp>
      <p:sp>
        <p:nvSpPr>
          <p:cNvPr id="6" name="Text 4"/>
          <p:cNvSpPr/>
          <p:nvPr/>
        </p:nvSpPr>
        <p:spPr>
          <a:xfrm>
            <a:off x="868680" y="2286000"/>
            <a:ext cx="1371600" cy="457200"/>
          </a:xfrm>
          <a:prstGeom prst="rect">
            <a:avLst/>
          </a:prstGeom>
          <a:noFill/>
          <a:ln/>
        </p:spPr>
        <p:txBody>
          <a:bodyPr wrap="square" lIns="0" tIns="0" rIns="0" bIns="0" rtlCol="0" anchor="ctr"/>
          <a:lstStyle/>
          <a:p>
            <a:pPr indent="0" marL="0">
              <a:buNone/>
            </a:pPr>
            <a:r>
              <a:rPr lang="en-US" sz="2200" b="1" dirty="0">
                <a:solidFill>
                  <a:srgbClr val="C0392B"/>
                </a:solidFill>
                <a:latin typeface="Calibri" pitchFamily="34" charset="0"/>
                <a:ea typeface="Calibri" pitchFamily="34" charset="-122"/>
                <a:cs typeface="Calibri" pitchFamily="34" charset="-120"/>
              </a:rPr>
              <a:t>WWV</a:t>
            </a:r>
            <a:endParaRPr lang="en-US" sz="2200" dirty="0"/>
          </a:p>
        </p:txBody>
      </p:sp>
      <p:sp>
        <p:nvSpPr>
          <p:cNvPr id="7" name="Text 5"/>
          <p:cNvSpPr/>
          <p:nvPr/>
        </p:nvSpPr>
        <p:spPr>
          <a:xfrm>
            <a:off x="868680" y="2761488"/>
            <a:ext cx="2011680" cy="320040"/>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Fort Collins, CO</a:t>
            </a:r>
            <a:endParaRPr lang="en-US" sz="1250" dirty="0"/>
          </a:p>
        </p:txBody>
      </p:sp>
      <p:sp>
        <p:nvSpPr>
          <p:cNvPr id="8" name="Text 6"/>
          <p:cNvSpPr/>
          <p:nvPr/>
        </p:nvSpPr>
        <p:spPr>
          <a:xfrm>
            <a:off x="3017520" y="2331720"/>
            <a:ext cx="2743200" cy="45720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HF — 2.5, 5, 10, 15, 20 MHz</a:t>
            </a:r>
            <a:endParaRPr lang="en-US" sz="1400" dirty="0"/>
          </a:p>
        </p:txBody>
      </p:sp>
      <p:sp>
        <p:nvSpPr>
          <p:cNvPr id="9" name="Text 7"/>
          <p:cNvSpPr/>
          <p:nvPr/>
        </p:nvSpPr>
        <p:spPr>
          <a:xfrm>
            <a:off x="5943600" y="2286000"/>
            <a:ext cx="5394960" cy="1051560"/>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On the air since 1920. Male voice. Ticks, tones, spoken UTC, time code, and hourly geophysical and GPS-status announcements.</a:t>
            </a:r>
            <a:endParaRPr lang="en-US" sz="1300" dirty="0"/>
          </a:p>
        </p:txBody>
      </p:sp>
      <p:sp>
        <p:nvSpPr>
          <p:cNvPr id="10" name="Text 8"/>
          <p:cNvSpPr/>
          <p:nvPr/>
        </p:nvSpPr>
        <p:spPr>
          <a:xfrm>
            <a:off x="868680" y="3584448"/>
            <a:ext cx="1371600" cy="457200"/>
          </a:xfrm>
          <a:prstGeom prst="rect">
            <a:avLst/>
          </a:prstGeom>
          <a:noFill/>
          <a:ln/>
        </p:spPr>
        <p:txBody>
          <a:bodyPr wrap="square" lIns="0" tIns="0" rIns="0" bIns="0" rtlCol="0" anchor="ctr"/>
          <a:lstStyle/>
          <a:p>
            <a:pPr indent="0" marL="0">
              <a:buNone/>
            </a:pPr>
            <a:r>
              <a:rPr lang="en-US" sz="2200" b="1" dirty="0">
                <a:solidFill>
                  <a:srgbClr val="C0392B"/>
                </a:solidFill>
                <a:latin typeface="Calibri" pitchFamily="34" charset="0"/>
                <a:ea typeface="Calibri" pitchFamily="34" charset="-122"/>
                <a:cs typeface="Calibri" pitchFamily="34" charset="-120"/>
              </a:rPr>
              <a:t>WWVH</a:t>
            </a:r>
            <a:endParaRPr lang="en-US" sz="2200" dirty="0"/>
          </a:p>
        </p:txBody>
      </p:sp>
      <p:sp>
        <p:nvSpPr>
          <p:cNvPr id="11" name="Text 9"/>
          <p:cNvSpPr/>
          <p:nvPr/>
        </p:nvSpPr>
        <p:spPr>
          <a:xfrm>
            <a:off x="868680" y="4059936"/>
            <a:ext cx="2011680" cy="320040"/>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Kekaha, Kauai, HI</a:t>
            </a:r>
            <a:endParaRPr lang="en-US" sz="1250" dirty="0"/>
          </a:p>
        </p:txBody>
      </p:sp>
      <p:sp>
        <p:nvSpPr>
          <p:cNvPr id="12" name="Text 10"/>
          <p:cNvSpPr/>
          <p:nvPr/>
        </p:nvSpPr>
        <p:spPr>
          <a:xfrm>
            <a:off x="3017520" y="3630168"/>
            <a:ext cx="2743200" cy="45720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HF — 2.5, 5, 10, 15 MHz</a:t>
            </a:r>
            <a:endParaRPr lang="en-US" sz="1400" dirty="0"/>
          </a:p>
        </p:txBody>
      </p:sp>
      <p:sp>
        <p:nvSpPr>
          <p:cNvPr id="13" name="Text 11"/>
          <p:cNvSpPr/>
          <p:nvPr/>
        </p:nvSpPr>
        <p:spPr>
          <a:xfrm>
            <a:off x="5943600" y="3584448"/>
            <a:ext cx="5394960" cy="1051560"/>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The Pacific sister station, since 1948. Female voice, so listeners hearing both can tell them apart.</a:t>
            </a:r>
            <a:endParaRPr lang="en-US" sz="1300" dirty="0"/>
          </a:p>
        </p:txBody>
      </p:sp>
      <p:sp>
        <p:nvSpPr>
          <p:cNvPr id="14" name="Shape 12"/>
          <p:cNvSpPr/>
          <p:nvPr/>
        </p:nvSpPr>
        <p:spPr>
          <a:xfrm>
            <a:off x="640080" y="4809744"/>
            <a:ext cx="10881360" cy="1207008"/>
          </a:xfrm>
          <a:prstGeom prst="rect">
            <a:avLst/>
          </a:prstGeom>
          <a:solidFill>
            <a:srgbClr val="F2F4F7"/>
          </a:solidFill>
          <a:ln w="12700">
            <a:solidFill>
              <a:srgbClr val="F2F4F7"/>
            </a:solidFill>
            <a:prstDash val="solid"/>
          </a:ln>
        </p:spPr>
      </p:sp>
      <p:sp>
        <p:nvSpPr>
          <p:cNvPr id="15" name="Text 13"/>
          <p:cNvSpPr/>
          <p:nvPr/>
        </p:nvSpPr>
        <p:spPr>
          <a:xfrm>
            <a:off x="868680" y="4882896"/>
            <a:ext cx="1371600" cy="457200"/>
          </a:xfrm>
          <a:prstGeom prst="rect">
            <a:avLst/>
          </a:prstGeom>
          <a:noFill/>
          <a:ln/>
        </p:spPr>
        <p:txBody>
          <a:bodyPr wrap="square" lIns="0" tIns="0" rIns="0" bIns="0" rtlCol="0" anchor="ctr"/>
          <a:lstStyle/>
          <a:p>
            <a:pPr indent="0" marL="0">
              <a:buNone/>
            </a:pPr>
            <a:r>
              <a:rPr lang="en-US" sz="2200" b="1" dirty="0">
                <a:solidFill>
                  <a:srgbClr val="C0392B"/>
                </a:solidFill>
                <a:latin typeface="Calibri" pitchFamily="34" charset="0"/>
                <a:ea typeface="Calibri" pitchFamily="34" charset="-122"/>
                <a:cs typeface="Calibri" pitchFamily="34" charset="-120"/>
              </a:rPr>
              <a:t>WWVB</a:t>
            </a:r>
            <a:endParaRPr lang="en-US" sz="2200" dirty="0"/>
          </a:p>
        </p:txBody>
      </p:sp>
      <p:sp>
        <p:nvSpPr>
          <p:cNvPr id="16" name="Text 14"/>
          <p:cNvSpPr/>
          <p:nvPr/>
        </p:nvSpPr>
        <p:spPr>
          <a:xfrm>
            <a:off x="868680" y="5358384"/>
            <a:ext cx="2011680" cy="320040"/>
          </a:xfrm>
          <a:prstGeom prst="rect">
            <a:avLst/>
          </a:prstGeom>
          <a:noFill/>
          <a:ln/>
        </p:spPr>
        <p:txBody>
          <a:bodyPr wrap="square" lIns="0" tIns="0" rIns="0" bIns="0" rtlCol="0" anchor="ctr"/>
          <a:lstStyle/>
          <a:p>
            <a:pPr indent="0" marL="0">
              <a:buNone/>
            </a:pPr>
            <a:r>
              <a:rPr lang="en-US" sz="1250" dirty="0">
                <a:solidFill>
                  <a:srgbClr val="6B7480"/>
                </a:solidFill>
                <a:latin typeface="Calibri" pitchFamily="34" charset="0"/>
                <a:ea typeface="Calibri" pitchFamily="34" charset="-122"/>
                <a:cs typeface="Calibri" pitchFamily="34" charset="-120"/>
              </a:rPr>
              <a:t>Fort Collins, CO</a:t>
            </a:r>
            <a:endParaRPr lang="en-US" sz="1250" dirty="0"/>
          </a:p>
        </p:txBody>
      </p:sp>
      <p:sp>
        <p:nvSpPr>
          <p:cNvPr id="17" name="Text 15"/>
          <p:cNvSpPr/>
          <p:nvPr/>
        </p:nvSpPr>
        <p:spPr>
          <a:xfrm>
            <a:off x="3017520" y="4928616"/>
            <a:ext cx="2743200" cy="45720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LF — 60 kHz</a:t>
            </a:r>
            <a:endParaRPr lang="en-US" sz="1400" dirty="0"/>
          </a:p>
        </p:txBody>
      </p:sp>
      <p:sp>
        <p:nvSpPr>
          <p:cNvPr id="18" name="Text 16"/>
          <p:cNvSpPr/>
          <p:nvPr/>
        </p:nvSpPr>
        <p:spPr>
          <a:xfrm>
            <a:off x="5943600" y="4882896"/>
            <a:ext cx="5394960" cy="1051560"/>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No voice at all. Since 1963, now 70 kW ERP — the signal that sets tens of millions of clocks.</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WWVH · THEN AND NOW</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Twenty-three years on Maui, and then the move</a:t>
            </a:r>
            <a:endParaRPr lang="en-US" sz="3400" dirty="0"/>
          </a:p>
        </p:txBody>
      </p:sp>
      <p:pic>
        <p:nvPicPr>
          <p:cNvPr id="4" name="Image 0" descr="/home/claude/img/wwvh11.jpg">    </p:cNvPr>
          <p:cNvPicPr>
            <a:picLocks noChangeAspect="1"/>
          </p:cNvPicPr>
          <p:nvPr/>
        </p:nvPicPr>
        <p:blipFill>
          <a:blip r:embed="rId1"/>
          <a:srcRect l="0" r="0" t="0" b="0"/>
          <a:stretch/>
        </p:blipFill>
        <p:spPr>
          <a:xfrm>
            <a:off x="640080" y="1691640"/>
            <a:ext cx="5257800" cy="3200400"/>
          </a:xfrm>
          <a:prstGeom prst="rect">
            <a:avLst/>
          </a:prstGeom>
        </p:spPr>
      </p:pic>
      <p:pic>
        <p:nvPicPr>
          <p:cNvPr id="5" name="Image 1" descr="/home/claude/img/wwvh12.jpg">    </p:cNvPr>
          <p:cNvPicPr>
            <a:picLocks noChangeAspect="1"/>
          </p:cNvPicPr>
          <p:nvPr/>
        </p:nvPicPr>
        <p:blipFill>
          <a:blip r:embed="rId2"/>
          <a:srcRect l="0" r="0" t="0" b="0"/>
          <a:stretch/>
        </p:blipFill>
        <p:spPr>
          <a:xfrm>
            <a:off x="6263640" y="1691640"/>
            <a:ext cx="5257800" cy="3200400"/>
          </a:xfrm>
          <a:prstGeom prst="rect">
            <a:avLst/>
          </a:prstGeom>
        </p:spPr>
      </p:pic>
      <p:sp>
        <p:nvSpPr>
          <p:cNvPr id="6" name="Text 2"/>
          <p:cNvSpPr/>
          <p:nvPr/>
        </p:nvSpPr>
        <p:spPr>
          <a:xfrm>
            <a:off x="64008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Kihei, Maui, 1948 to 1971. The original WWVH, right at the water's edge — the reason the station eventually had to move.</a:t>
            </a:r>
            <a:endParaRPr lang="en-US" sz="1350" dirty="0"/>
          </a:p>
        </p:txBody>
      </p:sp>
      <p:sp>
        <p:nvSpPr>
          <p:cNvPr id="7" name="Text 3"/>
          <p:cNvSpPr/>
          <p:nvPr/>
        </p:nvSpPr>
        <p:spPr>
          <a:xfrm>
            <a:off x="626364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Kokole Point, Kauai, today. The entrance sign inside the Pacific Missile Range Facility at Barking Sands.</a:t>
            </a:r>
            <a:endParaRPr lang="en-US" sz="1350" dirty="0"/>
          </a:p>
        </p:txBody>
      </p:sp>
      <p:sp>
        <p:nvSpPr>
          <p:cNvPr id="8" name="Text 4"/>
          <p:cNvSpPr/>
          <p:nvPr/>
        </p:nvSpPr>
        <p:spPr>
          <a:xfrm>
            <a:off x="640080" y="5989320"/>
            <a:ext cx="9144000" cy="45720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Salt air is the villain of this whole story — on Maui it ate the station, and on Kauai it is why the antennas are fibreglass.</a:t>
            </a:r>
            <a:endParaRPr lang="en-US" sz="1400" dirty="0"/>
          </a:p>
        </p:txBody>
      </p:sp>
      <p:sp>
        <p:nvSpPr>
          <p:cNvPr id="9" name="Text 5"/>
          <p:cNvSpPr/>
          <p:nvPr/>
        </p:nvSpPr>
        <p:spPr>
          <a:xfrm>
            <a:off x="10058400" y="6053328"/>
            <a:ext cx="1463040" cy="256032"/>
          </a:xfrm>
          <a:prstGeom prst="rect">
            <a:avLst/>
          </a:prstGeom>
          <a:noFill/>
          <a:ln/>
        </p:spPr>
        <p:txBody>
          <a:bodyPr wrap="square" lIns="0" tIns="0" rIns="0" bIns="0" rtlCol="0" anchor="ctr"/>
          <a:lstStyle/>
          <a:p>
            <a:pPr indent="0" marL="0">
              <a:buNone/>
            </a:pPr>
            <a:r>
              <a:rPr lang="en-US" sz="1000" dirty="0">
                <a:solidFill>
                  <a:srgbClr val="6B7480"/>
                </a:solidFill>
                <a:latin typeface="Calibri" pitchFamily="34" charset="0"/>
                <a:ea typeface="Calibri" pitchFamily="34" charset="-122"/>
                <a:cs typeface="Calibri" pitchFamily="34" charset="-120"/>
              </a:rPr>
              <a:t>Credit: NIST</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ANTENNAS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WWV's antennas: half-wave verticals</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Five antennas, one per frequency, each with its own transmitter. Every one is a half-wave vertical radiating an omnidirectional pattern.</a:t>
            </a:r>
            <a:endParaRPr lang="en-US" sz="1550" dirty="0"/>
          </a:p>
        </p:txBody>
      </p:sp>
      <p:sp>
        <p:nvSpPr>
          <p:cNvPr id="5" name="Shape 3"/>
          <p:cNvSpPr/>
          <p:nvPr/>
        </p:nvSpPr>
        <p:spPr>
          <a:xfrm>
            <a:off x="914400" y="5074920"/>
            <a:ext cx="3840480" cy="0"/>
          </a:xfrm>
          <a:prstGeom prst="line">
            <a:avLst/>
          </a:prstGeom>
          <a:noFill/>
          <a:ln w="25400">
            <a:solidFill>
              <a:srgbClr val="9AA6B2"/>
            </a:solidFill>
            <a:prstDash val="solid"/>
          </a:ln>
        </p:spPr>
      </p:sp>
      <p:sp>
        <p:nvSpPr>
          <p:cNvPr id="6" name="Shape 4"/>
          <p:cNvSpPr/>
          <p:nvPr/>
        </p:nvSpPr>
        <p:spPr>
          <a:xfrm>
            <a:off x="2743200" y="2331720"/>
            <a:ext cx="91440" cy="1463040"/>
          </a:xfrm>
          <a:prstGeom prst="rect">
            <a:avLst/>
          </a:prstGeom>
          <a:solidFill>
            <a:srgbClr val="C0392B"/>
          </a:solidFill>
          <a:ln w="12700">
            <a:solidFill>
              <a:srgbClr val="C0392B"/>
            </a:solidFill>
            <a:prstDash val="solid"/>
          </a:ln>
        </p:spPr>
      </p:sp>
      <p:sp>
        <p:nvSpPr>
          <p:cNvPr id="7" name="Shape 5"/>
          <p:cNvSpPr/>
          <p:nvPr/>
        </p:nvSpPr>
        <p:spPr>
          <a:xfrm>
            <a:off x="2743200" y="3794760"/>
            <a:ext cx="91440" cy="1280160"/>
          </a:xfrm>
          <a:prstGeom prst="rect">
            <a:avLst/>
          </a:prstGeom>
          <a:solidFill>
            <a:srgbClr val="2C3E50"/>
          </a:solidFill>
          <a:ln w="12700">
            <a:solidFill>
              <a:srgbClr val="2C3E50"/>
            </a:solidFill>
            <a:prstDash val="solid"/>
          </a:ln>
        </p:spPr>
      </p:sp>
      <p:sp>
        <p:nvSpPr>
          <p:cNvPr id="8" name="Shape 6"/>
          <p:cNvSpPr/>
          <p:nvPr/>
        </p:nvSpPr>
        <p:spPr>
          <a:xfrm flipH="1">
            <a:off x="1554480" y="3794760"/>
            <a:ext cx="1234440" cy="1280160"/>
          </a:xfrm>
          <a:prstGeom prst="line">
            <a:avLst/>
          </a:prstGeom>
          <a:noFill/>
          <a:ln w="20320">
            <a:solidFill>
              <a:srgbClr val="1F8A4C"/>
            </a:solidFill>
            <a:prstDash val="solid"/>
          </a:ln>
        </p:spPr>
      </p:sp>
      <p:sp>
        <p:nvSpPr>
          <p:cNvPr id="9" name="Shape 7"/>
          <p:cNvSpPr/>
          <p:nvPr/>
        </p:nvSpPr>
        <p:spPr>
          <a:xfrm flipH="1">
            <a:off x="1920240" y="3794760"/>
            <a:ext cx="868680" cy="1280160"/>
          </a:xfrm>
          <a:prstGeom prst="line">
            <a:avLst/>
          </a:prstGeom>
          <a:noFill/>
          <a:ln w="20320">
            <a:solidFill>
              <a:srgbClr val="1F8A4C"/>
            </a:solidFill>
            <a:prstDash val="solid"/>
          </a:ln>
        </p:spPr>
      </p:sp>
      <p:sp>
        <p:nvSpPr>
          <p:cNvPr id="10" name="Shape 8"/>
          <p:cNvSpPr/>
          <p:nvPr/>
        </p:nvSpPr>
        <p:spPr>
          <a:xfrm flipH="1">
            <a:off x="2331720" y="3794760"/>
            <a:ext cx="457200" cy="1280160"/>
          </a:xfrm>
          <a:prstGeom prst="line">
            <a:avLst/>
          </a:prstGeom>
          <a:noFill/>
          <a:ln w="20320">
            <a:solidFill>
              <a:srgbClr val="1F8A4C"/>
            </a:solidFill>
            <a:prstDash val="solid"/>
          </a:ln>
        </p:spPr>
      </p:sp>
      <p:sp>
        <p:nvSpPr>
          <p:cNvPr id="11" name="Shape 9"/>
          <p:cNvSpPr/>
          <p:nvPr/>
        </p:nvSpPr>
        <p:spPr>
          <a:xfrm>
            <a:off x="2788920" y="3794760"/>
            <a:ext cx="457200" cy="1280160"/>
          </a:xfrm>
          <a:prstGeom prst="line">
            <a:avLst/>
          </a:prstGeom>
          <a:noFill/>
          <a:ln w="20320">
            <a:solidFill>
              <a:srgbClr val="1F8A4C"/>
            </a:solidFill>
            <a:prstDash val="solid"/>
          </a:ln>
        </p:spPr>
      </p:sp>
      <p:sp>
        <p:nvSpPr>
          <p:cNvPr id="12" name="Shape 10"/>
          <p:cNvSpPr/>
          <p:nvPr/>
        </p:nvSpPr>
        <p:spPr>
          <a:xfrm>
            <a:off x="2788920" y="3794760"/>
            <a:ext cx="868680" cy="1280160"/>
          </a:xfrm>
          <a:prstGeom prst="line">
            <a:avLst/>
          </a:prstGeom>
          <a:noFill/>
          <a:ln w="20320">
            <a:solidFill>
              <a:srgbClr val="1F8A4C"/>
            </a:solidFill>
            <a:prstDash val="solid"/>
          </a:ln>
        </p:spPr>
      </p:sp>
      <p:sp>
        <p:nvSpPr>
          <p:cNvPr id="13" name="Shape 11"/>
          <p:cNvSpPr/>
          <p:nvPr/>
        </p:nvSpPr>
        <p:spPr>
          <a:xfrm>
            <a:off x="2788920" y="3794760"/>
            <a:ext cx="1234440" cy="1280160"/>
          </a:xfrm>
          <a:prstGeom prst="line">
            <a:avLst/>
          </a:prstGeom>
          <a:noFill/>
          <a:ln w="20320">
            <a:solidFill>
              <a:srgbClr val="1F8A4C"/>
            </a:solidFill>
            <a:prstDash val="solid"/>
          </a:ln>
        </p:spPr>
      </p:sp>
      <p:sp>
        <p:nvSpPr>
          <p:cNvPr id="14" name="Text 12"/>
          <p:cNvSpPr/>
          <p:nvPr/>
        </p:nvSpPr>
        <p:spPr>
          <a:xfrm>
            <a:off x="3017520" y="2377440"/>
            <a:ext cx="2011680" cy="548640"/>
          </a:xfrm>
          <a:prstGeom prst="rect">
            <a:avLst/>
          </a:prstGeom>
          <a:noFill/>
          <a:ln/>
        </p:spPr>
        <p:txBody>
          <a:bodyPr wrap="square" lIns="0" tIns="0" rIns="0" bIns="0" rtlCol="0" anchor="ctr"/>
          <a:lstStyle/>
          <a:p>
            <a:pPr indent="0" marL="0">
              <a:buNone/>
            </a:pPr>
            <a:r>
              <a:rPr lang="en-US" sz="1150" b="1" dirty="0">
                <a:solidFill>
                  <a:srgbClr val="C0392B"/>
                </a:solidFill>
                <a:latin typeface="Calibri" pitchFamily="34" charset="0"/>
                <a:ea typeface="Calibri" pitchFamily="34" charset="-122"/>
                <a:cs typeface="Calibri" pitchFamily="34" charset="-120"/>
              </a:rPr>
              <a:t>quarter-wave</a:t>
            </a:r>
            <a:endParaRPr lang="en-US" sz="1150" dirty="0"/>
          </a:p>
          <a:p>
            <a:pPr indent="0" marL="0">
              <a:buNone/>
            </a:pPr>
            <a:r>
              <a:rPr lang="en-US" sz="1150" b="1" dirty="0">
                <a:solidFill>
                  <a:srgbClr val="C0392B"/>
                </a:solidFill>
                <a:latin typeface="Calibri" pitchFamily="34" charset="0"/>
                <a:ea typeface="Calibri" pitchFamily="34" charset="-122"/>
                <a:cs typeface="Calibri" pitchFamily="34" charset="-120"/>
              </a:rPr>
              <a:t>radiating element</a:t>
            </a:r>
            <a:endParaRPr lang="en-US" sz="1150" dirty="0"/>
          </a:p>
        </p:txBody>
      </p:sp>
      <p:sp>
        <p:nvSpPr>
          <p:cNvPr id="15" name="Text 13"/>
          <p:cNvSpPr/>
          <p:nvPr/>
        </p:nvSpPr>
        <p:spPr>
          <a:xfrm>
            <a:off x="3063240" y="4160520"/>
            <a:ext cx="2011680" cy="457200"/>
          </a:xfrm>
          <a:prstGeom prst="rect">
            <a:avLst/>
          </a:prstGeom>
          <a:noFill/>
          <a:ln/>
        </p:spPr>
        <p:txBody>
          <a:bodyPr wrap="square" lIns="0" tIns="0" rIns="0" bIns="0" rtlCol="0" anchor="ctr"/>
          <a:lstStyle/>
          <a:p>
            <a:pPr indent="0" marL="0">
              <a:buNone/>
            </a:pPr>
            <a:r>
              <a:rPr lang="en-US" sz="1150" b="1" dirty="0">
                <a:solidFill>
                  <a:srgbClr val="1F8A4C"/>
                </a:solidFill>
                <a:latin typeface="Calibri" pitchFamily="34" charset="0"/>
                <a:ea typeface="Calibri" pitchFamily="34" charset="-122"/>
                <a:cs typeface="Calibri" pitchFamily="34" charset="-120"/>
              </a:rPr>
              <a:t>nine wires, sloped 45°</a:t>
            </a:r>
            <a:endParaRPr lang="en-US" sz="1150" dirty="0"/>
          </a:p>
        </p:txBody>
      </p:sp>
      <p:sp>
        <p:nvSpPr>
          <p:cNvPr id="16" name="Text 14"/>
          <p:cNvSpPr/>
          <p:nvPr/>
        </p:nvSpPr>
        <p:spPr>
          <a:xfrm>
            <a:off x="914400" y="5212080"/>
            <a:ext cx="4023360" cy="457200"/>
          </a:xfrm>
          <a:prstGeom prst="rect">
            <a:avLst/>
          </a:prstGeom>
          <a:noFill/>
          <a:ln/>
        </p:spPr>
        <p:txBody>
          <a:bodyPr wrap="square" lIns="0" tIns="0" rIns="0" bIns="0" rtlCol="0" anchor="ctr"/>
          <a:lstStyle/>
          <a:p>
            <a:pPr algn="ctr" indent="0" marL="0">
              <a:buNone/>
            </a:pPr>
            <a:r>
              <a:rPr lang="en-US" sz="1150" i="1" dirty="0">
                <a:solidFill>
                  <a:srgbClr val="6B7480"/>
                </a:solidFill>
                <a:latin typeface="Calibri" pitchFamily="34" charset="0"/>
                <a:ea typeface="Calibri" pitchFamily="34" charset="-122"/>
                <a:cs typeface="Calibri" pitchFamily="34" charset="-120"/>
              </a:rPr>
              <a:t>they are the lower half of the antenna — and the guy wires</a:t>
            </a:r>
            <a:endParaRPr lang="en-US" sz="1150" dirty="0"/>
          </a:p>
        </p:txBody>
      </p:sp>
      <p:sp>
        <p:nvSpPr>
          <p:cNvPr id="17" name="Shape 15"/>
          <p:cNvSpPr/>
          <p:nvPr/>
        </p:nvSpPr>
        <p:spPr>
          <a:xfrm>
            <a:off x="5394960" y="2194560"/>
            <a:ext cx="6126480" cy="3566160"/>
          </a:xfrm>
          <a:prstGeom prst="roundRect">
            <a:avLst>
              <a:gd name="adj" fmla="val 2308"/>
            </a:avLst>
          </a:prstGeom>
          <a:solidFill>
            <a:srgbClr val="F2F4F7"/>
          </a:solidFill>
          <a:ln w="12700">
            <a:solidFill>
              <a:srgbClr val="DDE2E8"/>
            </a:solidFill>
            <a:prstDash val="solid"/>
          </a:ln>
        </p:spPr>
      </p:sp>
      <p:sp>
        <p:nvSpPr>
          <p:cNvPr id="18" name="Text 16"/>
          <p:cNvSpPr/>
          <p:nvPr/>
        </p:nvSpPr>
        <p:spPr>
          <a:xfrm>
            <a:off x="5715000" y="2423160"/>
            <a:ext cx="5486400" cy="36576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The elegant part</a:t>
            </a:r>
            <a:endParaRPr lang="en-US" sz="1800" dirty="0"/>
          </a:p>
        </p:txBody>
      </p:sp>
      <p:sp>
        <p:nvSpPr>
          <p:cNvPr id="19" name="Text 17"/>
          <p:cNvSpPr/>
          <p:nvPr/>
        </p:nvSpPr>
        <p:spPr>
          <a:xfrm>
            <a:off x="5715000" y="2926080"/>
            <a:ext cx="5486400" cy="274320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A1A1A"/>
                </a:solidFill>
                <a:latin typeface="Calibri" pitchFamily="34" charset="0"/>
                <a:ea typeface="Calibri" pitchFamily="34" charset="-122"/>
                <a:cs typeface="Calibri" pitchFamily="34" charset="-120"/>
              </a:rPr>
              <a:t>Only the top half is tower. The bottom half is nine quarter-wave wires from the tower's centre, sloping to ground at 45 degrees.</a:t>
            </a:r>
            <a:endParaRPr lang="en-US" sz="1350" dirty="0"/>
          </a:p>
          <a:p>
            <a:pPr marL="342900" indent="-342900">
              <a:spcAft>
                <a:spcPts val="900"/>
              </a:spcAft>
              <a:buSzPct val="100000"/>
              <a:buChar char="•"/>
            </a:pPr>
            <a:r>
              <a:rPr lang="en-US" sz="1350" dirty="0">
                <a:solidFill>
                  <a:srgbClr val="1A1A1A"/>
                </a:solidFill>
                <a:latin typeface="Calibri" pitchFamily="34" charset="0"/>
                <a:ea typeface="Calibri" pitchFamily="34" charset="-122"/>
                <a:cs typeface="Calibri" pitchFamily="34" charset="-120"/>
              </a:rPr>
              <a:t>Those wires do two jobs at once — they radiate, and they hold the tower up.</a:t>
            </a:r>
            <a:endParaRPr lang="en-US" sz="1350" dirty="0"/>
          </a:p>
          <a:p>
            <a:pPr marL="342900" indent="-342900">
              <a:spcAft>
                <a:spcPts val="900"/>
              </a:spcAft>
              <a:buSzPct val="100000"/>
              <a:buChar char="•"/>
            </a:pPr>
            <a:r>
              <a:rPr lang="en-US" sz="1350" dirty="0">
                <a:solidFill>
                  <a:srgbClr val="1A1A1A"/>
                </a:solidFill>
                <a:latin typeface="Calibri" pitchFamily="34" charset="0"/>
                <a:ea typeface="Calibri" pitchFamily="34" charset="-122"/>
                <a:cs typeface="Calibri" pitchFamily="34" charset="-120"/>
              </a:rPr>
              <a:t>Heights follow the frequency: about 60 m at 2.5 MHz, down to roughly 7.5 m at 20 MHz.</a:t>
            </a:r>
            <a:endParaRPr lang="en-US" sz="1350" dirty="0"/>
          </a:p>
          <a:p>
            <a:pPr marL="342900" indent="-342900">
              <a:spcAft>
                <a:spcPts val="900"/>
              </a:spcAft>
              <a:buSzPct val="100000"/>
              <a:buChar char="•"/>
            </a:pPr>
            <a:r>
              <a:rPr lang="en-US" sz="1350" dirty="0">
                <a:solidFill>
                  <a:srgbClr val="1A1A1A"/>
                </a:solidFill>
                <a:latin typeface="Calibri" pitchFamily="34" charset="0"/>
                <a:ea typeface="Calibri" pitchFamily="34" charset="-122"/>
                <a:cs typeface="Calibri" pitchFamily="34" charset="-120"/>
              </a:rPr>
              <a:t>Each antenna has its own rigid coaxial feed — and the site is laid out so that no two lines ever cross.</a:t>
            </a:r>
            <a:endParaRPr lang="en-US" sz="1350" dirty="0"/>
          </a:p>
        </p:txBody>
      </p:sp>
      <p:sp>
        <p:nvSpPr>
          <p:cNvPr id="20" name="Text 18"/>
          <p:cNvSpPr/>
          <p:nvPr/>
        </p:nvSpPr>
        <p:spPr>
          <a:xfrm>
            <a:off x="640080" y="5943600"/>
            <a:ext cx="10881360" cy="411480"/>
          </a:xfrm>
          <a:prstGeom prst="rect">
            <a:avLst/>
          </a:prstGeom>
          <a:noFill/>
          <a:ln/>
        </p:spPr>
        <p:txBody>
          <a:bodyPr wrap="square" lIns="0" tIns="0" rIns="0" bIns="0" rtlCol="0" anchor="ctr"/>
          <a:lstStyle/>
          <a:p>
            <a:pPr indent="0" marL="0">
              <a:buNone/>
            </a:pPr>
            <a:r>
              <a:rPr lang="en-US" sz="1400" b="1" dirty="0">
                <a:solidFill>
                  <a:srgbClr val="2C3E50"/>
                </a:solidFill>
                <a:latin typeface="Calibri" pitchFamily="34" charset="0"/>
                <a:ea typeface="Calibri" pitchFamily="34" charset="-122"/>
                <a:cs typeface="Calibri" pitchFamily="34" charset="-120"/>
              </a:rPr>
              <a:t>Power: 10 kW on 5, 10 and 15 MHz · 2.5 kW on 2.5 and 20 MHz · the intermittent 25 MHz outlet runs 2.5 kW</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ANTENNAS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How tall, and how much land</a:t>
            </a:r>
            <a:endParaRPr lang="en-US" sz="3400" dirty="0"/>
          </a:p>
        </p:txBody>
      </p:sp>
      <p:sp>
        <p:nvSpPr>
          <p:cNvPr id="4" name="Text 2"/>
          <p:cNvSpPr/>
          <p:nvPr/>
        </p:nvSpPr>
        <p:spPr>
          <a:xfrm>
            <a:off x="640080" y="1645920"/>
            <a:ext cx="10881360" cy="36576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Antenna height is simply half a wavelength — so the whole field is one design built at six different sizes.</a:t>
            </a:r>
            <a:endParaRPr lang="en-US" sz="1500" dirty="0"/>
          </a:p>
        </p:txBody>
      </p:sp>
      <p:sp>
        <p:nvSpPr>
          <p:cNvPr id="5" name="Shape 3"/>
          <p:cNvSpPr/>
          <p:nvPr/>
        </p:nvSpPr>
        <p:spPr>
          <a:xfrm>
            <a:off x="640080" y="2148840"/>
            <a:ext cx="5394960" cy="411480"/>
          </a:xfrm>
          <a:prstGeom prst="rect">
            <a:avLst/>
          </a:prstGeom>
          <a:solidFill>
            <a:srgbClr val="2C3E50"/>
          </a:solidFill>
          <a:ln w="12700">
            <a:solidFill>
              <a:srgbClr val="2C3E50"/>
            </a:solidFill>
            <a:prstDash val="solid"/>
          </a:ln>
        </p:spPr>
      </p:sp>
      <p:sp>
        <p:nvSpPr>
          <p:cNvPr id="6" name="Text 4"/>
          <p:cNvSpPr/>
          <p:nvPr/>
        </p:nvSpPr>
        <p:spPr>
          <a:xfrm>
            <a:off x="868680" y="2148840"/>
            <a:ext cx="1188720" cy="411480"/>
          </a:xfrm>
          <a:prstGeom prst="rect">
            <a:avLst/>
          </a:prstGeom>
          <a:noFill/>
          <a:ln/>
        </p:spPr>
        <p:txBody>
          <a:bodyPr wrap="square" lIns="0" tIns="0" rIns="0" bIns="0" rtlCol="0" anchor="ctr"/>
          <a:lstStyle/>
          <a:p>
            <a:pPr indent="0" marL="0">
              <a:buNone/>
            </a:pPr>
            <a:r>
              <a:rPr lang="en-US" sz="1100" b="1" spc="120" kern="0" dirty="0">
                <a:solidFill>
                  <a:srgbClr val="FFFFFF"/>
                </a:solidFill>
                <a:latin typeface="Calibri" pitchFamily="34" charset="0"/>
                <a:ea typeface="Calibri" pitchFamily="34" charset="-122"/>
                <a:cs typeface="Calibri" pitchFamily="34" charset="-120"/>
              </a:rPr>
              <a:t>FREQ</a:t>
            </a:r>
            <a:endParaRPr lang="en-US" sz="1100" dirty="0"/>
          </a:p>
        </p:txBody>
      </p:sp>
      <p:sp>
        <p:nvSpPr>
          <p:cNvPr id="7" name="Text 5"/>
          <p:cNvSpPr/>
          <p:nvPr/>
        </p:nvSpPr>
        <p:spPr>
          <a:xfrm>
            <a:off x="2240280" y="2148840"/>
            <a:ext cx="1737360" cy="411480"/>
          </a:xfrm>
          <a:prstGeom prst="rect">
            <a:avLst/>
          </a:prstGeom>
          <a:noFill/>
          <a:ln/>
        </p:spPr>
        <p:txBody>
          <a:bodyPr wrap="square" lIns="0" tIns="0" rIns="0" bIns="0" rtlCol="0" anchor="ctr"/>
          <a:lstStyle/>
          <a:p>
            <a:pPr indent="0" marL="0">
              <a:buNone/>
            </a:pPr>
            <a:r>
              <a:rPr lang="en-US" sz="1100" b="1" spc="120" kern="0" dirty="0">
                <a:solidFill>
                  <a:srgbClr val="FFFFFF"/>
                </a:solidFill>
                <a:latin typeface="Calibri" pitchFamily="34" charset="0"/>
                <a:ea typeface="Calibri" pitchFamily="34" charset="-122"/>
                <a:cs typeface="Calibri" pitchFamily="34" charset="-120"/>
              </a:rPr>
              <a:t>WWV</a:t>
            </a:r>
            <a:endParaRPr lang="en-US" sz="1100" dirty="0"/>
          </a:p>
        </p:txBody>
      </p:sp>
      <p:sp>
        <p:nvSpPr>
          <p:cNvPr id="8" name="Text 6"/>
          <p:cNvSpPr/>
          <p:nvPr/>
        </p:nvSpPr>
        <p:spPr>
          <a:xfrm>
            <a:off x="4114800" y="2148840"/>
            <a:ext cx="1737360" cy="411480"/>
          </a:xfrm>
          <a:prstGeom prst="rect">
            <a:avLst/>
          </a:prstGeom>
          <a:noFill/>
          <a:ln/>
        </p:spPr>
        <p:txBody>
          <a:bodyPr wrap="square" lIns="0" tIns="0" rIns="0" bIns="0" rtlCol="0" anchor="ctr"/>
          <a:lstStyle/>
          <a:p>
            <a:pPr indent="0" marL="0">
              <a:buNone/>
            </a:pPr>
            <a:r>
              <a:rPr lang="en-US" sz="1100" b="1" spc="120" kern="0" dirty="0">
                <a:solidFill>
                  <a:srgbClr val="FFFFFF"/>
                </a:solidFill>
                <a:latin typeface="Calibri" pitchFamily="34" charset="0"/>
                <a:ea typeface="Calibri" pitchFamily="34" charset="-122"/>
                <a:cs typeface="Calibri" pitchFamily="34" charset="-120"/>
              </a:rPr>
              <a:t>WWVH</a:t>
            </a:r>
            <a:endParaRPr lang="en-US" sz="1100" dirty="0"/>
          </a:p>
        </p:txBody>
      </p:sp>
      <p:sp>
        <p:nvSpPr>
          <p:cNvPr id="9" name="Shape 7"/>
          <p:cNvSpPr/>
          <p:nvPr/>
        </p:nvSpPr>
        <p:spPr>
          <a:xfrm>
            <a:off x="640080" y="2560320"/>
            <a:ext cx="5394960" cy="402336"/>
          </a:xfrm>
          <a:prstGeom prst="rect">
            <a:avLst/>
          </a:prstGeom>
          <a:solidFill>
            <a:srgbClr val="F2F4F7"/>
          </a:solidFill>
          <a:ln w="12700">
            <a:solidFill>
              <a:srgbClr val="F2F4F7"/>
            </a:solidFill>
            <a:prstDash val="solid"/>
          </a:ln>
        </p:spPr>
      </p:sp>
      <p:sp>
        <p:nvSpPr>
          <p:cNvPr id="10" name="Text 8"/>
          <p:cNvSpPr/>
          <p:nvPr/>
        </p:nvSpPr>
        <p:spPr>
          <a:xfrm>
            <a:off x="868680" y="2560320"/>
            <a:ext cx="1280160" cy="402336"/>
          </a:xfrm>
          <a:prstGeom prst="rect">
            <a:avLst/>
          </a:prstGeom>
          <a:noFill/>
          <a:ln/>
        </p:spPr>
        <p:txBody>
          <a:bodyPr wrap="square" lIns="0" tIns="0" rIns="0" bIns="0" rtlCol="0" anchor="ctr"/>
          <a:lstStyle/>
          <a:p>
            <a:pPr indent="0" marL="0">
              <a:buNone/>
            </a:pPr>
            <a:r>
              <a:rPr lang="en-US" sz="1300" b="1" dirty="0">
                <a:solidFill>
                  <a:srgbClr val="1A1A1A"/>
                </a:solidFill>
                <a:latin typeface="Calibri" pitchFamily="34" charset="0"/>
                <a:ea typeface="Calibri" pitchFamily="34" charset="-122"/>
                <a:cs typeface="Calibri" pitchFamily="34" charset="-120"/>
              </a:rPr>
              <a:t>2.5 MHz</a:t>
            </a:r>
            <a:endParaRPr lang="en-US" sz="1300" dirty="0"/>
          </a:p>
        </p:txBody>
      </p:sp>
      <p:sp>
        <p:nvSpPr>
          <p:cNvPr id="11" name="Text 9"/>
          <p:cNvSpPr/>
          <p:nvPr/>
        </p:nvSpPr>
        <p:spPr>
          <a:xfrm>
            <a:off x="2240280" y="2560320"/>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60 m · 197 ft</a:t>
            </a:r>
            <a:endParaRPr lang="en-US" sz="1300" dirty="0"/>
          </a:p>
        </p:txBody>
      </p:sp>
      <p:sp>
        <p:nvSpPr>
          <p:cNvPr id="12" name="Text 10"/>
          <p:cNvSpPr/>
          <p:nvPr/>
        </p:nvSpPr>
        <p:spPr>
          <a:xfrm>
            <a:off x="4114800" y="2560320"/>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30 m · 98 ft ¼λ</a:t>
            </a:r>
            <a:endParaRPr lang="en-US" sz="1300" dirty="0"/>
          </a:p>
        </p:txBody>
      </p:sp>
      <p:sp>
        <p:nvSpPr>
          <p:cNvPr id="13" name="Text 11"/>
          <p:cNvSpPr/>
          <p:nvPr/>
        </p:nvSpPr>
        <p:spPr>
          <a:xfrm>
            <a:off x="868680" y="2962656"/>
            <a:ext cx="1280160" cy="402336"/>
          </a:xfrm>
          <a:prstGeom prst="rect">
            <a:avLst/>
          </a:prstGeom>
          <a:noFill/>
          <a:ln/>
        </p:spPr>
        <p:txBody>
          <a:bodyPr wrap="square" lIns="0" tIns="0" rIns="0" bIns="0" rtlCol="0" anchor="ctr"/>
          <a:lstStyle/>
          <a:p>
            <a:pPr indent="0" marL="0">
              <a:buNone/>
            </a:pPr>
            <a:r>
              <a:rPr lang="en-US" sz="1300" b="1" dirty="0">
                <a:solidFill>
                  <a:srgbClr val="1A1A1A"/>
                </a:solidFill>
                <a:latin typeface="Calibri" pitchFamily="34" charset="0"/>
                <a:ea typeface="Calibri" pitchFamily="34" charset="-122"/>
                <a:cs typeface="Calibri" pitchFamily="34" charset="-120"/>
              </a:rPr>
              <a:t>5 MHz</a:t>
            </a:r>
            <a:endParaRPr lang="en-US" sz="1300" dirty="0"/>
          </a:p>
        </p:txBody>
      </p:sp>
      <p:sp>
        <p:nvSpPr>
          <p:cNvPr id="14" name="Text 12"/>
          <p:cNvSpPr/>
          <p:nvPr/>
        </p:nvSpPr>
        <p:spPr>
          <a:xfrm>
            <a:off x="2240280" y="2962656"/>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30 m · 98 ft</a:t>
            </a:r>
            <a:endParaRPr lang="en-US" sz="1300" dirty="0"/>
          </a:p>
        </p:txBody>
      </p:sp>
      <p:sp>
        <p:nvSpPr>
          <p:cNvPr id="15" name="Text 13"/>
          <p:cNvSpPr/>
          <p:nvPr/>
        </p:nvSpPr>
        <p:spPr>
          <a:xfrm>
            <a:off x="4114800" y="2962656"/>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30 m · 98 ft</a:t>
            </a:r>
            <a:endParaRPr lang="en-US" sz="1300" dirty="0"/>
          </a:p>
        </p:txBody>
      </p:sp>
      <p:sp>
        <p:nvSpPr>
          <p:cNvPr id="16" name="Shape 14"/>
          <p:cNvSpPr/>
          <p:nvPr/>
        </p:nvSpPr>
        <p:spPr>
          <a:xfrm>
            <a:off x="640080" y="3364992"/>
            <a:ext cx="5394960" cy="402336"/>
          </a:xfrm>
          <a:prstGeom prst="rect">
            <a:avLst/>
          </a:prstGeom>
          <a:solidFill>
            <a:srgbClr val="F2F4F7"/>
          </a:solidFill>
          <a:ln w="12700">
            <a:solidFill>
              <a:srgbClr val="F2F4F7"/>
            </a:solidFill>
            <a:prstDash val="solid"/>
          </a:ln>
        </p:spPr>
      </p:sp>
      <p:sp>
        <p:nvSpPr>
          <p:cNvPr id="17" name="Text 15"/>
          <p:cNvSpPr/>
          <p:nvPr/>
        </p:nvSpPr>
        <p:spPr>
          <a:xfrm>
            <a:off x="868680" y="3364992"/>
            <a:ext cx="1280160" cy="402336"/>
          </a:xfrm>
          <a:prstGeom prst="rect">
            <a:avLst/>
          </a:prstGeom>
          <a:noFill/>
          <a:ln/>
        </p:spPr>
        <p:txBody>
          <a:bodyPr wrap="square" lIns="0" tIns="0" rIns="0" bIns="0" rtlCol="0" anchor="ctr"/>
          <a:lstStyle/>
          <a:p>
            <a:pPr indent="0" marL="0">
              <a:buNone/>
            </a:pPr>
            <a:r>
              <a:rPr lang="en-US" sz="1300" b="1" dirty="0">
                <a:solidFill>
                  <a:srgbClr val="1A1A1A"/>
                </a:solidFill>
                <a:latin typeface="Calibri" pitchFamily="34" charset="0"/>
                <a:ea typeface="Calibri" pitchFamily="34" charset="-122"/>
                <a:cs typeface="Calibri" pitchFamily="34" charset="-120"/>
              </a:rPr>
              <a:t>10 MHz</a:t>
            </a:r>
            <a:endParaRPr lang="en-US" sz="1300" dirty="0"/>
          </a:p>
        </p:txBody>
      </p:sp>
      <p:sp>
        <p:nvSpPr>
          <p:cNvPr id="18" name="Text 16"/>
          <p:cNvSpPr/>
          <p:nvPr/>
        </p:nvSpPr>
        <p:spPr>
          <a:xfrm>
            <a:off x="2240280" y="3364992"/>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15 m · 49 ft</a:t>
            </a:r>
            <a:endParaRPr lang="en-US" sz="1300" dirty="0"/>
          </a:p>
        </p:txBody>
      </p:sp>
      <p:sp>
        <p:nvSpPr>
          <p:cNvPr id="19" name="Text 17"/>
          <p:cNvSpPr/>
          <p:nvPr/>
        </p:nvSpPr>
        <p:spPr>
          <a:xfrm>
            <a:off x="4114800" y="3364992"/>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15 m · 49 ft</a:t>
            </a:r>
            <a:endParaRPr lang="en-US" sz="1300" dirty="0"/>
          </a:p>
        </p:txBody>
      </p:sp>
      <p:sp>
        <p:nvSpPr>
          <p:cNvPr id="20" name="Text 18"/>
          <p:cNvSpPr/>
          <p:nvPr/>
        </p:nvSpPr>
        <p:spPr>
          <a:xfrm>
            <a:off x="868680" y="3767328"/>
            <a:ext cx="1280160" cy="402336"/>
          </a:xfrm>
          <a:prstGeom prst="rect">
            <a:avLst/>
          </a:prstGeom>
          <a:noFill/>
          <a:ln/>
        </p:spPr>
        <p:txBody>
          <a:bodyPr wrap="square" lIns="0" tIns="0" rIns="0" bIns="0" rtlCol="0" anchor="ctr"/>
          <a:lstStyle/>
          <a:p>
            <a:pPr indent="0" marL="0">
              <a:buNone/>
            </a:pPr>
            <a:r>
              <a:rPr lang="en-US" sz="1300" b="1" dirty="0">
                <a:solidFill>
                  <a:srgbClr val="1A1A1A"/>
                </a:solidFill>
                <a:latin typeface="Calibri" pitchFamily="34" charset="0"/>
                <a:ea typeface="Calibri" pitchFamily="34" charset="-122"/>
                <a:cs typeface="Calibri" pitchFamily="34" charset="-120"/>
              </a:rPr>
              <a:t>15 MHz</a:t>
            </a:r>
            <a:endParaRPr lang="en-US" sz="1300" dirty="0"/>
          </a:p>
        </p:txBody>
      </p:sp>
      <p:sp>
        <p:nvSpPr>
          <p:cNvPr id="21" name="Text 19"/>
          <p:cNvSpPr/>
          <p:nvPr/>
        </p:nvSpPr>
        <p:spPr>
          <a:xfrm>
            <a:off x="2240280" y="3767328"/>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10 m · 33 ft</a:t>
            </a:r>
            <a:endParaRPr lang="en-US" sz="1300" dirty="0"/>
          </a:p>
        </p:txBody>
      </p:sp>
      <p:sp>
        <p:nvSpPr>
          <p:cNvPr id="22" name="Text 20"/>
          <p:cNvSpPr/>
          <p:nvPr/>
        </p:nvSpPr>
        <p:spPr>
          <a:xfrm>
            <a:off x="4114800" y="3767328"/>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10 m · 33 ft</a:t>
            </a:r>
            <a:endParaRPr lang="en-US" sz="1300" dirty="0"/>
          </a:p>
        </p:txBody>
      </p:sp>
      <p:sp>
        <p:nvSpPr>
          <p:cNvPr id="23" name="Shape 21"/>
          <p:cNvSpPr/>
          <p:nvPr/>
        </p:nvSpPr>
        <p:spPr>
          <a:xfrm>
            <a:off x="640080" y="4169664"/>
            <a:ext cx="5394960" cy="402336"/>
          </a:xfrm>
          <a:prstGeom prst="rect">
            <a:avLst/>
          </a:prstGeom>
          <a:solidFill>
            <a:srgbClr val="F2F4F7"/>
          </a:solidFill>
          <a:ln w="12700">
            <a:solidFill>
              <a:srgbClr val="F2F4F7"/>
            </a:solidFill>
            <a:prstDash val="solid"/>
          </a:ln>
        </p:spPr>
      </p:sp>
      <p:sp>
        <p:nvSpPr>
          <p:cNvPr id="24" name="Text 22"/>
          <p:cNvSpPr/>
          <p:nvPr/>
        </p:nvSpPr>
        <p:spPr>
          <a:xfrm>
            <a:off x="868680" y="4169664"/>
            <a:ext cx="1280160" cy="402336"/>
          </a:xfrm>
          <a:prstGeom prst="rect">
            <a:avLst/>
          </a:prstGeom>
          <a:noFill/>
          <a:ln/>
        </p:spPr>
        <p:txBody>
          <a:bodyPr wrap="square" lIns="0" tIns="0" rIns="0" bIns="0" rtlCol="0" anchor="ctr"/>
          <a:lstStyle/>
          <a:p>
            <a:pPr indent="0" marL="0">
              <a:buNone/>
            </a:pPr>
            <a:r>
              <a:rPr lang="en-US" sz="1300" b="1" dirty="0">
                <a:solidFill>
                  <a:srgbClr val="1A1A1A"/>
                </a:solidFill>
                <a:latin typeface="Calibri" pitchFamily="34" charset="0"/>
                <a:ea typeface="Calibri" pitchFamily="34" charset="-122"/>
                <a:cs typeface="Calibri" pitchFamily="34" charset="-120"/>
              </a:rPr>
              <a:t>20 MHz</a:t>
            </a:r>
            <a:endParaRPr lang="en-US" sz="1300" dirty="0"/>
          </a:p>
        </p:txBody>
      </p:sp>
      <p:sp>
        <p:nvSpPr>
          <p:cNvPr id="25" name="Text 23"/>
          <p:cNvSpPr/>
          <p:nvPr/>
        </p:nvSpPr>
        <p:spPr>
          <a:xfrm>
            <a:off x="2240280" y="4169664"/>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7.5 m · 25 ft</a:t>
            </a:r>
            <a:endParaRPr lang="en-US" sz="1300" dirty="0"/>
          </a:p>
        </p:txBody>
      </p:sp>
      <p:sp>
        <p:nvSpPr>
          <p:cNvPr id="26" name="Text 24"/>
          <p:cNvSpPr/>
          <p:nvPr/>
        </p:nvSpPr>
        <p:spPr>
          <a:xfrm>
            <a:off x="4114800" y="4169664"/>
            <a:ext cx="1828800" cy="402336"/>
          </a:xfrm>
          <a:prstGeom prst="rect">
            <a:avLst/>
          </a:prstGeom>
          <a:noFill/>
          <a:ln/>
        </p:spPr>
        <p:txBody>
          <a:bodyPr wrap="square" lIns="0" tIns="0" rIns="0" bIns="0" rtlCol="0" anchor="ctr"/>
          <a:lstStyle/>
          <a:p>
            <a:pPr indent="0" marL="0">
              <a:buNone/>
            </a:pPr>
            <a:r>
              <a:rPr lang="en-US" sz="1300" dirty="0">
                <a:solidFill>
                  <a:srgbClr val="6B7480"/>
                </a:solidFill>
                <a:latin typeface="Calibri" pitchFamily="34" charset="0"/>
                <a:ea typeface="Calibri" pitchFamily="34" charset="-122"/>
                <a:cs typeface="Calibri" pitchFamily="34" charset="-120"/>
              </a:rPr>
              <a:t>—</a:t>
            </a:r>
            <a:endParaRPr lang="en-US" sz="1300" dirty="0"/>
          </a:p>
        </p:txBody>
      </p:sp>
      <p:sp>
        <p:nvSpPr>
          <p:cNvPr id="27" name="Text 25"/>
          <p:cNvSpPr/>
          <p:nvPr/>
        </p:nvSpPr>
        <p:spPr>
          <a:xfrm>
            <a:off x="868680" y="4572000"/>
            <a:ext cx="1280160" cy="402336"/>
          </a:xfrm>
          <a:prstGeom prst="rect">
            <a:avLst/>
          </a:prstGeom>
          <a:noFill/>
          <a:ln/>
        </p:spPr>
        <p:txBody>
          <a:bodyPr wrap="square" lIns="0" tIns="0" rIns="0" bIns="0" rtlCol="0" anchor="ctr"/>
          <a:lstStyle/>
          <a:p>
            <a:pPr indent="0" marL="0">
              <a:buNone/>
            </a:pPr>
            <a:r>
              <a:rPr lang="en-US" sz="1300" b="1" dirty="0">
                <a:solidFill>
                  <a:srgbClr val="1A1A1A"/>
                </a:solidFill>
                <a:latin typeface="Calibri" pitchFamily="34" charset="0"/>
                <a:ea typeface="Calibri" pitchFamily="34" charset="-122"/>
                <a:cs typeface="Calibri" pitchFamily="34" charset="-120"/>
              </a:rPr>
              <a:t>25 MHz</a:t>
            </a:r>
            <a:endParaRPr lang="en-US" sz="1300" dirty="0"/>
          </a:p>
        </p:txBody>
      </p:sp>
      <p:sp>
        <p:nvSpPr>
          <p:cNvPr id="28" name="Text 26"/>
          <p:cNvSpPr/>
          <p:nvPr/>
        </p:nvSpPr>
        <p:spPr>
          <a:xfrm>
            <a:off x="2240280" y="4572000"/>
            <a:ext cx="1828800" cy="402336"/>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6 m · 20 ft</a:t>
            </a:r>
            <a:endParaRPr lang="en-US" sz="1300" dirty="0"/>
          </a:p>
        </p:txBody>
      </p:sp>
      <p:sp>
        <p:nvSpPr>
          <p:cNvPr id="29" name="Text 27"/>
          <p:cNvSpPr/>
          <p:nvPr/>
        </p:nvSpPr>
        <p:spPr>
          <a:xfrm>
            <a:off x="4114800" y="4572000"/>
            <a:ext cx="1828800" cy="402336"/>
          </a:xfrm>
          <a:prstGeom prst="rect">
            <a:avLst/>
          </a:prstGeom>
          <a:noFill/>
          <a:ln/>
        </p:spPr>
        <p:txBody>
          <a:bodyPr wrap="square" lIns="0" tIns="0" rIns="0" bIns="0" rtlCol="0" anchor="ctr"/>
          <a:lstStyle/>
          <a:p>
            <a:pPr indent="0" marL="0">
              <a:buNone/>
            </a:pPr>
            <a:r>
              <a:rPr lang="en-US" sz="1300" dirty="0">
                <a:solidFill>
                  <a:srgbClr val="6B7480"/>
                </a:solidFill>
                <a:latin typeface="Calibri" pitchFamily="34" charset="0"/>
                <a:ea typeface="Calibri" pitchFamily="34" charset="-122"/>
                <a:cs typeface="Calibri" pitchFamily="34" charset="-120"/>
              </a:rPr>
              <a:t>—</a:t>
            </a:r>
            <a:endParaRPr lang="en-US" sz="1300" dirty="0"/>
          </a:p>
        </p:txBody>
      </p:sp>
      <p:sp>
        <p:nvSpPr>
          <p:cNvPr id="30" name="Text 28"/>
          <p:cNvSpPr/>
          <p:nvPr/>
        </p:nvSpPr>
        <p:spPr>
          <a:xfrm>
            <a:off x="640080" y="5074920"/>
            <a:ext cx="5394960" cy="685800"/>
          </a:xfrm>
          <a:prstGeom prst="rect">
            <a:avLst/>
          </a:prstGeom>
          <a:noFill/>
          <a:ln/>
        </p:spPr>
        <p:txBody>
          <a:bodyPr wrap="square" lIns="0" tIns="0" rIns="0" bIns="0" rtlCol="0" anchor="ctr"/>
          <a:lstStyle/>
          <a:p>
            <a:pPr indent="0" marL="0">
              <a:buNone/>
            </a:pPr>
            <a:r>
              <a:rPr lang="en-US" sz="1250" i="1" dirty="0">
                <a:solidFill>
                  <a:srgbClr val="6B7480"/>
                </a:solidFill>
                <a:latin typeface="Calibri" pitchFamily="34" charset="0"/>
                <a:ea typeface="Calibri" pitchFamily="34" charset="-122"/>
                <a:cs typeface="Calibri" pitchFamily="34" charset="-120"/>
              </a:rPr>
              <a:t>Every WWV antenna is a half-wave vertical. At WWVH only 2.5 MHz is a quarter-wave. Nothing on either site is 5/8-wave.</a:t>
            </a:r>
            <a:endParaRPr lang="en-US" sz="1250" dirty="0"/>
          </a:p>
        </p:txBody>
      </p:sp>
      <p:sp>
        <p:nvSpPr>
          <p:cNvPr id="31" name="Shape 29"/>
          <p:cNvSpPr/>
          <p:nvPr/>
        </p:nvSpPr>
        <p:spPr>
          <a:xfrm>
            <a:off x="6355080" y="2148840"/>
            <a:ext cx="5166360" cy="1874520"/>
          </a:xfrm>
          <a:prstGeom prst="roundRect">
            <a:avLst>
              <a:gd name="adj" fmla="val 4390"/>
            </a:avLst>
          </a:prstGeom>
          <a:solidFill>
            <a:srgbClr val="FDF3F2"/>
          </a:solidFill>
          <a:ln w="12700">
            <a:solidFill>
              <a:srgbClr val="DDE2E8"/>
            </a:solidFill>
            <a:prstDash val="solid"/>
          </a:ln>
        </p:spPr>
      </p:sp>
      <p:sp>
        <p:nvSpPr>
          <p:cNvPr id="32" name="Text 30"/>
          <p:cNvSpPr/>
          <p:nvPr/>
        </p:nvSpPr>
        <p:spPr>
          <a:xfrm>
            <a:off x="6675120" y="2331720"/>
            <a:ext cx="4572000" cy="274320"/>
          </a:xfrm>
          <a:prstGeom prst="rect">
            <a:avLst/>
          </a:prstGeom>
          <a:noFill/>
          <a:ln/>
        </p:spPr>
        <p:txBody>
          <a:bodyPr wrap="square" lIns="0" tIns="0" rIns="0" bIns="0" rtlCol="0" anchor="ctr"/>
          <a:lstStyle/>
          <a:p>
            <a:pPr indent="0" marL="0">
              <a:buNone/>
            </a:pPr>
            <a:r>
              <a:rPr lang="en-US" sz="1100" b="1" spc="150" kern="0" dirty="0">
                <a:solidFill>
                  <a:srgbClr val="C0392B"/>
                </a:solidFill>
                <a:latin typeface="Calibri" pitchFamily="34" charset="0"/>
                <a:ea typeface="Calibri" pitchFamily="34" charset="-122"/>
                <a:cs typeface="Calibri" pitchFamily="34" charset="-120"/>
              </a:rPr>
              <a:t>WHAT ABOUT THE GROUND SYSTEM?</a:t>
            </a:r>
            <a:endParaRPr lang="en-US" sz="1100" dirty="0"/>
          </a:p>
        </p:txBody>
      </p:sp>
      <p:sp>
        <p:nvSpPr>
          <p:cNvPr id="33" name="Text 31"/>
          <p:cNvSpPr/>
          <p:nvPr/>
        </p:nvSpPr>
        <p:spPr>
          <a:xfrm>
            <a:off x="6675120" y="2651760"/>
            <a:ext cx="4572000" cy="128016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These are not quarter-wave monopoles standing on a radial field: the nine sloping wires are the lower half of the radiator, each about 0.354 of a wavelength. What lies under them is a separate question. A 10 kW site has a ground system — RF return, lightning, safety — and NIST does not publish what WWV's is.</a:t>
            </a:r>
            <a:endParaRPr lang="en-US" sz="1250" dirty="0"/>
          </a:p>
        </p:txBody>
      </p:sp>
      <p:sp>
        <p:nvSpPr>
          <p:cNvPr id="34" name="Shape 32"/>
          <p:cNvSpPr/>
          <p:nvPr/>
        </p:nvSpPr>
        <p:spPr>
          <a:xfrm>
            <a:off x="6355080" y="4160520"/>
            <a:ext cx="5166360" cy="1691640"/>
          </a:xfrm>
          <a:prstGeom prst="roundRect">
            <a:avLst>
              <a:gd name="adj" fmla="val 4865"/>
            </a:avLst>
          </a:prstGeom>
          <a:solidFill>
            <a:srgbClr val="F2F4F7"/>
          </a:solidFill>
          <a:ln w="12700">
            <a:solidFill>
              <a:srgbClr val="DDE2E8"/>
            </a:solidFill>
            <a:prstDash val="solid"/>
          </a:ln>
        </p:spPr>
      </p:sp>
      <p:sp>
        <p:nvSpPr>
          <p:cNvPr id="35" name="Text 33"/>
          <p:cNvSpPr/>
          <p:nvPr/>
        </p:nvSpPr>
        <p:spPr>
          <a:xfrm>
            <a:off x="6675120" y="4343400"/>
            <a:ext cx="4572000" cy="274320"/>
          </a:xfrm>
          <a:prstGeom prst="rect">
            <a:avLst/>
          </a:prstGeom>
          <a:noFill/>
          <a:ln/>
        </p:spPr>
        <p:txBody>
          <a:bodyPr wrap="square" lIns="0" tIns="0" rIns="0" bIns="0" rtlCol="0" anchor="ctr"/>
          <a:lstStyle/>
          <a:p>
            <a:pPr indent="0" marL="0">
              <a:buNone/>
            </a:pPr>
            <a:r>
              <a:rPr lang="en-US" sz="1100" b="1" spc="150" kern="0" dirty="0">
                <a:solidFill>
                  <a:srgbClr val="1F8A4C"/>
                </a:solidFill>
                <a:latin typeface="Calibri" pitchFamily="34" charset="0"/>
                <a:ea typeface="Calibri" pitchFamily="34" charset="-122"/>
                <a:cs typeface="Calibri" pitchFamily="34" charset="-120"/>
              </a:rPr>
              <a:t>THE LAND</a:t>
            </a:r>
            <a:endParaRPr lang="en-US" sz="1100" dirty="0"/>
          </a:p>
        </p:txBody>
      </p:sp>
      <p:sp>
        <p:nvSpPr>
          <p:cNvPr id="36" name="Text 34"/>
          <p:cNvSpPr/>
          <p:nvPr/>
        </p:nvSpPr>
        <p:spPr>
          <a:xfrm>
            <a:off x="6675120" y="4663440"/>
            <a:ext cx="4572000" cy="1097280"/>
          </a:xfrm>
          <a:prstGeom prst="rect">
            <a:avLst/>
          </a:prstGeom>
          <a:noFill/>
          <a:ln/>
        </p:spPr>
        <p:txBody>
          <a:bodyPr wrap="square" lIns="0" tIns="0" rIns="0" bIns="0" rtlCol="0" anchor="ctr"/>
          <a:lstStyle/>
          <a:p>
            <a:pPr marL="342900" indent="-342900">
              <a:spcAft>
                <a:spcPts val="500"/>
              </a:spcAft>
              <a:buSzPct val="100000"/>
              <a:buChar char="•"/>
            </a:pPr>
            <a:r>
              <a:rPr lang="en-US" sz="1250" dirty="0">
                <a:solidFill>
                  <a:srgbClr val="1A1A1A"/>
                </a:solidFill>
                <a:latin typeface="Calibri" pitchFamily="34" charset="0"/>
                <a:ea typeface="Calibri" pitchFamily="34" charset="-122"/>
                <a:cs typeface="Calibri" pitchFamily="34" charset="-120"/>
              </a:rPr>
              <a:t>Fort Collins — 158 hectares, 390 acres, shared by WWV and WWVB.</a:t>
            </a:r>
            <a:endParaRPr lang="en-US" sz="1250" dirty="0"/>
          </a:p>
          <a:p>
            <a:pPr marL="342900" indent="-342900">
              <a:spcAft>
                <a:spcPts val="500"/>
              </a:spcAft>
              <a:buSzPct val="100000"/>
              <a:buChar char="•"/>
            </a:pPr>
            <a:r>
              <a:rPr lang="en-US" sz="1250" dirty="0">
                <a:solidFill>
                  <a:srgbClr val="1A1A1A"/>
                </a:solidFill>
                <a:latin typeface="Calibri" pitchFamily="34" charset="0"/>
                <a:ea typeface="Calibri" pitchFamily="34" charset="-122"/>
                <a:cs typeface="Calibri" pitchFamily="34" charset="-120"/>
              </a:rPr>
              <a:t>Kokole Point, Kauai — 30 acres.</a:t>
            </a:r>
            <a:endParaRPr lang="en-US" sz="1250" dirty="0"/>
          </a:p>
          <a:p>
            <a:pPr marL="342900" indent="-342900">
              <a:spcAft>
                <a:spcPts val="500"/>
              </a:spcAft>
              <a:buSzPct val="100000"/>
              <a:buChar char="•"/>
            </a:pPr>
            <a:r>
              <a:rPr lang="en-US" sz="1250" dirty="0">
                <a:solidFill>
                  <a:srgbClr val="1A1A1A"/>
                </a:solidFill>
                <a:latin typeface="Calibri" pitchFamily="34" charset="0"/>
                <a:ea typeface="Calibri" pitchFamily="34" charset="-122"/>
                <a:cs typeface="Calibri" pitchFamily="34" charset="-120"/>
              </a:rPr>
              <a:t>The gap is WWVB: its two antenna systems alone stand 2,810 ft apart.</a:t>
            </a:r>
            <a:endParaRPr lang="en-US" sz="1250" dirty="0"/>
          </a:p>
        </p:txBody>
      </p:sp>
      <p:sp>
        <p:nvSpPr>
          <p:cNvPr id="37" name="Text 35"/>
          <p:cNvSpPr/>
          <p:nvPr/>
        </p:nvSpPr>
        <p:spPr>
          <a:xfrm>
            <a:off x="640080" y="6053328"/>
            <a:ext cx="10881360" cy="36576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Thirteen times the land at Fort Collins, and almost all of the difference is one 60 kHz antenna.</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ANTENNAS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WWVH's antennas: and one of them aims</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Four transmitters on a 30-acre site at Kokole Point, Kekaha — on the western edge of Kauai, inside the Pacific Missile Range Facility at Barking Sands.</a:t>
            </a:r>
            <a:endParaRPr lang="en-US" sz="1500" dirty="0"/>
          </a:p>
        </p:txBody>
      </p:sp>
      <p:sp>
        <p:nvSpPr>
          <p:cNvPr id="5" name="Shape 3"/>
          <p:cNvSpPr/>
          <p:nvPr/>
        </p:nvSpPr>
        <p:spPr>
          <a:xfrm>
            <a:off x="640080" y="2194560"/>
            <a:ext cx="5212080" cy="3017520"/>
          </a:xfrm>
          <a:prstGeom prst="roundRect">
            <a:avLst>
              <a:gd name="adj" fmla="val 2727"/>
            </a:avLst>
          </a:prstGeom>
          <a:solidFill>
            <a:srgbClr val="F2F4F7"/>
          </a:solidFill>
          <a:ln w="12700">
            <a:solidFill>
              <a:srgbClr val="DDE2E8"/>
            </a:solidFill>
            <a:prstDash val="solid"/>
          </a:ln>
        </p:spPr>
      </p:sp>
      <p:sp>
        <p:nvSpPr>
          <p:cNvPr id="6" name="Text 4"/>
          <p:cNvSpPr/>
          <p:nvPr/>
        </p:nvSpPr>
        <p:spPr>
          <a:xfrm>
            <a:off x="960120" y="2377440"/>
            <a:ext cx="4572000" cy="274320"/>
          </a:xfrm>
          <a:prstGeom prst="rect">
            <a:avLst/>
          </a:prstGeom>
          <a:noFill/>
          <a:ln/>
        </p:spPr>
        <p:txBody>
          <a:bodyPr wrap="square" lIns="0" tIns="0" rIns="0" bIns="0" rtlCol="0" anchor="ctr"/>
          <a:lstStyle/>
          <a:p>
            <a:pPr indent="0" marL="0">
              <a:buNone/>
            </a:pPr>
            <a:r>
              <a:rPr lang="en-US" sz="1150" b="1" spc="150" kern="0" dirty="0">
                <a:solidFill>
                  <a:srgbClr val="6B7480"/>
                </a:solidFill>
                <a:latin typeface="Calibri" pitchFamily="34" charset="0"/>
                <a:ea typeface="Calibri" pitchFamily="34" charset="-122"/>
                <a:cs typeface="Calibri" pitchFamily="34" charset="-120"/>
              </a:rPr>
              <a:t>MOSTLY OMNIDIRECTIONAL</a:t>
            </a:r>
            <a:endParaRPr lang="en-US" sz="1150" dirty="0"/>
          </a:p>
        </p:txBody>
      </p:sp>
      <p:sp>
        <p:nvSpPr>
          <p:cNvPr id="7" name="Text 5"/>
          <p:cNvSpPr/>
          <p:nvPr/>
        </p:nvSpPr>
        <p:spPr>
          <a:xfrm>
            <a:off x="960120" y="2670048"/>
            <a:ext cx="4572000" cy="685800"/>
          </a:xfrm>
          <a:prstGeom prst="rect">
            <a:avLst/>
          </a:prstGeom>
          <a:noFill/>
          <a:ln/>
        </p:spPr>
        <p:txBody>
          <a:bodyPr wrap="square" lIns="0" tIns="0" rIns="0" bIns="0" rtlCol="0" anchor="ctr"/>
          <a:lstStyle/>
          <a:p>
            <a:pPr indent="0" marL="0">
              <a:buNone/>
            </a:pPr>
            <a:r>
              <a:rPr lang="en-US" sz="2000" b="1" dirty="0">
                <a:solidFill>
                  <a:srgbClr val="1A1A1A"/>
                </a:solidFill>
                <a:latin typeface="Cambria" pitchFamily="34" charset="0"/>
                <a:ea typeface="Cambria" pitchFamily="34" charset="-122"/>
                <a:cs typeface="Cambria" pitchFamily="34" charset="-120"/>
              </a:rPr>
              <a:t>Vertical monopoles and half-waves</a:t>
            </a:r>
            <a:endParaRPr lang="en-US" sz="2000" dirty="0"/>
          </a:p>
        </p:txBody>
      </p:sp>
      <p:sp>
        <p:nvSpPr>
          <p:cNvPr id="8" name="Text 6"/>
          <p:cNvSpPr/>
          <p:nvPr/>
        </p:nvSpPr>
        <p:spPr>
          <a:xfrm>
            <a:off x="960120" y="3474720"/>
            <a:ext cx="4572000" cy="1645920"/>
          </a:xfrm>
          <a:prstGeom prst="rect">
            <a:avLst/>
          </a:prstGeom>
          <a:noFill/>
          <a:ln/>
        </p:spPr>
        <p:txBody>
          <a:bodyPr wrap="square" lIns="0" tIns="0" rIns="0" bIns="0" rtlCol="0" anchor="ctr"/>
          <a:lstStyle/>
          <a:p>
            <a:pPr marL="342900" indent="-342900">
              <a:spcAft>
                <a:spcPts val="900"/>
              </a:spcAft>
              <a:buSzPct val="100000"/>
              <a:buChar char="•"/>
            </a:pPr>
            <a:r>
              <a:rPr lang="en-US" sz="1350" dirty="0">
                <a:solidFill>
                  <a:srgbClr val="1A1A1A"/>
                </a:solidFill>
                <a:latin typeface="Calibri" pitchFamily="34" charset="0"/>
                <a:ea typeface="Calibri" pitchFamily="34" charset="-122"/>
                <a:cs typeface="Calibri" pitchFamily="34" charset="-120"/>
              </a:rPr>
              <a:t>2.5 MHz — a quarter-wave vertical, 5 kW.</a:t>
            </a:r>
            <a:endParaRPr lang="en-US" sz="1350" dirty="0"/>
          </a:p>
          <a:p>
            <a:pPr marL="342900" indent="-342900">
              <a:spcAft>
                <a:spcPts val="900"/>
              </a:spcAft>
              <a:buSzPct val="100000"/>
              <a:buChar char="•"/>
            </a:pPr>
            <a:r>
              <a:rPr lang="en-US" sz="1350" dirty="0">
                <a:solidFill>
                  <a:srgbClr val="1A1A1A"/>
                </a:solidFill>
                <a:latin typeface="Calibri" pitchFamily="34" charset="0"/>
                <a:ea typeface="Calibri" pitchFamily="34" charset="-122"/>
                <a:cs typeface="Calibri" pitchFamily="34" charset="-120"/>
              </a:rPr>
              <a:t>10 and 15 MHz — omnidirectional half-waves, 10 kW each.</a:t>
            </a:r>
            <a:endParaRPr lang="en-US" sz="1350" dirty="0"/>
          </a:p>
          <a:p>
            <a:pPr marL="342900" indent="-342900">
              <a:spcAft>
                <a:spcPts val="900"/>
              </a:spcAft>
              <a:buSzPct val="100000"/>
              <a:buChar char="•"/>
            </a:pPr>
            <a:r>
              <a:rPr lang="en-US" sz="1350" dirty="0">
                <a:solidFill>
                  <a:srgbClr val="1A1A1A"/>
                </a:solidFill>
                <a:latin typeface="Calibri" pitchFamily="34" charset="0"/>
                <a:ea typeface="Calibri" pitchFamily="34" charset="-122"/>
                <a:cs typeface="Calibri" pitchFamily="34" charset="-120"/>
              </a:rPr>
              <a:t>Every frequency also keeps a standby antenna on a backup transmitter.</a:t>
            </a:r>
            <a:endParaRPr lang="en-US" sz="1350" dirty="0"/>
          </a:p>
        </p:txBody>
      </p:sp>
      <p:sp>
        <p:nvSpPr>
          <p:cNvPr id="9" name="Shape 7"/>
          <p:cNvSpPr/>
          <p:nvPr/>
        </p:nvSpPr>
        <p:spPr>
          <a:xfrm>
            <a:off x="6309360" y="2194560"/>
            <a:ext cx="5212080" cy="3017520"/>
          </a:xfrm>
          <a:prstGeom prst="roundRect">
            <a:avLst>
              <a:gd name="adj" fmla="val 2727"/>
            </a:avLst>
          </a:prstGeom>
          <a:solidFill>
            <a:srgbClr val="2C3E50"/>
          </a:solidFill>
          <a:ln w="12700">
            <a:solidFill>
              <a:srgbClr val="DDE2E8"/>
            </a:solidFill>
            <a:prstDash val="solid"/>
          </a:ln>
        </p:spPr>
      </p:sp>
      <p:sp>
        <p:nvSpPr>
          <p:cNvPr id="10" name="Text 8"/>
          <p:cNvSpPr/>
          <p:nvPr/>
        </p:nvSpPr>
        <p:spPr>
          <a:xfrm>
            <a:off x="6629400" y="2377440"/>
            <a:ext cx="4572000" cy="274320"/>
          </a:xfrm>
          <a:prstGeom prst="rect">
            <a:avLst/>
          </a:prstGeom>
          <a:noFill/>
          <a:ln/>
        </p:spPr>
        <p:txBody>
          <a:bodyPr wrap="square" lIns="0" tIns="0" rIns="0" bIns="0" rtlCol="0" anchor="ctr"/>
          <a:lstStyle/>
          <a:p>
            <a:pPr indent="0" marL="0">
              <a:buNone/>
            </a:pPr>
            <a:r>
              <a:rPr lang="en-US" sz="1150" b="1" spc="150" kern="0" dirty="0">
                <a:solidFill>
                  <a:srgbClr val="C0392B"/>
                </a:solidFill>
                <a:latin typeface="Calibri" pitchFamily="34" charset="0"/>
                <a:ea typeface="Calibri" pitchFamily="34" charset="-122"/>
                <a:cs typeface="Calibri" pitchFamily="34" charset="-120"/>
              </a:rPr>
              <a:t>AND ONE PHASED ARRAY</a:t>
            </a:r>
            <a:endParaRPr lang="en-US" sz="1150" dirty="0"/>
          </a:p>
        </p:txBody>
      </p:sp>
      <p:sp>
        <p:nvSpPr>
          <p:cNvPr id="11" name="Text 9"/>
          <p:cNvSpPr/>
          <p:nvPr/>
        </p:nvSpPr>
        <p:spPr>
          <a:xfrm>
            <a:off x="6629400" y="2670048"/>
            <a:ext cx="4572000" cy="685800"/>
          </a:xfrm>
          <a:prstGeom prst="rect">
            <a:avLst/>
          </a:prstGeom>
          <a:noFill/>
          <a:ln/>
        </p:spPr>
        <p:txBody>
          <a:bodyPr wrap="square" lIns="0" tIns="0" rIns="0" bIns="0" rtlCol="0" anchor="ctr"/>
          <a:lstStyle/>
          <a:p>
            <a:pPr indent="0" marL="0">
              <a:buNone/>
            </a:pPr>
            <a:r>
              <a:rPr lang="en-US" sz="2000" b="1" dirty="0">
                <a:solidFill>
                  <a:srgbClr val="FFFFFF"/>
                </a:solidFill>
                <a:latin typeface="Cambria" pitchFamily="34" charset="0"/>
                <a:ea typeface="Cambria" pitchFamily="34" charset="-122"/>
                <a:cs typeface="Cambria" pitchFamily="34" charset="-120"/>
              </a:rPr>
              <a:t>Two elements, aimed west</a:t>
            </a:r>
            <a:endParaRPr lang="en-US" sz="2000" dirty="0"/>
          </a:p>
        </p:txBody>
      </p:sp>
      <p:sp>
        <p:nvSpPr>
          <p:cNvPr id="12" name="Text 10"/>
          <p:cNvSpPr/>
          <p:nvPr/>
        </p:nvSpPr>
        <p:spPr>
          <a:xfrm>
            <a:off x="6629400" y="3474720"/>
            <a:ext cx="4572000" cy="1645920"/>
          </a:xfrm>
          <a:prstGeom prst="rect">
            <a:avLst/>
          </a:prstGeom>
          <a:noFill/>
          <a:ln/>
        </p:spPr>
        <p:txBody>
          <a:bodyPr wrap="square" lIns="0" tIns="0" rIns="0" bIns="0" rtlCol="0" anchor="ctr"/>
          <a:lstStyle/>
          <a:p>
            <a:pPr indent="0" marL="0">
              <a:buNone/>
            </a:pPr>
            <a:r>
              <a:rPr lang="en-US" sz="1350" dirty="0">
                <a:solidFill>
                  <a:srgbClr val="DCE4EC"/>
                </a:solidFill>
                <a:latin typeface="Calibri" pitchFamily="34" charset="0"/>
                <a:ea typeface="Calibri" pitchFamily="34" charset="-122"/>
                <a:cs typeface="Calibri" pitchFamily="34" charset="-120"/>
              </a:rPr>
              <a:t>Two half-wave vertical elements, separated horizontally by a quarter wavelength, phased to give a broad cardioid pattern with maximum gain directed west — out across the Pacific.</a:t>
            </a:r>
            <a:endParaRPr lang="en-US" sz="1350" dirty="0"/>
          </a:p>
        </p:txBody>
      </p:sp>
      <p:sp>
        <p:nvSpPr>
          <p:cNvPr id="13" name="Shape 11"/>
          <p:cNvSpPr/>
          <p:nvPr/>
        </p:nvSpPr>
        <p:spPr>
          <a:xfrm>
            <a:off x="640080" y="5440680"/>
            <a:ext cx="10881360" cy="1234440"/>
          </a:xfrm>
          <a:prstGeom prst="roundRect">
            <a:avLst>
              <a:gd name="adj" fmla="val 6667"/>
            </a:avLst>
          </a:prstGeom>
          <a:solidFill>
            <a:srgbClr val="FDF3F2"/>
          </a:solidFill>
          <a:ln w="12700">
            <a:solidFill>
              <a:srgbClr val="DDE2E8"/>
            </a:solidFill>
            <a:prstDash val="solid"/>
          </a:ln>
        </p:spPr>
      </p:sp>
      <p:sp>
        <p:nvSpPr>
          <p:cNvPr id="14" name="Text 12"/>
          <p:cNvSpPr/>
          <p:nvPr/>
        </p:nvSpPr>
        <p:spPr>
          <a:xfrm>
            <a:off x="1005840" y="5596128"/>
            <a:ext cx="10149840" cy="365760"/>
          </a:xfrm>
          <a:prstGeom prst="rect">
            <a:avLst/>
          </a:prstGeom>
          <a:noFill/>
          <a:ln/>
        </p:spPr>
        <p:txBody>
          <a:bodyPr wrap="square" lIns="0" tIns="0" rIns="0" bIns="0" rtlCol="0" anchor="ctr"/>
          <a:lstStyle/>
          <a:p>
            <a:pPr indent="0" marL="0">
              <a:buNone/>
            </a:pPr>
            <a:r>
              <a:rPr lang="en-US" sz="1900" b="1" dirty="0">
                <a:solidFill>
                  <a:srgbClr val="C0392B"/>
                </a:solidFill>
                <a:latin typeface="Cambria" pitchFamily="34" charset="0"/>
                <a:ea typeface="Cambria" pitchFamily="34" charset="-122"/>
                <a:cs typeface="Cambria" pitchFamily="34" charset="-120"/>
              </a:rPr>
              <a:t>Rebuilt in fibreglass, not steel.</a:t>
            </a:r>
            <a:endParaRPr lang="en-US" sz="1900" dirty="0"/>
          </a:p>
        </p:txBody>
      </p:sp>
      <p:sp>
        <p:nvSpPr>
          <p:cNvPr id="15" name="Text 13"/>
          <p:cNvSpPr/>
          <p:nvPr/>
        </p:nvSpPr>
        <p:spPr>
          <a:xfrm>
            <a:off x="1005840" y="6016752"/>
            <a:ext cx="10149840" cy="54864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Between 2000 and 2007 the antennas were replaced with fibreglass-encased designs to survive the salt air — and built so they can be lowered to the ground for maintenance rather than climbed.</a:t>
            </a:r>
            <a:endParaRPr lang="en-US" sz="13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ANTENNAS · WWVH</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Two towers, and a beam aimed at the Pacific</a:t>
            </a:r>
            <a:endParaRPr lang="en-US" sz="3400" dirty="0"/>
          </a:p>
        </p:txBody>
      </p:sp>
      <p:pic>
        <p:nvPicPr>
          <p:cNvPr id="4" name="Image 0" descr="/home/claude/img/wwvh5.jpg">    </p:cNvPr>
          <p:cNvPicPr>
            <a:picLocks noChangeAspect="1"/>
          </p:cNvPicPr>
          <p:nvPr/>
        </p:nvPicPr>
        <p:blipFill>
          <a:blip r:embed="rId1"/>
          <a:srcRect l="0" r="0" t="0" b="0"/>
          <a:stretch/>
        </p:blipFill>
        <p:spPr>
          <a:xfrm>
            <a:off x="640080" y="1691640"/>
            <a:ext cx="5257800" cy="3200400"/>
          </a:xfrm>
          <a:prstGeom prst="rect">
            <a:avLst/>
          </a:prstGeom>
        </p:spPr>
      </p:pic>
      <p:pic>
        <p:nvPicPr>
          <p:cNvPr id="5" name="Image 1" descr="/home/claude/img/wwvh7.jpg">    </p:cNvPr>
          <p:cNvPicPr>
            <a:picLocks noChangeAspect="1"/>
          </p:cNvPicPr>
          <p:nvPr/>
        </p:nvPicPr>
        <p:blipFill>
          <a:blip r:embed="rId2"/>
          <a:srcRect l="0" r="0" t="0" b="0"/>
          <a:stretch/>
        </p:blipFill>
        <p:spPr>
          <a:xfrm>
            <a:off x="6263640" y="1691640"/>
            <a:ext cx="5257800" cy="3200400"/>
          </a:xfrm>
          <a:prstGeom prst="rect">
            <a:avLst/>
          </a:prstGeom>
        </p:spPr>
      </p:pic>
      <p:sp>
        <p:nvSpPr>
          <p:cNvPr id="6" name="Text 2"/>
          <p:cNvSpPr/>
          <p:nvPr/>
        </p:nvSpPr>
        <p:spPr>
          <a:xfrm>
            <a:off x="64008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array itself: two half-wave vertical elements, a quarter wavelength apart. Phase them and the pattern leans west.</a:t>
            </a:r>
            <a:endParaRPr lang="en-US" sz="1350" dirty="0"/>
          </a:p>
        </p:txBody>
      </p:sp>
      <p:sp>
        <p:nvSpPr>
          <p:cNvPr id="7" name="Text 3"/>
          <p:cNvSpPr/>
          <p:nvPr/>
        </p:nvSpPr>
        <p:spPr>
          <a:xfrm>
            <a:off x="626364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field they stand in. Left to right: the abandoned 20 MHz array, then 15 MHz, then 10 MHz — with the Pacific behind.</a:t>
            </a:r>
            <a:endParaRPr lang="en-US" sz="1350" dirty="0"/>
          </a:p>
        </p:txBody>
      </p:sp>
      <p:sp>
        <p:nvSpPr>
          <p:cNvPr id="8" name="Text 4"/>
          <p:cNvSpPr/>
          <p:nvPr/>
        </p:nvSpPr>
        <p:spPr>
          <a:xfrm>
            <a:off x="640080" y="5989320"/>
            <a:ext cx="9144000" cy="45720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This is the photograph that settles the argument — NIST captions it as the array, element spacing and all.</a:t>
            </a:r>
            <a:endParaRPr lang="en-US" sz="1400" dirty="0"/>
          </a:p>
        </p:txBody>
      </p:sp>
      <p:sp>
        <p:nvSpPr>
          <p:cNvPr id="9" name="Text 5"/>
          <p:cNvSpPr/>
          <p:nvPr/>
        </p:nvSpPr>
        <p:spPr>
          <a:xfrm>
            <a:off x="10058400" y="6053328"/>
            <a:ext cx="1463040" cy="256032"/>
          </a:xfrm>
          <a:prstGeom prst="rect">
            <a:avLst/>
          </a:prstGeom>
          <a:noFill/>
          <a:ln/>
        </p:spPr>
        <p:txBody>
          <a:bodyPr wrap="square" lIns="0" tIns="0" rIns="0" bIns="0" rtlCol="0" anchor="ctr"/>
          <a:lstStyle/>
          <a:p>
            <a:pPr indent="0" marL="0">
              <a:buNone/>
            </a:pPr>
            <a:r>
              <a:rPr lang="en-US" sz="1000" dirty="0">
                <a:solidFill>
                  <a:srgbClr val="6B7480"/>
                </a:solidFill>
                <a:latin typeface="Calibri" pitchFamily="34" charset="0"/>
                <a:ea typeface="Calibri" pitchFamily="34" charset="-122"/>
                <a:cs typeface="Calibri" pitchFamily="34" charset="-120"/>
              </a:rPr>
              <a:t>Credit: NIST</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AGENDA</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What this covers</a:t>
            </a:r>
            <a:endParaRPr lang="en-US" sz="3400" dirty="0"/>
          </a:p>
        </p:txBody>
      </p:sp>
      <p:sp>
        <p:nvSpPr>
          <p:cNvPr id="4" name="Shape 2"/>
          <p:cNvSpPr/>
          <p:nvPr/>
        </p:nvSpPr>
        <p:spPr>
          <a:xfrm>
            <a:off x="685800" y="1783080"/>
            <a:ext cx="475488" cy="475488"/>
          </a:xfrm>
          <a:prstGeom prst="ellipse">
            <a:avLst/>
          </a:prstGeom>
          <a:solidFill>
            <a:srgbClr val="2C3E50"/>
          </a:solidFill>
          <a:ln w="12700">
            <a:solidFill>
              <a:srgbClr val="2C3E50"/>
            </a:solidFill>
            <a:prstDash val="solid"/>
          </a:ln>
        </p:spPr>
      </p:sp>
      <p:sp>
        <p:nvSpPr>
          <p:cNvPr id="5" name="Text 3"/>
          <p:cNvSpPr/>
          <p:nvPr/>
        </p:nvSpPr>
        <p:spPr>
          <a:xfrm>
            <a:off x="685800" y="17830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371600" y="1755648"/>
            <a:ext cx="493776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What a time station actually does</a:t>
            </a:r>
            <a:endParaRPr lang="en-US" sz="1700" dirty="0"/>
          </a:p>
        </p:txBody>
      </p:sp>
      <p:sp>
        <p:nvSpPr>
          <p:cNvPr id="7" name="Text 5"/>
          <p:cNvSpPr/>
          <p:nvPr/>
        </p:nvSpPr>
        <p:spPr>
          <a:xfrm>
            <a:off x="1371600" y="2029968"/>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The product is not a program. It is precision.</a:t>
            </a:r>
            <a:endParaRPr lang="en-US" sz="1350" dirty="0"/>
          </a:p>
        </p:txBody>
      </p:sp>
      <p:sp>
        <p:nvSpPr>
          <p:cNvPr id="8" name="Shape 6"/>
          <p:cNvSpPr/>
          <p:nvPr/>
        </p:nvSpPr>
        <p:spPr>
          <a:xfrm>
            <a:off x="685800" y="2532888"/>
            <a:ext cx="475488" cy="475488"/>
          </a:xfrm>
          <a:prstGeom prst="ellipse">
            <a:avLst/>
          </a:prstGeom>
          <a:solidFill>
            <a:srgbClr val="2C3E50"/>
          </a:solidFill>
          <a:ln w="12700">
            <a:solidFill>
              <a:srgbClr val="2C3E50"/>
            </a:solidFill>
            <a:prstDash val="solid"/>
          </a:ln>
        </p:spPr>
      </p:sp>
      <p:sp>
        <p:nvSpPr>
          <p:cNvPr id="9" name="Text 7"/>
          <p:cNvSpPr/>
          <p:nvPr/>
        </p:nvSpPr>
        <p:spPr>
          <a:xfrm>
            <a:off x="685800" y="253288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371600" y="2505456"/>
            <a:ext cx="493776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How they modulate</a:t>
            </a:r>
            <a:endParaRPr lang="en-US" sz="1700" dirty="0"/>
          </a:p>
        </p:txBody>
      </p:sp>
      <p:sp>
        <p:nvSpPr>
          <p:cNvPr id="11" name="Text 9"/>
          <p:cNvSpPr/>
          <p:nvPr/>
        </p:nvSpPr>
        <p:spPr>
          <a:xfrm>
            <a:off x="1371600" y="2779776"/>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AM you can listen to, keying you cannot, and some plain Morse</a:t>
            </a:r>
            <a:endParaRPr lang="en-US" sz="1350" dirty="0"/>
          </a:p>
        </p:txBody>
      </p:sp>
      <p:sp>
        <p:nvSpPr>
          <p:cNvPr id="12" name="Shape 10"/>
          <p:cNvSpPr/>
          <p:nvPr/>
        </p:nvSpPr>
        <p:spPr>
          <a:xfrm>
            <a:off x="685800" y="3282696"/>
            <a:ext cx="475488" cy="475488"/>
          </a:xfrm>
          <a:prstGeom prst="ellipse">
            <a:avLst/>
          </a:prstGeom>
          <a:solidFill>
            <a:srgbClr val="2C3E50"/>
          </a:solidFill>
          <a:ln w="12700">
            <a:solidFill>
              <a:srgbClr val="2C3E50"/>
            </a:solidFill>
            <a:prstDash val="solid"/>
          </a:ln>
        </p:spPr>
      </p:sp>
      <p:sp>
        <p:nvSpPr>
          <p:cNvPr id="13" name="Text 11"/>
          <p:cNvSpPr/>
          <p:nvPr/>
        </p:nvSpPr>
        <p:spPr>
          <a:xfrm>
            <a:off x="685800" y="328269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4" name="Text 12"/>
          <p:cNvSpPr/>
          <p:nvPr/>
        </p:nvSpPr>
        <p:spPr>
          <a:xfrm>
            <a:off x="1371600" y="3255264"/>
            <a:ext cx="493776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The American trio</a:t>
            </a:r>
            <a:endParaRPr lang="en-US" sz="1700" dirty="0"/>
          </a:p>
        </p:txBody>
      </p:sp>
      <p:sp>
        <p:nvSpPr>
          <p:cNvPr id="15" name="Text 13"/>
          <p:cNvSpPr/>
          <p:nvPr/>
        </p:nvSpPr>
        <p:spPr>
          <a:xfrm>
            <a:off x="1371600" y="3529584"/>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WWV, WWVH and WWVB</a:t>
            </a:r>
            <a:endParaRPr lang="en-US" sz="1350" dirty="0"/>
          </a:p>
        </p:txBody>
      </p:sp>
      <p:sp>
        <p:nvSpPr>
          <p:cNvPr id="16" name="Shape 14"/>
          <p:cNvSpPr/>
          <p:nvPr/>
        </p:nvSpPr>
        <p:spPr>
          <a:xfrm>
            <a:off x="685800" y="4032504"/>
            <a:ext cx="475488" cy="475488"/>
          </a:xfrm>
          <a:prstGeom prst="ellipse">
            <a:avLst/>
          </a:prstGeom>
          <a:solidFill>
            <a:srgbClr val="2C3E50"/>
          </a:solidFill>
          <a:ln w="12700">
            <a:solidFill>
              <a:srgbClr val="2C3E50"/>
            </a:solidFill>
            <a:prstDash val="solid"/>
          </a:ln>
        </p:spPr>
      </p:sp>
      <p:sp>
        <p:nvSpPr>
          <p:cNvPr id="17" name="Text 15"/>
          <p:cNvSpPr/>
          <p:nvPr/>
        </p:nvSpPr>
        <p:spPr>
          <a:xfrm>
            <a:off x="685800" y="4032504"/>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8" name="Text 16"/>
          <p:cNvSpPr/>
          <p:nvPr/>
        </p:nvSpPr>
        <p:spPr>
          <a:xfrm>
            <a:off x="1371600" y="4005072"/>
            <a:ext cx="493776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WWV itself</a:t>
            </a:r>
            <a:endParaRPr lang="en-US" sz="1700" dirty="0"/>
          </a:p>
        </p:txBody>
      </p:sp>
      <p:sp>
        <p:nvSpPr>
          <p:cNvPr id="19" name="Text 17"/>
          <p:cNvSpPr/>
          <p:nvPr/>
        </p:nvSpPr>
        <p:spPr>
          <a:xfrm>
            <a:off x="1371600" y="4279392"/>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The oldest voice on the air, and how close it came to ending</a:t>
            </a:r>
            <a:endParaRPr lang="en-US" sz="1350" dirty="0"/>
          </a:p>
        </p:txBody>
      </p:sp>
      <p:sp>
        <p:nvSpPr>
          <p:cNvPr id="20" name="Shape 18"/>
          <p:cNvSpPr/>
          <p:nvPr/>
        </p:nvSpPr>
        <p:spPr>
          <a:xfrm>
            <a:off x="685800" y="4782312"/>
            <a:ext cx="475488" cy="475488"/>
          </a:xfrm>
          <a:prstGeom prst="ellipse">
            <a:avLst/>
          </a:prstGeom>
          <a:solidFill>
            <a:srgbClr val="2C3E50"/>
          </a:solidFill>
          <a:ln w="12700">
            <a:solidFill>
              <a:srgbClr val="2C3E50"/>
            </a:solidFill>
            <a:prstDash val="solid"/>
          </a:ln>
        </p:spPr>
      </p:sp>
      <p:sp>
        <p:nvSpPr>
          <p:cNvPr id="21" name="Text 19"/>
          <p:cNvSpPr/>
          <p:nvPr/>
        </p:nvSpPr>
        <p:spPr>
          <a:xfrm>
            <a:off x="685800" y="4782312"/>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2" name="Text 20"/>
          <p:cNvSpPr/>
          <p:nvPr/>
        </p:nvSpPr>
        <p:spPr>
          <a:xfrm>
            <a:off x="1371600" y="4754880"/>
            <a:ext cx="493776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Around the world</a:t>
            </a:r>
            <a:endParaRPr lang="en-US" sz="1700" dirty="0"/>
          </a:p>
        </p:txBody>
      </p:sp>
      <p:sp>
        <p:nvSpPr>
          <p:cNvPr id="23" name="Text 21"/>
          <p:cNvSpPr/>
          <p:nvPr/>
        </p:nvSpPr>
        <p:spPr>
          <a:xfrm>
            <a:off x="1371600" y="5029200"/>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Who else is still transmitting time</a:t>
            </a:r>
            <a:endParaRPr lang="en-US" sz="1350" dirty="0"/>
          </a:p>
        </p:txBody>
      </p:sp>
      <p:sp>
        <p:nvSpPr>
          <p:cNvPr id="24" name="Shape 22"/>
          <p:cNvSpPr/>
          <p:nvPr/>
        </p:nvSpPr>
        <p:spPr>
          <a:xfrm>
            <a:off x="685800" y="5532120"/>
            <a:ext cx="475488" cy="475488"/>
          </a:xfrm>
          <a:prstGeom prst="ellipse">
            <a:avLst/>
          </a:prstGeom>
          <a:solidFill>
            <a:srgbClr val="2C3E50"/>
          </a:solidFill>
          <a:ln w="12700">
            <a:solidFill>
              <a:srgbClr val="2C3E50"/>
            </a:solidFill>
            <a:prstDash val="solid"/>
          </a:ln>
        </p:spPr>
      </p:sp>
      <p:sp>
        <p:nvSpPr>
          <p:cNvPr id="25" name="Text 23"/>
          <p:cNvSpPr/>
          <p:nvPr/>
        </p:nvSpPr>
        <p:spPr>
          <a:xfrm>
            <a:off x="685800" y="553212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26" name="Text 24"/>
          <p:cNvSpPr/>
          <p:nvPr/>
        </p:nvSpPr>
        <p:spPr>
          <a:xfrm>
            <a:off x="1371600" y="5504688"/>
            <a:ext cx="4937760" cy="292608"/>
          </a:xfrm>
          <a:prstGeom prst="rect">
            <a:avLst/>
          </a:prstGeom>
          <a:noFill/>
          <a:ln/>
        </p:spPr>
        <p:txBody>
          <a:bodyPr wrap="square" lIns="0" tIns="0" rIns="0" bIns="0" rtlCol="0" anchor="ctr"/>
          <a:lstStyle/>
          <a:p>
            <a:pPr indent="0" marL="0">
              <a:buNone/>
            </a:pPr>
            <a:r>
              <a:rPr lang="en-US" sz="1700" b="1" dirty="0">
                <a:solidFill>
                  <a:srgbClr val="1A1A1A"/>
                </a:solidFill>
                <a:latin typeface="Calibri" pitchFamily="34" charset="0"/>
                <a:ea typeface="Calibri" pitchFamily="34" charset="-122"/>
                <a:cs typeface="Calibri" pitchFamily="34" charset="-120"/>
              </a:rPr>
              <a:t>Silent now</a:t>
            </a:r>
            <a:endParaRPr lang="en-US" sz="1700" dirty="0"/>
          </a:p>
        </p:txBody>
      </p:sp>
      <p:sp>
        <p:nvSpPr>
          <p:cNvPr id="27" name="Text 25"/>
          <p:cNvSpPr/>
          <p:nvPr/>
        </p:nvSpPr>
        <p:spPr>
          <a:xfrm>
            <a:off x="1371600" y="5779008"/>
            <a:ext cx="9966960" cy="274320"/>
          </a:xfrm>
          <a:prstGeom prst="rect">
            <a:avLst/>
          </a:prstGeom>
          <a:noFill/>
          <a:ln/>
        </p:spPr>
        <p:txBody>
          <a:bodyPr wrap="square" lIns="0" tIns="0" rIns="0" bIns="0" rtlCol="0" anchor="ctr"/>
          <a:lstStyle/>
          <a:p>
            <a:pPr indent="0" marL="0">
              <a:buNone/>
            </a:pPr>
            <a:r>
              <a:rPr lang="en-US" sz="1350" dirty="0">
                <a:solidFill>
                  <a:srgbClr val="6B7480"/>
                </a:solidFill>
                <a:latin typeface="Calibri" pitchFamily="34" charset="0"/>
                <a:ea typeface="Calibri" pitchFamily="34" charset="-122"/>
                <a:cs typeface="Calibri" pitchFamily="34" charset="-120"/>
              </a:rPr>
              <a:t>The ones we have lost — including one this year</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TRANSMITTERS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Who built the transmitters</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Both stations run one transmitter per frequency, with standby units behind them. The hardware has been replaced far less often than you might expect.</a:t>
            </a:r>
            <a:endParaRPr lang="en-US" sz="1500" dirty="0"/>
          </a:p>
        </p:txBody>
      </p:sp>
      <p:sp>
        <p:nvSpPr>
          <p:cNvPr id="5" name="Shape 3"/>
          <p:cNvSpPr/>
          <p:nvPr/>
        </p:nvSpPr>
        <p:spPr>
          <a:xfrm>
            <a:off x="640080" y="2194560"/>
            <a:ext cx="5212080" cy="3063240"/>
          </a:xfrm>
          <a:prstGeom prst="roundRect">
            <a:avLst>
              <a:gd name="adj" fmla="val 2687"/>
            </a:avLst>
          </a:prstGeom>
          <a:solidFill>
            <a:srgbClr val="F2F4F7"/>
          </a:solidFill>
          <a:ln w="12700">
            <a:solidFill>
              <a:srgbClr val="DDE2E8"/>
            </a:solidFill>
            <a:prstDash val="solid"/>
          </a:ln>
        </p:spPr>
      </p:sp>
      <p:sp>
        <p:nvSpPr>
          <p:cNvPr id="6" name="Text 4"/>
          <p:cNvSpPr/>
          <p:nvPr/>
        </p:nvSpPr>
        <p:spPr>
          <a:xfrm>
            <a:off x="960120" y="2377440"/>
            <a:ext cx="4572000" cy="274320"/>
          </a:xfrm>
          <a:prstGeom prst="rect">
            <a:avLst/>
          </a:prstGeom>
          <a:noFill/>
          <a:ln/>
        </p:spPr>
        <p:txBody>
          <a:bodyPr wrap="square" lIns="0" tIns="0" rIns="0" bIns="0" rtlCol="0" anchor="ctr"/>
          <a:lstStyle/>
          <a:p>
            <a:pPr indent="0" marL="0">
              <a:buNone/>
            </a:pPr>
            <a:r>
              <a:rPr lang="en-US" sz="1150" b="1" spc="150" kern="0" dirty="0">
                <a:solidFill>
                  <a:srgbClr val="C0392B"/>
                </a:solidFill>
                <a:latin typeface="Calibri" pitchFamily="34" charset="0"/>
                <a:ea typeface="Calibri" pitchFamily="34" charset="-122"/>
                <a:cs typeface="Calibri" pitchFamily="34" charset="-120"/>
              </a:rPr>
              <a:t>WWV — FORT COLLINS</a:t>
            </a:r>
            <a:endParaRPr lang="en-US" sz="1150" dirty="0"/>
          </a:p>
        </p:txBody>
      </p:sp>
      <p:sp>
        <p:nvSpPr>
          <p:cNvPr id="7" name="Text 5"/>
          <p:cNvSpPr/>
          <p:nvPr/>
        </p:nvSpPr>
        <p:spPr>
          <a:xfrm>
            <a:off x="960120" y="2670048"/>
            <a:ext cx="4572000" cy="411480"/>
          </a:xfrm>
          <a:prstGeom prst="rect">
            <a:avLst/>
          </a:prstGeom>
          <a:noFill/>
          <a:ln/>
        </p:spPr>
        <p:txBody>
          <a:bodyPr wrap="square" lIns="0" tIns="0" rIns="0" bIns="0" rtlCol="0" anchor="ctr"/>
          <a:lstStyle/>
          <a:p>
            <a:pPr indent="0" marL="0">
              <a:buNone/>
            </a:pPr>
            <a:r>
              <a:rPr lang="en-US" sz="2100" b="1" dirty="0">
                <a:solidFill>
                  <a:srgbClr val="1A1A1A"/>
                </a:solidFill>
                <a:latin typeface="Cambria" pitchFamily="34" charset="0"/>
                <a:ea typeface="Cambria" pitchFamily="34" charset="-122"/>
                <a:cs typeface="Cambria" pitchFamily="34" charset="-120"/>
              </a:rPr>
              <a:t>TMC, then CCA</a:t>
            </a:r>
            <a:endParaRPr lang="en-US" sz="2100" dirty="0"/>
          </a:p>
        </p:txBody>
      </p:sp>
      <p:sp>
        <p:nvSpPr>
          <p:cNvPr id="8" name="Text 6"/>
          <p:cNvSpPr/>
          <p:nvPr/>
        </p:nvSpPr>
        <p:spPr>
          <a:xfrm>
            <a:off x="960120" y="3200400"/>
            <a:ext cx="4572000" cy="192024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1A1A1A"/>
                </a:solidFill>
                <a:latin typeface="Calibri" pitchFamily="34" charset="0"/>
                <a:ea typeface="Calibri" pitchFamily="34" charset="-122"/>
                <a:cs typeface="Calibri" pitchFamily="34" charset="-120"/>
              </a:rPr>
              <a:t>1966 — Technical Materiel Corporation of Mamaroneck, New York, low bidder at $297,000: two GPT-40K sets at 10 kW, two GPT-10K sets at 2.5 kW, and two broadband standby sets able to run any WWV frequency.</a:t>
            </a:r>
            <a:endParaRPr lang="en-US" sz="1250" dirty="0"/>
          </a:p>
          <a:p>
            <a:pPr marL="342900" indent="-342900">
              <a:spcAft>
                <a:spcPts val="700"/>
              </a:spcAft>
              <a:buSzPct val="100000"/>
              <a:buChar char="•"/>
            </a:pPr>
            <a:r>
              <a:rPr lang="en-US" sz="1250" dirty="0">
                <a:solidFill>
                  <a:srgbClr val="1A1A1A"/>
                </a:solidFill>
                <a:latin typeface="Calibri" pitchFamily="34" charset="0"/>
                <a:ea typeface="Calibri" pitchFamily="34" charset="-122"/>
                <a:cs typeface="Calibri" pitchFamily="34" charset="-120"/>
              </a:rPr>
              <a:t>1990 — new 10 kW transmitters for 5, 10 and 15 MHz from CCA Corporation. The TMC sets were reconfigured to 2.5 kW and kept as standby.</a:t>
            </a:r>
            <a:endParaRPr lang="en-US" sz="1250" dirty="0"/>
          </a:p>
          <a:p>
            <a:pPr marL="342900" indent="-342900">
              <a:spcAft>
                <a:spcPts val="700"/>
              </a:spcAft>
              <a:buSzPct val="100000"/>
              <a:buChar char="•"/>
            </a:pPr>
            <a:r>
              <a:rPr lang="en-US" sz="1250" dirty="0">
                <a:solidFill>
                  <a:srgbClr val="1A1A1A"/>
                </a:solidFill>
                <a:latin typeface="Calibri" pitchFamily="34" charset="0"/>
                <a:ea typeface="Calibri" pitchFamily="34" charset="-122"/>
                <a:cs typeface="Calibri" pitchFamily="34" charset="-120"/>
              </a:rPr>
              <a:t>The original GPT-10K pair ran continuously until 2008 — forty-two years.</a:t>
            </a:r>
            <a:endParaRPr lang="en-US" sz="1250" dirty="0"/>
          </a:p>
        </p:txBody>
      </p:sp>
      <p:sp>
        <p:nvSpPr>
          <p:cNvPr id="9" name="Shape 7"/>
          <p:cNvSpPr/>
          <p:nvPr/>
        </p:nvSpPr>
        <p:spPr>
          <a:xfrm>
            <a:off x="6309360" y="2194560"/>
            <a:ext cx="5212080" cy="3063240"/>
          </a:xfrm>
          <a:prstGeom prst="roundRect">
            <a:avLst>
              <a:gd name="adj" fmla="val 2687"/>
            </a:avLst>
          </a:prstGeom>
          <a:solidFill>
            <a:srgbClr val="2C3E50"/>
          </a:solidFill>
          <a:ln w="12700">
            <a:solidFill>
              <a:srgbClr val="DDE2E8"/>
            </a:solidFill>
            <a:prstDash val="solid"/>
          </a:ln>
        </p:spPr>
      </p:sp>
      <p:sp>
        <p:nvSpPr>
          <p:cNvPr id="10" name="Text 8"/>
          <p:cNvSpPr/>
          <p:nvPr/>
        </p:nvSpPr>
        <p:spPr>
          <a:xfrm>
            <a:off x="6629400" y="2377440"/>
            <a:ext cx="4572000" cy="274320"/>
          </a:xfrm>
          <a:prstGeom prst="rect">
            <a:avLst/>
          </a:prstGeom>
          <a:noFill/>
          <a:ln/>
        </p:spPr>
        <p:txBody>
          <a:bodyPr wrap="square" lIns="0" tIns="0" rIns="0" bIns="0" rtlCol="0" anchor="ctr"/>
          <a:lstStyle/>
          <a:p>
            <a:pPr indent="0" marL="0">
              <a:buNone/>
            </a:pPr>
            <a:r>
              <a:rPr lang="en-US" sz="1150" b="1" spc="150" kern="0" dirty="0">
                <a:solidFill>
                  <a:srgbClr val="C0392B"/>
                </a:solidFill>
                <a:latin typeface="Calibri" pitchFamily="34" charset="0"/>
                <a:ea typeface="Calibri" pitchFamily="34" charset="-122"/>
                <a:cs typeface="Calibri" pitchFamily="34" charset="-120"/>
              </a:rPr>
              <a:t>WWVH — KAUAI</a:t>
            </a:r>
            <a:endParaRPr lang="en-US" sz="1150" dirty="0"/>
          </a:p>
        </p:txBody>
      </p:sp>
      <p:sp>
        <p:nvSpPr>
          <p:cNvPr id="11" name="Text 9"/>
          <p:cNvSpPr/>
          <p:nvPr/>
        </p:nvSpPr>
        <p:spPr>
          <a:xfrm>
            <a:off x="6629400" y="2670048"/>
            <a:ext cx="4572000" cy="411480"/>
          </a:xfrm>
          <a:prstGeom prst="rect">
            <a:avLst/>
          </a:prstGeom>
          <a:noFill/>
          <a:ln/>
        </p:spPr>
        <p:txBody>
          <a:bodyPr wrap="square" lIns="0" tIns="0" rIns="0" bIns="0" rtlCol="0" anchor="ctr"/>
          <a:lstStyle/>
          <a:p>
            <a:pPr indent="0" marL="0">
              <a:buNone/>
            </a:pPr>
            <a:r>
              <a:rPr lang="en-US" sz="2100" b="1" dirty="0">
                <a:solidFill>
                  <a:srgbClr val="FFFFFF"/>
                </a:solidFill>
                <a:latin typeface="Cambria" pitchFamily="34" charset="0"/>
                <a:ea typeface="Cambria" pitchFamily="34" charset="-122"/>
                <a:cs typeface="Cambria" pitchFamily="34" charset="-120"/>
              </a:rPr>
              <a:t>AEL, then Elcom-Bauer</a:t>
            </a:r>
            <a:endParaRPr lang="en-US" sz="2100" dirty="0"/>
          </a:p>
        </p:txBody>
      </p:sp>
      <p:sp>
        <p:nvSpPr>
          <p:cNvPr id="12" name="Text 10"/>
          <p:cNvSpPr/>
          <p:nvPr/>
        </p:nvSpPr>
        <p:spPr>
          <a:xfrm>
            <a:off x="6629400" y="3200400"/>
            <a:ext cx="4572000" cy="1920240"/>
          </a:xfrm>
          <a:prstGeom prst="rect">
            <a:avLst/>
          </a:prstGeom>
          <a:noFill/>
          <a:ln/>
        </p:spPr>
        <p:txBody>
          <a:bodyPr wrap="square" lIns="0" tIns="0" rIns="0" bIns="0" rtlCol="0" anchor="ctr"/>
          <a:lstStyle/>
          <a:p>
            <a:pPr marL="342900" indent="-342900">
              <a:spcAft>
                <a:spcPts val="700"/>
              </a:spcAft>
              <a:buSzPct val="100000"/>
              <a:buChar char="•"/>
            </a:pPr>
            <a:r>
              <a:rPr lang="en-US" sz="1250" dirty="0">
                <a:solidFill>
                  <a:srgbClr val="DCE4EC"/>
                </a:solidFill>
                <a:latin typeface="Calibri" pitchFamily="34" charset="0"/>
                <a:ea typeface="Calibri" pitchFamily="34" charset="-122"/>
                <a:cs typeface="Calibri" pitchFamily="34" charset="-120"/>
              </a:rPr>
              <a:t>1971 — seven transmitters built by AEL Corporation went in when the station moved from Maui to Kauai.</a:t>
            </a:r>
            <a:endParaRPr lang="en-US" sz="1250" dirty="0"/>
          </a:p>
          <a:p>
            <a:pPr marL="342900" indent="-342900">
              <a:spcAft>
                <a:spcPts val="700"/>
              </a:spcAft>
              <a:buSzPct val="100000"/>
              <a:buChar char="•"/>
            </a:pPr>
            <a:r>
              <a:rPr lang="en-US" sz="1250" dirty="0">
                <a:solidFill>
                  <a:srgbClr val="DCE4EC"/>
                </a:solidFill>
                <a:latin typeface="Calibri" pitchFamily="34" charset="0"/>
                <a:ea typeface="Calibri" pitchFamily="34" charset="-122"/>
                <a:cs typeface="Calibri" pitchFamily="34" charset="-120"/>
              </a:rPr>
              <a:t>1983 — two of them were pulled and three more efficient Elcom-Bauer units took their place.</a:t>
            </a:r>
            <a:endParaRPr lang="en-US" sz="1250" dirty="0"/>
          </a:p>
          <a:p>
            <a:pPr marL="342900" indent="-342900">
              <a:spcAft>
                <a:spcPts val="700"/>
              </a:spcAft>
              <a:buSzPct val="100000"/>
              <a:buChar char="•"/>
            </a:pPr>
            <a:r>
              <a:rPr lang="en-US" sz="1250" dirty="0">
                <a:solidFill>
                  <a:srgbClr val="DCE4EC"/>
                </a:solidFill>
                <a:latin typeface="Calibri" pitchFamily="34" charset="0"/>
                <a:ea typeface="Calibri" pitchFamily="34" charset="-122"/>
                <a:cs typeface="Calibri" pitchFamily="34" charset="-120"/>
              </a:rPr>
              <a:t>Today: three Elcom-Bauer at 10 kW on 5, 10 and 15 MHz; one AEL at 5 kW on 2.5 MHz; and four AEL standby sets at 5 kW each.</a:t>
            </a:r>
            <a:endParaRPr lang="en-US" sz="1250" dirty="0"/>
          </a:p>
        </p:txBody>
      </p:sp>
      <p:sp>
        <p:nvSpPr>
          <p:cNvPr id="13" name="Text 11"/>
          <p:cNvSpPr/>
          <p:nvPr/>
        </p:nvSpPr>
        <p:spPr>
          <a:xfrm>
            <a:off x="640080" y="5486400"/>
            <a:ext cx="10881360" cy="411480"/>
          </a:xfrm>
          <a:prstGeom prst="rect">
            <a:avLst/>
          </a:prstGeom>
          <a:noFill/>
          <a:ln/>
        </p:spPr>
        <p:txBody>
          <a:bodyPr wrap="square" lIns="0" tIns="0" rIns="0" bIns="0" rtlCol="0" anchor="ctr"/>
          <a:lstStyle/>
          <a:p>
            <a:pPr indent="0" marL="0">
              <a:buNone/>
            </a:pPr>
            <a:r>
              <a:rPr lang="en-US" sz="1450" i="1" dirty="0">
                <a:solidFill>
                  <a:srgbClr val="6B7480"/>
                </a:solidFill>
                <a:latin typeface="Calibri" pitchFamily="34" charset="0"/>
                <a:ea typeface="Calibri" pitchFamily="34" charset="-122"/>
                <a:cs typeface="Calibri" pitchFamily="34" charset="-120"/>
              </a:rPr>
              <a:t>Fifty-five years of service from four manufacturers, and a good deal of the original iron is still in the building.</a:t>
            </a:r>
            <a:endParaRPr lang="en-US" sz="14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TRANSMITTERS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At what power?</a:t>
            </a:r>
            <a:endParaRPr lang="en-US" sz="3400" dirty="0"/>
          </a:p>
        </p:txBody>
      </p:sp>
      <p:sp>
        <p:nvSpPr>
          <p:cNvPr id="4" name="Text 2"/>
          <p:cNvSpPr/>
          <p:nvPr/>
        </p:nvSpPr>
        <p:spPr>
          <a:xfrm>
            <a:off x="640080" y="1645920"/>
            <a:ext cx="10881360" cy="36576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Radiated power, frequency by frequency. Each figure is one transmitter feeding one antenna.</a:t>
            </a:r>
            <a:endParaRPr lang="en-US" sz="1500" dirty="0"/>
          </a:p>
        </p:txBody>
      </p:sp>
      <p:sp>
        <p:nvSpPr>
          <p:cNvPr id="5" name="Shape 3"/>
          <p:cNvSpPr/>
          <p:nvPr/>
        </p:nvSpPr>
        <p:spPr>
          <a:xfrm>
            <a:off x="640080" y="2194560"/>
            <a:ext cx="10881360" cy="457200"/>
          </a:xfrm>
          <a:prstGeom prst="rect">
            <a:avLst/>
          </a:prstGeom>
          <a:solidFill>
            <a:srgbClr val="2C3E50"/>
          </a:solidFill>
          <a:ln w="12700">
            <a:solidFill>
              <a:srgbClr val="2C3E50"/>
            </a:solidFill>
            <a:prstDash val="solid"/>
          </a:ln>
        </p:spPr>
      </p:sp>
      <p:sp>
        <p:nvSpPr>
          <p:cNvPr id="6" name="Text 4"/>
          <p:cNvSpPr/>
          <p:nvPr/>
        </p:nvSpPr>
        <p:spPr>
          <a:xfrm>
            <a:off x="914400" y="2194560"/>
            <a:ext cx="4023360" cy="457200"/>
          </a:xfrm>
          <a:prstGeom prst="rect">
            <a:avLst/>
          </a:prstGeom>
          <a:noFill/>
          <a:ln/>
        </p:spPr>
        <p:txBody>
          <a:bodyPr wrap="square" lIns="0" tIns="0" rIns="0" bIns="0" rtlCol="0" anchor="ctr"/>
          <a:lstStyle/>
          <a:p>
            <a:pPr indent="0" marL="0">
              <a:buNone/>
            </a:pPr>
            <a:r>
              <a:rPr lang="en-US" sz="1200" b="1" spc="150" kern="0" dirty="0">
                <a:solidFill>
                  <a:srgbClr val="FFFFFF"/>
                </a:solidFill>
                <a:latin typeface="Calibri" pitchFamily="34" charset="0"/>
                <a:ea typeface="Calibri" pitchFamily="34" charset="-122"/>
                <a:cs typeface="Calibri" pitchFamily="34" charset="-120"/>
              </a:rPr>
              <a:t>FREQUENCY</a:t>
            </a:r>
            <a:endParaRPr lang="en-US" sz="1200" dirty="0"/>
          </a:p>
        </p:txBody>
      </p:sp>
      <p:sp>
        <p:nvSpPr>
          <p:cNvPr id="7" name="Text 5"/>
          <p:cNvSpPr/>
          <p:nvPr/>
        </p:nvSpPr>
        <p:spPr>
          <a:xfrm>
            <a:off x="5120640" y="2194560"/>
            <a:ext cx="3200400" cy="457200"/>
          </a:xfrm>
          <a:prstGeom prst="rect">
            <a:avLst/>
          </a:prstGeom>
          <a:noFill/>
          <a:ln/>
        </p:spPr>
        <p:txBody>
          <a:bodyPr wrap="square" lIns="0" tIns="0" rIns="0" bIns="0" rtlCol="0" anchor="ctr"/>
          <a:lstStyle/>
          <a:p>
            <a:pPr indent="0" marL="0">
              <a:buNone/>
            </a:pPr>
            <a:r>
              <a:rPr lang="en-US" sz="1200" b="1" spc="150" kern="0" dirty="0">
                <a:solidFill>
                  <a:srgbClr val="FFFFFF"/>
                </a:solidFill>
                <a:latin typeface="Calibri" pitchFamily="34" charset="0"/>
                <a:ea typeface="Calibri" pitchFamily="34" charset="-122"/>
                <a:cs typeface="Calibri" pitchFamily="34" charset="-120"/>
              </a:rPr>
              <a:t>WWV  ·  FORT COLLINS</a:t>
            </a:r>
            <a:endParaRPr lang="en-US" sz="1200" dirty="0"/>
          </a:p>
        </p:txBody>
      </p:sp>
      <p:sp>
        <p:nvSpPr>
          <p:cNvPr id="8" name="Text 6"/>
          <p:cNvSpPr/>
          <p:nvPr/>
        </p:nvSpPr>
        <p:spPr>
          <a:xfrm>
            <a:off x="8503920" y="2194560"/>
            <a:ext cx="2743200" cy="457200"/>
          </a:xfrm>
          <a:prstGeom prst="rect">
            <a:avLst/>
          </a:prstGeom>
          <a:noFill/>
          <a:ln/>
        </p:spPr>
        <p:txBody>
          <a:bodyPr wrap="square" lIns="0" tIns="0" rIns="0" bIns="0" rtlCol="0" anchor="ctr"/>
          <a:lstStyle/>
          <a:p>
            <a:pPr indent="0" marL="0">
              <a:buNone/>
            </a:pPr>
            <a:r>
              <a:rPr lang="en-US" sz="1200" b="1" spc="150" kern="0" dirty="0">
                <a:solidFill>
                  <a:srgbClr val="FFFFFF"/>
                </a:solidFill>
                <a:latin typeface="Calibri" pitchFamily="34" charset="0"/>
                <a:ea typeface="Calibri" pitchFamily="34" charset="-122"/>
                <a:cs typeface="Calibri" pitchFamily="34" charset="-120"/>
              </a:rPr>
              <a:t>WWVH  ·  KAUAI</a:t>
            </a:r>
            <a:endParaRPr lang="en-US" sz="1200" dirty="0"/>
          </a:p>
        </p:txBody>
      </p:sp>
      <p:sp>
        <p:nvSpPr>
          <p:cNvPr id="9" name="Shape 7"/>
          <p:cNvSpPr/>
          <p:nvPr/>
        </p:nvSpPr>
        <p:spPr>
          <a:xfrm>
            <a:off x="640080" y="2651760"/>
            <a:ext cx="10881360" cy="457200"/>
          </a:xfrm>
          <a:prstGeom prst="rect">
            <a:avLst/>
          </a:prstGeom>
          <a:solidFill>
            <a:srgbClr val="F2F4F7"/>
          </a:solidFill>
          <a:ln w="12700">
            <a:solidFill>
              <a:srgbClr val="F2F4F7"/>
            </a:solidFill>
            <a:prstDash val="solid"/>
          </a:ln>
        </p:spPr>
      </p:sp>
      <p:sp>
        <p:nvSpPr>
          <p:cNvPr id="10" name="Text 8"/>
          <p:cNvSpPr/>
          <p:nvPr/>
        </p:nvSpPr>
        <p:spPr>
          <a:xfrm>
            <a:off x="914400" y="2651760"/>
            <a:ext cx="4023360" cy="457200"/>
          </a:xfrm>
          <a:prstGeom prst="rect">
            <a:avLst/>
          </a:prstGeom>
          <a:noFill/>
          <a:ln/>
        </p:spPr>
        <p:txBody>
          <a:bodyPr wrap="square" lIns="0" tIns="0" rIns="0" bIns="0" rtlCol="0" anchor="ctr"/>
          <a:lstStyle/>
          <a:p>
            <a:pPr indent="0" marL="0">
              <a:buNone/>
            </a:pPr>
            <a:r>
              <a:rPr lang="en-US" sz="1450" b="1" dirty="0">
                <a:solidFill>
                  <a:srgbClr val="1A1A1A"/>
                </a:solidFill>
                <a:latin typeface="Calibri" pitchFamily="34" charset="0"/>
                <a:ea typeface="Calibri" pitchFamily="34" charset="-122"/>
                <a:cs typeface="Calibri" pitchFamily="34" charset="-120"/>
              </a:rPr>
              <a:t>2.5 MHz</a:t>
            </a:r>
            <a:endParaRPr lang="en-US" sz="1450" dirty="0"/>
          </a:p>
        </p:txBody>
      </p:sp>
      <p:sp>
        <p:nvSpPr>
          <p:cNvPr id="11" name="Text 9"/>
          <p:cNvSpPr/>
          <p:nvPr/>
        </p:nvSpPr>
        <p:spPr>
          <a:xfrm>
            <a:off x="5120640" y="2651760"/>
            <a:ext cx="32004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2 500 W</a:t>
            </a:r>
            <a:endParaRPr lang="en-US" sz="1450" dirty="0"/>
          </a:p>
        </p:txBody>
      </p:sp>
      <p:sp>
        <p:nvSpPr>
          <p:cNvPr id="12" name="Text 10"/>
          <p:cNvSpPr/>
          <p:nvPr/>
        </p:nvSpPr>
        <p:spPr>
          <a:xfrm>
            <a:off x="8503920" y="2651760"/>
            <a:ext cx="27432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5 000 W</a:t>
            </a:r>
            <a:endParaRPr lang="en-US" sz="1450" dirty="0"/>
          </a:p>
        </p:txBody>
      </p:sp>
      <p:sp>
        <p:nvSpPr>
          <p:cNvPr id="13" name="Text 11"/>
          <p:cNvSpPr/>
          <p:nvPr/>
        </p:nvSpPr>
        <p:spPr>
          <a:xfrm>
            <a:off x="914400" y="3108960"/>
            <a:ext cx="4023360" cy="457200"/>
          </a:xfrm>
          <a:prstGeom prst="rect">
            <a:avLst/>
          </a:prstGeom>
          <a:noFill/>
          <a:ln/>
        </p:spPr>
        <p:txBody>
          <a:bodyPr wrap="square" lIns="0" tIns="0" rIns="0" bIns="0" rtlCol="0" anchor="ctr"/>
          <a:lstStyle/>
          <a:p>
            <a:pPr indent="0" marL="0">
              <a:buNone/>
            </a:pPr>
            <a:r>
              <a:rPr lang="en-US" sz="1450" b="1" dirty="0">
                <a:solidFill>
                  <a:srgbClr val="1A1A1A"/>
                </a:solidFill>
                <a:latin typeface="Calibri" pitchFamily="34" charset="0"/>
                <a:ea typeface="Calibri" pitchFamily="34" charset="-122"/>
                <a:cs typeface="Calibri" pitchFamily="34" charset="-120"/>
              </a:rPr>
              <a:t>5 MHz</a:t>
            </a:r>
            <a:endParaRPr lang="en-US" sz="1450" dirty="0"/>
          </a:p>
        </p:txBody>
      </p:sp>
      <p:sp>
        <p:nvSpPr>
          <p:cNvPr id="14" name="Text 12"/>
          <p:cNvSpPr/>
          <p:nvPr/>
        </p:nvSpPr>
        <p:spPr>
          <a:xfrm>
            <a:off x="5120640" y="3108960"/>
            <a:ext cx="32004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10 000 W</a:t>
            </a:r>
            <a:endParaRPr lang="en-US" sz="1450" dirty="0"/>
          </a:p>
        </p:txBody>
      </p:sp>
      <p:sp>
        <p:nvSpPr>
          <p:cNvPr id="15" name="Text 13"/>
          <p:cNvSpPr/>
          <p:nvPr/>
        </p:nvSpPr>
        <p:spPr>
          <a:xfrm>
            <a:off x="8503920" y="3108960"/>
            <a:ext cx="27432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10 000 W</a:t>
            </a:r>
            <a:endParaRPr lang="en-US" sz="1450" dirty="0"/>
          </a:p>
        </p:txBody>
      </p:sp>
      <p:sp>
        <p:nvSpPr>
          <p:cNvPr id="16" name="Shape 14"/>
          <p:cNvSpPr/>
          <p:nvPr/>
        </p:nvSpPr>
        <p:spPr>
          <a:xfrm>
            <a:off x="640080" y="3566160"/>
            <a:ext cx="10881360" cy="457200"/>
          </a:xfrm>
          <a:prstGeom prst="rect">
            <a:avLst/>
          </a:prstGeom>
          <a:solidFill>
            <a:srgbClr val="F2F4F7"/>
          </a:solidFill>
          <a:ln w="12700">
            <a:solidFill>
              <a:srgbClr val="F2F4F7"/>
            </a:solidFill>
            <a:prstDash val="solid"/>
          </a:ln>
        </p:spPr>
      </p:sp>
      <p:sp>
        <p:nvSpPr>
          <p:cNvPr id="17" name="Text 15"/>
          <p:cNvSpPr/>
          <p:nvPr/>
        </p:nvSpPr>
        <p:spPr>
          <a:xfrm>
            <a:off x="914400" y="3566160"/>
            <a:ext cx="4023360" cy="457200"/>
          </a:xfrm>
          <a:prstGeom prst="rect">
            <a:avLst/>
          </a:prstGeom>
          <a:noFill/>
          <a:ln/>
        </p:spPr>
        <p:txBody>
          <a:bodyPr wrap="square" lIns="0" tIns="0" rIns="0" bIns="0" rtlCol="0" anchor="ctr"/>
          <a:lstStyle/>
          <a:p>
            <a:pPr indent="0" marL="0">
              <a:buNone/>
            </a:pPr>
            <a:r>
              <a:rPr lang="en-US" sz="1450" b="1" dirty="0">
                <a:solidFill>
                  <a:srgbClr val="1A1A1A"/>
                </a:solidFill>
                <a:latin typeface="Calibri" pitchFamily="34" charset="0"/>
                <a:ea typeface="Calibri" pitchFamily="34" charset="-122"/>
                <a:cs typeface="Calibri" pitchFamily="34" charset="-120"/>
              </a:rPr>
              <a:t>10 MHz</a:t>
            </a:r>
            <a:endParaRPr lang="en-US" sz="1450" dirty="0"/>
          </a:p>
        </p:txBody>
      </p:sp>
      <p:sp>
        <p:nvSpPr>
          <p:cNvPr id="18" name="Text 16"/>
          <p:cNvSpPr/>
          <p:nvPr/>
        </p:nvSpPr>
        <p:spPr>
          <a:xfrm>
            <a:off x="5120640" y="3566160"/>
            <a:ext cx="32004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10 000 W</a:t>
            </a:r>
            <a:endParaRPr lang="en-US" sz="1450" dirty="0"/>
          </a:p>
        </p:txBody>
      </p:sp>
      <p:sp>
        <p:nvSpPr>
          <p:cNvPr id="19" name="Text 17"/>
          <p:cNvSpPr/>
          <p:nvPr/>
        </p:nvSpPr>
        <p:spPr>
          <a:xfrm>
            <a:off x="8503920" y="3566160"/>
            <a:ext cx="27432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10 000 W</a:t>
            </a:r>
            <a:endParaRPr lang="en-US" sz="1450" dirty="0"/>
          </a:p>
        </p:txBody>
      </p:sp>
      <p:sp>
        <p:nvSpPr>
          <p:cNvPr id="20" name="Text 18"/>
          <p:cNvSpPr/>
          <p:nvPr/>
        </p:nvSpPr>
        <p:spPr>
          <a:xfrm>
            <a:off x="914400" y="4023360"/>
            <a:ext cx="4023360" cy="457200"/>
          </a:xfrm>
          <a:prstGeom prst="rect">
            <a:avLst/>
          </a:prstGeom>
          <a:noFill/>
          <a:ln/>
        </p:spPr>
        <p:txBody>
          <a:bodyPr wrap="square" lIns="0" tIns="0" rIns="0" bIns="0" rtlCol="0" anchor="ctr"/>
          <a:lstStyle/>
          <a:p>
            <a:pPr indent="0" marL="0">
              <a:buNone/>
            </a:pPr>
            <a:r>
              <a:rPr lang="en-US" sz="1450" b="1" dirty="0">
                <a:solidFill>
                  <a:srgbClr val="1A1A1A"/>
                </a:solidFill>
                <a:latin typeface="Calibri" pitchFamily="34" charset="0"/>
                <a:ea typeface="Calibri" pitchFamily="34" charset="-122"/>
                <a:cs typeface="Calibri" pitchFamily="34" charset="-120"/>
              </a:rPr>
              <a:t>15 MHz</a:t>
            </a:r>
            <a:endParaRPr lang="en-US" sz="1450" dirty="0"/>
          </a:p>
        </p:txBody>
      </p:sp>
      <p:sp>
        <p:nvSpPr>
          <p:cNvPr id="21" name="Text 19"/>
          <p:cNvSpPr/>
          <p:nvPr/>
        </p:nvSpPr>
        <p:spPr>
          <a:xfrm>
            <a:off x="5120640" y="4023360"/>
            <a:ext cx="32004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10 000 W</a:t>
            </a:r>
            <a:endParaRPr lang="en-US" sz="1450" dirty="0"/>
          </a:p>
        </p:txBody>
      </p:sp>
      <p:sp>
        <p:nvSpPr>
          <p:cNvPr id="22" name="Text 20"/>
          <p:cNvSpPr/>
          <p:nvPr/>
        </p:nvSpPr>
        <p:spPr>
          <a:xfrm>
            <a:off x="8503920" y="4023360"/>
            <a:ext cx="27432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10 000 W</a:t>
            </a:r>
            <a:endParaRPr lang="en-US" sz="1450" dirty="0"/>
          </a:p>
        </p:txBody>
      </p:sp>
      <p:sp>
        <p:nvSpPr>
          <p:cNvPr id="23" name="Shape 21"/>
          <p:cNvSpPr/>
          <p:nvPr/>
        </p:nvSpPr>
        <p:spPr>
          <a:xfrm>
            <a:off x="640080" y="4480560"/>
            <a:ext cx="10881360" cy="457200"/>
          </a:xfrm>
          <a:prstGeom prst="rect">
            <a:avLst/>
          </a:prstGeom>
          <a:solidFill>
            <a:srgbClr val="F2F4F7"/>
          </a:solidFill>
          <a:ln w="12700">
            <a:solidFill>
              <a:srgbClr val="F2F4F7"/>
            </a:solidFill>
            <a:prstDash val="solid"/>
          </a:ln>
        </p:spPr>
      </p:sp>
      <p:sp>
        <p:nvSpPr>
          <p:cNvPr id="24" name="Text 22"/>
          <p:cNvSpPr/>
          <p:nvPr/>
        </p:nvSpPr>
        <p:spPr>
          <a:xfrm>
            <a:off x="914400" y="4480560"/>
            <a:ext cx="4023360" cy="457200"/>
          </a:xfrm>
          <a:prstGeom prst="rect">
            <a:avLst/>
          </a:prstGeom>
          <a:noFill/>
          <a:ln/>
        </p:spPr>
        <p:txBody>
          <a:bodyPr wrap="square" lIns="0" tIns="0" rIns="0" bIns="0" rtlCol="0" anchor="ctr"/>
          <a:lstStyle/>
          <a:p>
            <a:pPr indent="0" marL="0">
              <a:buNone/>
            </a:pPr>
            <a:r>
              <a:rPr lang="en-US" sz="1450" b="1" dirty="0">
                <a:solidFill>
                  <a:srgbClr val="1A1A1A"/>
                </a:solidFill>
                <a:latin typeface="Calibri" pitchFamily="34" charset="0"/>
                <a:ea typeface="Calibri" pitchFamily="34" charset="-122"/>
                <a:cs typeface="Calibri" pitchFamily="34" charset="-120"/>
              </a:rPr>
              <a:t>20 MHz</a:t>
            </a:r>
            <a:endParaRPr lang="en-US" sz="1450" dirty="0"/>
          </a:p>
        </p:txBody>
      </p:sp>
      <p:sp>
        <p:nvSpPr>
          <p:cNvPr id="25" name="Text 23"/>
          <p:cNvSpPr/>
          <p:nvPr/>
        </p:nvSpPr>
        <p:spPr>
          <a:xfrm>
            <a:off x="5120640" y="4480560"/>
            <a:ext cx="32004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2 500 W</a:t>
            </a:r>
            <a:endParaRPr lang="en-US" sz="1450" dirty="0"/>
          </a:p>
        </p:txBody>
      </p:sp>
      <p:sp>
        <p:nvSpPr>
          <p:cNvPr id="26" name="Text 24"/>
          <p:cNvSpPr/>
          <p:nvPr/>
        </p:nvSpPr>
        <p:spPr>
          <a:xfrm>
            <a:off x="8503920" y="4480560"/>
            <a:ext cx="2743200" cy="457200"/>
          </a:xfrm>
          <a:prstGeom prst="rect">
            <a:avLst/>
          </a:prstGeom>
          <a:noFill/>
          <a:ln/>
        </p:spPr>
        <p:txBody>
          <a:bodyPr wrap="square" lIns="0" tIns="0" rIns="0" bIns="0" rtlCol="0" anchor="ctr"/>
          <a:lstStyle/>
          <a:p>
            <a:pPr indent="0" marL="0">
              <a:buNone/>
            </a:pPr>
            <a:r>
              <a:rPr lang="en-US" sz="1450" i="1" dirty="0">
                <a:solidFill>
                  <a:srgbClr val="6B7480"/>
                </a:solidFill>
                <a:latin typeface="Calibri" pitchFamily="34" charset="0"/>
                <a:ea typeface="Calibri" pitchFamily="34" charset="-122"/>
                <a:cs typeface="Calibri" pitchFamily="34" charset="-120"/>
              </a:rPr>
              <a:t>not broadcast</a:t>
            </a:r>
            <a:endParaRPr lang="en-US" sz="1450" dirty="0"/>
          </a:p>
        </p:txBody>
      </p:sp>
      <p:sp>
        <p:nvSpPr>
          <p:cNvPr id="27" name="Text 25"/>
          <p:cNvSpPr/>
          <p:nvPr/>
        </p:nvSpPr>
        <p:spPr>
          <a:xfrm>
            <a:off x="914400" y="4937760"/>
            <a:ext cx="4023360" cy="457200"/>
          </a:xfrm>
          <a:prstGeom prst="rect">
            <a:avLst/>
          </a:prstGeom>
          <a:noFill/>
          <a:ln/>
        </p:spPr>
        <p:txBody>
          <a:bodyPr wrap="square" lIns="0" tIns="0" rIns="0" bIns="0" rtlCol="0" anchor="ctr"/>
          <a:lstStyle/>
          <a:p>
            <a:pPr indent="0" marL="0">
              <a:buNone/>
            </a:pPr>
            <a:r>
              <a:rPr lang="en-US" sz="1450" b="1" dirty="0">
                <a:solidFill>
                  <a:srgbClr val="1A1A1A"/>
                </a:solidFill>
                <a:latin typeface="Calibri" pitchFamily="34" charset="0"/>
                <a:ea typeface="Calibri" pitchFamily="34" charset="-122"/>
                <a:cs typeface="Calibri" pitchFamily="34" charset="-120"/>
              </a:rPr>
              <a:t>25 MHz  (experimental)</a:t>
            </a:r>
            <a:endParaRPr lang="en-US" sz="1450" dirty="0"/>
          </a:p>
        </p:txBody>
      </p:sp>
      <p:sp>
        <p:nvSpPr>
          <p:cNvPr id="28" name="Text 26"/>
          <p:cNvSpPr/>
          <p:nvPr/>
        </p:nvSpPr>
        <p:spPr>
          <a:xfrm>
            <a:off x="5120640" y="4937760"/>
            <a:ext cx="320040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2 500 W</a:t>
            </a:r>
            <a:endParaRPr lang="en-US" sz="1450" dirty="0"/>
          </a:p>
        </p:txBody>
      </p:sp>
      <p:sp>
        <p:nvSpPr>
          <p:cNvPr id="29" name="Text 27"/>
          <p:cNvSpPr/>
          <p:nvPr/>
        </p:nvSpPr>
        <p:spPr>
          <a:xfrm>
            <a:off x="8503920" y="4937760"/>
            <a:ext cx="2743200" cy="457200"/>
          </a:xfrm>
          <a:prstGeom prst="rect">
            <a:avLst/>
          </a:prstGeom>
          <a:noFill/>
          <a:ln/>
        </p:spPr>
        <p:txBody>
          <a:bodyPr wrap="square" lIns="0" tIns="0" rIns="0" bIns="0" rtlCol="0" anchor="ctr"/>
          <a:lstStyle/>
          <a:p>
            <a:pPr indent="0" marL="0">
              <a:buNone/>
            </a:pPr>
            <a:r>
              <a:rPr lang="en-US" sz="1450" i="1" dirty="0">
                <a:solidFill>
                  <a:srgbClr val="6B7480"/>
                </a:solidFill>
                <a:latin typeface="Calibri" pitchFamily="34" charset="0"/>
                <a:ea typeface="Calibri" pitchFamily="34" charset="-122"/>
                <a:cs typeface="Calibri" pitchFamily="34" charset="-120"/>
              </a:rPr>
              <a:t>not broadcast</a:t>
            </a:r>
            <a:endParaRPr lang="en-US" sz="1450" dirty="0"/>
          </a:p>
        </p:txBody>
      </p:sp>
      <p:sp>
        <p:nvSpPr>
          <p:cNvPr id="30" name="Shape 28"/>
          <p:cNvSpPr/>
          <p:nvPr/>
        </p:nvSpPr>
        <p:spPr>
          <a:xfrm>
            <a:off x="640080" y="5623560"/>
            <a:ext cx="10881360" cy="1005840"/>
          </a:xfrm>
          <a:prstGeom prst="roundRect">
            <a:avLst>
              <a:gd name="adj" fmla="val 8182"/>
            </a:avLst>
          </a:prstGeom>
          <a:solidFill>
            <a:srgbClr val="EEF6F0"/>
          </a:solidFill>
          <a:ln w="12700">
            <a:solidFill>
              <a:srgbClr val="DDE2E8"/>
            </a:solidFill>
            <a:prstDash val="solid"/>
          </a:ln>
        </p:spPr>
      </p:sp>
      <p:sp>
        <p:nvSpPr>
          <p:cNvPr id="31" name="Text 29"/>
          <p:cNvSpPr/>
          <p:nvPr/>
        </p:nvSpPr>
        <p:spPr>
          <a:xfrm>
            <a:off x="1005840" y="5760720"/>
            <a:ext cx="4206240" cy="320040"/>
          </a:xfrm>
          <a:prstGeom prst="rect">
            <a:avLst/>
          </a:prstGeom>
          <a:noFill/>
          <a:ln/>
        </p:spPr>
        <p:txBody>
          <a:bodyPr wrap="square" lIns="0" tIns="0" rIns="0" bIns="0" rtlCol="0" anchor="ctr"/>
          <a:lstStyle/>
          <a:p>
            <a:pPr indent="0" marL="0">
              <a:buNone/>
            </a:pPr>
            <a:r>
              <a:rPr lang="en-US" sz="1700" b="1" dirty="0">
                <a:solidFill>
                  <a:srgbClr val="1F8A4C"/>
                </a:solidFill>
                <a:latin typeface="Cambria" pitchFamily="34" charset="0"/>
                <a:ea typeface="Cambria" pitchFamily="34" charset="-122"/>
                <a:cs typeface="Cambria" pitchFamily="34" charset="-120"/>
              </a:rPr>
              <a:t>Put that beside your own station.</a:t>
            </a:r>
            <a:endParaRPr lang="en-US" sz="1700" dirty="0"/>
          </a:p>
        </p:txBody>
      </p:sp>
      <p:sp>
        <p:nvSpPr>
          <p:cNvPr id="32" name="Text 30"/>
          <p:cNvSpPr/>
          <p:nvPr/>
        </p:nvSpPr>
        <p:spPr>
          <a:xfrm>
            <a:off x="5120640" y="5742432"/>
            <a:ext cx="6126480" cy="68580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Ten kilowatts is roughly seven times the U.S. amateur legal limit — and it is run into a single half-wave vertical, twenty-four hours a day, with no programme to interrupt it.</a:t>
            </a:r>
            <a:endParaRPr lang="en-US" sz="13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INSIDE THE TRANSMITTERS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Ten kilowatts, with the doors open</a:t>
            </a:r>
            <a:endParaRPr lang="en-US" sz="3400" dirty="0"/>
          </a:p>
        </p:txBody>
      </p:sp>
      <p:pic>
        <p:nvPicPr>
          <p:cNvPr id="4" name="Image 0" descr="/home/claude/img/5mhz.jpg">    </p:cNvPr>
          <p:cNvPicPr>
            <a:picLocks noChangeAspect="1"/>
          </p:cNvPicPr>
          <p:nvPr/>
        </p:nvPicPr>
        <p:blipFill>
          <a:blip r:embed="rId1"/>
          <a:srcRect l="0" r="0" t="0" b="0"/>
          <a:stretch/>
        </p:blipFill>
        <p:spPr>
          <a:xfrm>
            <a:off x="640080" y="1691640"/>
            <a:ext cx="5257800" cy="3200400"/>
          </a:xfrm>
          <a:prstGeom prst="rect">
            <a:avLst/>
          </a:prstGeom>
        </p:spPr>
      </p:pic>
      <p:pic>
        <p:nvPicPr>
          <p:cNvPr id="5" name="Image 1" descr="/home/claude/img/wwvh4.jpg">    </p:cNvPr>
          <p:cNvPicPr>
            <a:picLocks noChangeAspect="1"/>
          </p:cNvPicPr>
          <p:nvPr/>
        </p:nvPicPr>
        <p:blipFill>
          <a:blip r:embed="rId2"/>
          <a:srcRect l="0" r="0" t="0" b="0"/>
          <a:stretch/>
        </p:blipFill>
        <p:spPr>
          <a:xfrm>
            <a:off x="6263640" y="1691640"/>
            <a:ext cx="5257800" cy="3200400"/>
          </a:xfrm>
          <a:prstGeom prst="rect">
            <a:avLst/>
          </a:prstGeom>
        </p:spPr>
      </p:pic>
      <p:sp>
        <p:nvSpPr>
          <p:cNvPr id="6" name="Text 2"/>
          <p:cNvSpPr/>
          <p:nvPr/>
        </p:nvSpPr>
        <p:spPr>
          <a:xfrm>
            <a:off x="64008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Fort Collins. The 5 MHz transmitter — one of the 10 kW units, front panel, meters and all.</a:t>
            </a:r>
            <a:endParaRPr lang="en-US" sz="1350" dirty="0"/>
          </a:p>
        </p:txBody>
      </p:sp>
      <p:sp>
        <p:nvSpPr>
          <p:cNvPr id="7" name="Text 3"/>
          <p:cNvSpPr/>
          <p:nvPr/>
        </p:nvSpPr>
        <p:spPr>
          <a:xfrm>
            <a:off x="626364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Kauai. Inside a 10,000-watt Class C plate-modulated transmitter. Tubes, tank circuits and transformers you can point at.</a:t>
            </a:r>
            <a:endParaRPr lang="en-US" sz="1350" dirty="0"/>
          </a:p>
        </p:txBody>
      </p:sp>
      <p:sp>
        <p:nvSpPr>
          <p:cNvPr id="8" name="Text 4"/>
          <p:cNvSpPr/>
          <p:nvPr/>
        </p:nvSpPr>
        <p:spPr>
          <a:xfrm>
            <a:off x="640080" y="5989320"/>
            <a:ext cx="9144000" cy="45720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Nothing here is miniaturised. This is broadcast iron, run continuously, and much of it is older than most of the audience.</a:t>
            </a:r>
            <a:endParaRPr lang="en-US" sz="1400" dirty="0"/>
          </a:p>
        </p:txBody>
      </p:sp>
      <p:sp>
        <p:nvSpPr>
          <p:cNvPr id="9" name="Text 5"/>
          <p:cNvSpPr/>
          <p:nvPr/>
        </p:nvSpPr>
        <p:spPr>
          <a:xfrm>
            <a:off x="10058400" y="6053328"/>
            <a:ext cx="1463040" cy="256032"/>
          </a:xfrm>
          <a:prstGeom prst="rect">
            <a:avLst/>
          </a:prstGeom>
          <a:noFill/>
          <a:ln/>
        </p:spPr>
        <p:txBody>
          <a:bodyPr wrap="square" lIns="0" tIns="0" rIns="0" bIns="0" rtlCol="0" anchor="ctr"/>
          <a:lstStyle/>
          <a:p>
            <a:pPr indent="0" marL="0">
              <a:buNone/>
            </a:pPr>
            <a:r>
              <a:rPr lang="en-US" sz="1000" dirty="0">
                <a:solidFill>
                  <a:srgbClr val="6B7480"/>
                </a:solidFill>
                <a:latin typeface="Calibri" pitchFamily="34" charset="0"/>
                <a:ea typeface="Calibri" pitchFamily="34" charset="-122"/>
                <a:cs typeface="Calibri" pitchFamily="34" charset="-120"/>
              </a:rPr>
              <a:t>Credit: NIST</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ANTENNAS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And then there is the 60 kHz problem</a:t>
            </a:r>
            <a:endParaRPr lang="en-US" sz="3400" dirty="0"/>
          </a:p>
        </p:txBody>
      </p:sp>
      <p:sp>
        <p:nvSpPr>
          <p:cNvPr id="4" name="Text 2"/>
          <p:cNvSpPr/>
          <p:nvPr/>
        </p:nvSpPr>
        <p:spPr>
          <a:xfrm>
            <a:off x="640080" y="1645920"/>
            <a:ext cx="10881360" cy="45720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A quarter wavelength at 60 kHz is about 1,250 metres. Nobody builds that. WWVB's towers are 122 metres — roughly a tenth of what the physics wants.</a:t>
            </a:r>
            <a:endParaRPr lang="en-US" sz="1550" dirty="0"/>
          </a:p>
        </p:txBody>
      </p:sp>
      <p:sp>
        <p:nvSpPr>
          <p:cNvPr id="5" name="Shape 3"/>
          <p:cNvSpPr/>
          <p:nvPr/>
        </p:nvSpPr>
        <p:spPr>
          <a:xfrm>
            <a:off x="822960" y="4709160"/>
            <a:ext cx="5120640" cy="0"/>
          </a:xfrm>
          <a:prstGeom prst="line">
            <a:avLst/>
          </a:prstGeom>
          <a:noFill/>
          <a:ln w="25400">
            <a:solidFill>
              <a:srgbClr val="9AA6B2"/>
            </a:solidFill>
            <a:prstDash val="solid"/>
          </a:ln>
        </p:spPr>
      </p:sp>
      <p:sp>
        <p:nvSpPr>
          <p:cNvPr id="6" name="Shape 4"/>
          <p:cNvSpPr/>
          <p:nvPr/>
        </p:nvSpPr>
        <p:spPr>
          <a:xfrm>
            <a:off x="1280160" y="2788920"/>
            <a:ext cx="82296" cy="1920240"/>
          </a:xfrm>
          <a:prstGeom prst="rect">
            <a:avLst/>
          </a:prstGeom>
          <a:solidFill>
            <a:srgbClr val="2C3E50"/>
          </a:solidFill>
          <a:ln w="12700">
            <a:solidFill>
              <a:srgbClr val="2C3E50"/>
            </a:solidFill>
            <a:prstDash val="solid"/>
          </a:ln>
        </p:spPr>
      </p:sp>
      <p:sp>
        <p:nvSpPr>
          <p:cNvPr id="7" name="Shape 5"/>
          <p:cNvSpPr/>
          <p:nvPr/>
        </p:nvSpPr>
        <p:spPr>
          <a:xfrm>
            <a:off x="2651760" y="2788920"/>
            <a:ext cx="82296" cy="1920240"/>
          </a:xfrm>
          <a:prstGeom prst="rect">
            <a:avLst/>
          </a:prstGeom>
          <a:solidFill>
            <a:srgbClr val="2C3E50"/>
          </a:solidFill>
          <a:ln w="12700">
            <a:solidFill>
              <a:srgbClr val="2C3E50"/>
            </a:solidFill>
            <a:prstDash val="solid"/>
          </a:ln>
        </p:spPr>
      </p:sp>
      <p:sp>
        <p:nvSpPr>
          <p:cNvPr id="8" name="Shape 6"/>
          <p:cNvSpPr/>
          <p:nvPr/>
        </p:nvSpPr>
        <p:spPr>
          <a:xfrm>
            <a:off x="4023360" y="2788920"/>
            <a:ext cx="82296" cy="1920240"/>
          </a:xfrm>
          <a:prstGeom prst="rect">
            <a:avLst/>
          </a:prstGeom>
          <a:solidFill>
            <a:srgbClr val="2C3E50"/>
          </a:solidFill>
          <a:ln w="12700">
            <a:solidFill>
              <a:srgbClr val="2C3E50"/>
            </a:solidFill>
            <a:prstDash val="solid"/>
          </a:ln>
        </p:spPr>
      </p:sp>
      <p:sp>
        <p:nvSpPr>
          <p:cNvPr id="9" name="Shape 7"/>
          <p:cNvSpPr/>
          <p:nvPr/>
        </p:nvSpPr>
        <p:spPr>
          <a:xfrm>
            <a:off x="5394960" y="2788920"/>
            <a:ext cx="82296" cy="1920240"/>
          </a:xfrm>
          <a:prstGeom prst="rect">
            <a:avLst/>
          </a:prstGeom>
          <a:solidFill>
            <a:srgbClr val="2C3E50"/>
          </a:solidFill>
          <a:ln w="12700">
            <a:solidFill>
              <a:srgbClr val="2C3E50"/>
            </a:solidFill>
            <a:prstDash val="solid"/>
          </a:ln>
        </p:spPr>
      </p:sp>
      <p:sp>
        <p:nvSpPr>
          <p:cNvPr id="10" name="Shape 8"/>
          <p:cNvSpPr/>
          <p:nvPr/>
        </p:nvSpPr>
        <p:spPr>
          <a:xfrm>
            <a:off x="1280160" y="2788920"/>
            <a:ext cx="4114800" cy="0"/>
          </a:xfrm>
          <a:prstGeom prst="line">
            <a:avLst/>
          </a:prstGeom>
          <a:noFill/>
          <a:ln w="38100">
            <a:solidFill>
              <a:srgbClr val="C0392B"/>
            </a:solidFill>
            <a:prstDash val="solid"/>
          </a:ln>
        </p:spPr>
      </p:sp>
      <p:sp>
        <p:nvSpPr>
          <p:cNvPr id="11" name="Text 9"/>
          <p:cNvSpPr/>
          <p:nvPr/>
        </p:nvSpPr>
        <p:spPr>
          <a:xfrm>
            <a:off x="1005840" y="2395728"/>
            <a:ext cx="4663440" cy="320040"/>
          </a:xfrm>
          <a:prstGeom prst="rect">
            <a:avLst/>
          </a:prstGeom>
          <a:noFill/>
          <a:ln/>
        </p:spPr>
        <p:txBody>
          <a:bodyPr wrap="square" lIns="0" tIns="0" rIns="0" bIns="0" rtlCol="0" anchor="ctr"/>
          <a:lstStyle/>
          <a:p>
            <a:pPr algn="ctr" indent="0" marL="0">
              <a:buNone/>
            </a:pPr>
            <a:r>
              <a:rPr lang="en-US" sz="1250" b="1" dirty="0">
                <a:solidFill>
                  <a:srgbClr val="C0392B"/>
                </a:solidFill>
                <a:latin typeface="Calibri" pitchFamily="34" charset="0"/>
                <a:ea typeface="Calibri" pitchFamily="34" charset="-122"/>
                <a:cs typeface="Calibri" pitchFamily="34" charset="-120"/>
              </a:rPr>
              <a:t>capacitance “top hat”</a:t>
            </a:r>
            <a:endParaRPr lang="en-US" sz="1250" dirty="0"/>
          </a:p>
        </p:txBody>
      </p:sp>
      <p:sp>
        <p:nvSpPr>
          <p:cNvPr id="12" name="Shape 10"/>
          <p:cNvSpPr/>
          <p:nvPr/>
        </p:nvSpPr>
        <p:spPr>
          <a:xfrm>
            <a:off x="3291840" y="2788920"/>
            <a:ext cx="0" cy="1417320"/>
          </a:xfrm>
          <a:prstGeom prst="line">
            <a:avLst/>
          </a:prstGeom>
          <a:noFill/>
          <a:ln w="31750">
            <a:solidFill>
              <a:srgbClr val="C0392B"/>
            </a:solidFill>
            <a:prstDash val="dash"/>
          </a:ln>
        </p:spPr>
      </p:sp>
      <p:sp>
        <p:nvSpPr>
          <p:cNvPr id="13" name="Text 11"/>
          <p:cNvSpPr/>
          <p:nvPr/>
        </p:nvSpPr>
        <p:spPr>
          <a:xfrm>
            <a:off x="3429000" y="3291840"/>
            <a:ext cx="1371600" cy="274320"/>
          </a:xfrm>
          <a:prstGeom prst="rect">
            <a:avLst/>
          </a:prstGeom>
          <a:noFill/>
          <a:ln/>
        </p:spPr>
        <p:txBody>
          <a:bodyPr wrap="square" lIns="0" tIns="0" rIns="0" bIns="0" rtlCol="0" anchor="ctr"/>
          <a:lstStyle/>
          <a:p>
            <a:pPr indent="0" marL="0">
              <a:buNone/>
            </a:pPr>
            <a:r>
              <a:rPr lang="en-US" sz="1150" dirty="0">
                <a:solidFill>
                  <a:srgbClr val="C0392B"/>
                </a:solidFill>
                <a:latin typeface="Calibri" pitchFamily="34" charset="0"/>
                <a:ea typeface="Calibri" pitchFamily="34" charset="-122"/>
                <a:cs typeface="Calibri" pitchFamily="34" charset="-120"/>
              </a:rPr>
              <a:t>downlead</a:t>
            </a:r>
            <a:endParaRPr lang="en-US" sz="1150" dirty="0"/>
          </a:p>
        </p:txBody>
      </p:sp>
      <p:sp>
        <p:nvSpPr>
          <p:cNvPr id="14" name="Shape 12"/>
          <p:cNvSpPr/>
          <p:nvPr/>
        </p:nvSpPr>
        <p:spPr>
          <a:xfrm>
            <a:off x="2880360" y="4206240"/>
            <a:ext cx="868680" cy="502920"/>
          </a:xfrm>
          <a:prstGeom prst="roundRect">
            <a:avLst>
              <a:gd name="adj" fmla="val 10909"/>
            </a:avLst>
          </a:prstGeom>
          <a:solidFill>
            <a:srgbClr val="1F8A4C"/>
          </a:solidFill>
          <a:ln w="12700">
            <a:solidFill>
              <a:srgbClr val="1F8A4C"/>
            </a:solidFill>
            <a:prstDash val="solid"/>
          </a:ln>
        </p:spPr>
      </p:sp>
      <p:sp>
        <p:nvSpPr>
          <p:cNvPr id="15" name="Text 13"/>
          <p:cNvSpPr/>
          <p:nvPr/>
        </p:nvSpPr>
        <p:spPr>
          <a:xfrm>
            <a:off x="2880360" y="4206240"/>
            <a:ext cx="868680" cy="502920"/>
          </a:xfrm>
          <a:prstGeom prst="rect">
            <a:avLst/>
          </a:prstGeom>
          <a:noFill/>
          <a:ln/>
        </p:spPr>
        <p:txBody>
          <a:bodyPr wrap="square" lIns="0" tIns="0" rIns="0" bIns="0"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helix</a:t>
            </a:r>
            <a:endParaRPr lang="en-US" sz="1100" dirty="0"/>
          </a:p>
        </p:txBody>
      </p:sp>
      <p:sp>
        <p:nvSpPr>
          <p:cNvPr id="16" name="Text 14"/>
          <p:cNvSpPr/>
          <p:nvPr/>
        </p:nvSpPr>
        <p:spPr>
          <a:xfrm>
            <a:off x="822960" y="4846320"/>
            <a:ext cx="5120640" cy="320040"/>
          </a:xfrm>
          <a:prstGeom prst="rect">
            <a:avLst/>
          </a:prstGeom>
          <a:noFill/>
          <a:ln/>
        </p:spPr>
        <p:txBody>
          <a:bodyPr wrap="square" lIns="0" tIns="0" rIns="0" bIns="0" rtlCol="0" anchor="ctr"/>
          <a:lstStyle/>
          <a:p>
            <a:pPr algn="ctr" indent="0" marL="0">
              <a:buNone/>
            </a:pPr>
            <a:r>
              <a:rPr lang="en-US" sz="1250" i="1" dirty="0">
                <a:solidFill>
                  <a:srgbClr val="6B7480"/>
                </a:solidFill>
                <a:latin typeface="Calibri" pitchFamily="34" charset="0"/>
                <a:ea typeface="Calibri" pitchFamily="34" charset="-122"/>
                <a:cs typeface="Calibri" pitchFamily="34" charset="-120"/>
              </a:rPr>
              <a:t>four 122 m towers in a diamond</a:t>
            </a:r>
            <a:endParaRPr lang="en-US" sz="1250" dirty="0"/>
          </a:p>
        </p:txBody>
      </p:sp>
      <p:sp>
        <p:nvSpPr>
          <p:cNvPr id="17" name="Shape 15"/>
          <p:cNvSpPr/>
          <p:nvPr/>
        </p:nvSpPr>
        <p:spPr>
          <a:xfrm>
            <a:off x="6400800" y="2514600"/>
            <a:ext cx="5120640" cy="3200400"/>
          </a:xfrm>
          <a:prstGeom prst="roundRect">
            <a:avLst>
              <a:gd name="adj" fmla="val 2571"/>
            </a:avLst>
          </a:prstGeom>
          <a:solidFill>
            <a:srgbClr val="F2F4F7"/>
          </a:solidFill>
          <a:ln w="12700">
            <a:solidFill>
              <a:srgbClr val="DDE2E8"/>
            </a:solidFill>
            <a:prstDash val="solid"/>
          </a:ln>
        </p:spPr>
      </p:sp>
      <p:sp>
        <p:nvSpPr>
          <p:cNvPr id="18" name="Text 16"/>
          <p:cNvSpPr/>
          <p:nvPr/>
        </p:nvSpPr>
        <p:spPr>
          <a:xfrm>
            <a:off x="6720840" y="2724912"/>
            <a:ext cx="4480560" cy="36576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How they make it work</a:t>
            </a:r>
            <a:endParaRPr lang="en-US" sz="1800" dirty="0"/>
          </a:p>
        </p:txBody>
      </p:sp>
      <p:sp>
        <p:nvSpPr>
          <p:cNvPr id="19" name="Text 17"/>
          <p:cNvSpPr/>
          <p:nvPr/>
        </p:nvSpPr>
        <p:spPr>
          <a:xfrm>
            <a:off x="6720840" y="3200400"/>
            <a:ext cx="4480560" cy="2377440"/>
          </a:xfrm>
          <a:prstGeom prst="rect">
            <a:avLst/>
          </a:prstGeom>
          <a:noFill/>
          <a:ln/>
        </p:spPr>
        <p:txBody>
          <a:bodyPr wrap="square" lIns="0" tIns="0" rIns="0" bIns="0" rtlCol="0" anchor="ctr"/>
          <a:lstStyle/>
          <a:p>
            <a:pPr marL="342900" indent="-342900">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A cable “top hat” slung between the four towers adds capacitance the short antenna lacks.</a:t>
            </a:r>
            <a:endParaRPr lang="en-US" sz="1300" dirty="0"/>
          </a:p>
          <a:p>
            <a:pPr marL="342900" indent="-342900">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A helix house underneath holds a huge inductor to cancel that capacitance, plus a variometer to tune it.</a:t>
            </a:r>
            <a:endParaRPr lang="en-US" sz="1300" dirty="0"/>
          </a:p>
          <a:p>
            <a:pPr marL="342900" indent="-342900">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Two identical antennas, 857 m apart, both built in 1962 and refurbished in 1999.</a:t>
            </a:r>
            <a:endParaRPr lang="en-US" sz="1300" dirty="0"/>
          </a:p>
          <a:p>
            <a:pPr marL="342900" indent="-342900">
              <a:spcAft>
                <a:spcPts val="800"/>
              </a:spcAft>
              <a:buSzPct val="100000"/>
              <a:buChar char="•"/>
            </a:pPr>
            <a:r>
              <a:rPr lang="en-US" sz="1300" dirty="0">
                <a:solidFill>
                  <a:srgbClr val="1A1A1A"/>
                </a:solidFill>
                <a:latin typeface="Calibri" pitchFamily="34" charset="0"/>
                <a:ea typeface="Calibri" pitchFamily="34" charset="-122"/>
                <a:cs typeface="Calibri" pitchFamily="34" charset="-120"/>
              </a:rPr>
              <a:t>The north one was built for WWVL on 20 kHz — when that closed in 1972 the antenna was kept.</a:t>
            </a:r>
            <a:endParaRPr lang="en-US" sz="1300" dirty="0"/>
          </a:p>
        </p:txBody>
      </p:sp>
      <p:sp>
        <p:nvSpPr>
          <p:cNvPr id="20" name="Shape 18"/>
          <p:cNvSpPr/>
          <p:nvPr/>
        </p:nvSpPr>
        <p:spPr>
          <a:xfrm>
            <a:off x="640080" y="5897880"/>
            <a:ext cx="10881360" cy="822960"/>
          </a:xfrm>
          <a:prstGeom prst="roundRect">
            <a:avLst>
              <a:gd name="adj" fmla="val 10000"/>
            </a:avLst>
          </a:prstGeom>
          <a:solidFill>
            <a:srgbClr val="2C3E50"/>
          </a:solidFill>
          <a:ln w="12700">
            <a:solidFill>
              <a:srgbClr val="DDE2E8"/>
            </a:solidFill>
            <a:prstDash val="solid"/>
          </a:ln>
        </p:spPr>
      </p:sp>
      <p:sp>
        <p:nvSpPr>
          <p:cNvPr id="21" name="Text 19"/>
          <p:cNvSpPr/>
          <p:nvPr/>
        </p:nvSpPr>
        <p:spPr>
          <a:xfrm>
            <a:off x="1005840" y="6053328"/>
            <a:ext cx="10149840" cy="502920"/>
          </a:xfrm>
          <a:prstGeom prst="rect">
            <a:avLst/>
          </a:prstGeom>
          <a:noFill/>
          <a:ln/>
        </p:spPr>
        <p:txBody>
          <a:bodyPr wrap="square" lIns="0" tIns="0" rIns="0" bIns="0" rtlCol="0" anchor="ctr"/>
          <a:lstStyle/>
          <a:p>
            <a:pPr indent="0" marL="0">
              <a:buNone/>
            </a:pPr>
            <a:r>
              <a:rPr lang="en-US" sz="1800" b="1" dirty="0">
                <a:solidFill>
                  <a:srgbClr val="FFFFFF"/>
                </a:solidFill>
                <a:latin typeface="Cambria" pitchFamily="34" charset="0"/>
                <a:ea typeface="Cambria" pitchFamily="34" charset="-122"/>
                <a:cs typeface="Cambria" pitchFamily="34" charset="-120"/>
              </a:rPr>
              <a:t>51 kW of forward power from each transmitter — to put 70 kW of effective radiated power in the air.</a:t>
            </a:r>
            <a:endParaRPr lang="en-US" sz="1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60 kHz ANTENNA</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Four hundred feet, to fake four thousand</a:t>
            </a:r>
            <a:endParaRPr lang="en-US" sz="3400" dirty="0"/>
          </a:p>
        </p:txBody>
      </p:sp>
      <p:pic>
        <p:nvPicPr>
          <p:cNvPr id="4" name="Image 0" descr="/home/claude/img/ant4-large.jpg">    </p:cNvPr>
          <p:cNvPicPr>
            <a:picLocks noChangeAspect="1"/>
          </p:cNvPicPr>
          <p:nvPr/>
        </p:nvPicPr>
        <p:blipFill>
          <a:blip r:embed="rId1"/>
          <a:srcRect l="0" r="0" t="0" b="0"/>
          <a:stretch/>
        </p:blipFill>
        <p:spPr>
          <a:xfrm>
            <a:off x="640080" y="1691640"/>
            <a:ext cx="5257800" cy="3200400"/>
          </a:xfrm>
          <a:prstGeom prst="rect">
            <a:avLst/>
          </a:prstGeom>
        </p:spPr>
      </p:pic>
      <p:pic>
        <p:nvPicPr>
          <p:cNvPr id="5" name="Image 1" descr="/home/claude/img/ant5-large.jpg">    </p:cNvPr>
          <p:cNvPicPr>
            <a:picLocks noChangeAspect="1"/>
          </p:cNvPicPr>
          <p:nvPr/>
        </p:nvPicPr>
        <p:blipFill>
          <a:blip r:embed="rId2"/>
          <a:srcRect l="0" r="0" t="0" b="0"/>
          <a:stretch/>
        </p:blipFill>
        <p:spPr>
          <a:xfrm>
            <a:off x="6263640" y="1691640"/>
            <a:ext cx="5257800" cy="3200400"/>
          </a:xfrm>
          <a:prstGeom prst="rect">
            <a:avLst/>
          </a:prstGeom>
        </p:spPr>
      </p:pic>
      <p:sp>
        <p:nvSpPr>
          <p:cNvPr id="6" name="Text 2"/>
          <p:cNvSpPr/>
          <p:nvPr/>
        </p:nvSpPr>
        <p:spPr>
          <a:xfrm>
            <a:off x="64008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towers across the field. Four 400-foot towers hold up one antenna system, and there are two of them, 2,810 feet apart.</a:t>
            </a:r>
            <a:endParaRPr lang="en-US" sz="1350" dirty="0"/>
          </a:p>
        </p:txBody>
      </p:sp>
      <p:sp>
        <p:nvSpPr>
          <p:cNvPr id="7" name="Text 3"/>
          <p:cNvSpPr/>
          <p:nvPr/>
        </p:nvSpPr>
        <p:spPr>
          <a:xfrm>
            <a:off x="626364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Busing on top of the helix house — the insulator and hardware where the power leaves for the down lead.</a:t>
            </a:r>
            <a:endParaRPr lang="en-US" sz="1350" dirty="0"/>
          </a:p>
        </p:txBody>
      </p:sp>
      <p:sp>
        <p:nvSpPr>
          <p:cNvPr id="8" name="Text 4"/>
          <p:cNvSpPr/>
          <p:nvPr/>
        </p:nvSpPr>
        <p:spPr>
          <a:xfrm>
            <a:off x="640080" y="5989320"/>
            <a:ext cx="9144000" cy="45720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A true quarter wave at 60 kHz would stand 4,100 feet tall. Nobody builds that. The top-hat and the helix house stand in for the missing height.</a:t>
            </a:r>
            <a:endParaRPr lang="en-US" sz="1400" dirty="0"/>
          </a:p>
        </p:txBody>
      </p:sp>
      <p:sp>
        <p:nvSpPr>
          <p:cNvPr id="9" name="Text 5"/>
          <p:cNvSpPr/>
          <p:nvPr/>
        </p:nvSpPr>
        <p:spPr>
          <a:xfrm>
            <a:off x="10058400" y="6053328"/>
            <a:ext cx="1463040" cy="256032"/>
          </a:xfrm>
          <a:prstGeom prst="rect">
            <a:avLst/>
          </a:prstGeom>
          <a:noFill/>
          <a:ln/>
        </p:spPr>
        <p:txBody>
          <a:bodyPr wrap="square" lIns="0" tIns="0" rIns="0" bIns="0" rtlCol="0" anchor="ctr"/>
          <a:lstStyle/>
          <a:p>
            <a:pPr indent="0" marL="0">
              <a:buNone/>
            </a:pPr>
            <a:r>
              <a:rPr lang="en-US" sz="1000" dirty="0">
                <a:solidFill>
                  <a:srgbClr val="6B7480"/>
                </a:solidFill>
                <a:latin typeface="Calibri" pitchFamily="34" charset="0"/>
                <a:ea typeface="Calibri" pitchFamily="34" charset="-122"/>
                <a:cs typeface="Calibri" pitchFamily="34" charset="-120"/>
              </a:rPr>
              <a:t>Credit: NIST</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INSIDE THE HELIX HOUSE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coil that makes an impossible antenna resonate</a:t>
            </a:r>
            <a:endParaRPr lang="en-US" sz="3400" dirty="0"/>
          </a:p>
        </p:txBody>
      </p:sp>
      <p:pic>
        <p:nvPicPr>
          <p:cNvPr id="4" name="Image 0" descr="/home/claude/img/vario1-large.jpg">    </p:cNvPr>
          <p:cNvPicPr>
            <a:picLocks noChangeAspect="1"/>
          </p:cNvPicPr>
          <p:nvPr/>
        </p:nvPicPr>
        <p:blipFill>
          <a:blip r:embed="rId1"/>
          <a:srcRect l="0" r="0" t="0" b="0"/>
          <a:stretch/>
        </p:blipFill>
        <p:spPr>
          <a:xfrm>
            <a:off x="640080" y="1691640"/>
            <a:ext cx="5257800" cy="3200400"/>
          </a:xfrm>
          <a:prstGeom prst="rect">
            <a:avLst/>
          </a:prstGeom>
        </p:spPr>
      </p:pic>
      <p:pic>
        <p:nvPicPr>
          <p:cNvPr id="5" name="Image 1" descr="/home/claude/img/hist1-large.jpg">    </p:cNvPr>
          <p:cNvPicPr>
            <a:picLocks noChangeAspect="1"/>
          </p:cNvPicPr>
          <p:nvPr/>
        </p:nvPicPr>
        <p:blipFill>
          <a:blip r:embed="rId2"/>
          <a:srcRect l="0" r="0" t="0" b="0"/>
          <a:stretch/>
        </p:blipFill>
        <p:spPr>
          <a:xfrm>
            <a:off x="6263640" y="1691640"/>
            <a:ext cx="5257800" cy="3200400"/>
          </a:xfrm>
          <a:prstGeom prst="rect">
            <a:avLst/>
          </a:prstGeom>
        </p:spPr>
      </p:pic>
      <p:sp>
        <p:nvSpPr>
          <p:cNvPr id="6" name="Text 2"/>
          <p:cNvSpPr/>
          <p:nvPr/>
        </p:nvSpPr>
        <p:spPr>
          <a:xfrm>
            <a:off x="64008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helix house near completion. The white down lead is not yet connected to the antenna matching equipment.</a:t>
            </a:r>
            <a:endParaRPr lang="en-US" sz="1350" dirty="0"/>
          </a:p>
        </p:txBody>
      </p:sp>
      <p:sp>
        <p:nvSpPr>
          <p:cNvPr id="7" name="Text 3"/>
          <p:cNvSpPr/>
          <p:nvPr/>
        </p:nvSpPr>
        <p:spPr>
          <a:xfrm>
            <a:off x="626364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old antenna tuning variometer, now retired. Moving it changes inductance to hold the antenna in tune.</a:t>
            </a:r>
            <a:endParaRPr lang="en-US" sz="1350" dirty="0"/>
          </a:p>
        </p:txBody>
      </p:sp>
      <p:sp>
        <p:nvSpPr>
          <p:cNvPr id="8" name="Text 4"/>
          <p:cNvSpPr/>
          <p:nvPr/>
        </p:nvSpPr>
        <p:spPr>
          <a:xfrm>
            <a:off x="640080" y="5989320"/>
            <a:ext cx="9144000" cy="45720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The antenna is electrically far too short, so it looks capacitive. The helix house supplies the inductance that cancels it out.</a:t>
            </a:r>
            <a:endParaRPr lang="en-US" sz="1400" dirty="0"/>
          </a:p>
        </p:txBody>
      </p:sp>
      <p:sp>
        <p:nvSpPr>
          <p:cNvPr id="9" name="Text 5"/>
          <p:cNvSpPr/>
          <p:nvPr/>
        </p:nvSpPr>
        <p:spPr>
          <a:xfrm>
            <a:off x="10058400" y="6053328"/>
            <a:ext cx="1463040" cy="256032"/>
          </a:xfrm>
          <a:prstGeom prst="rect">
            <a:avLst/>
          </a:prstGeom>
          <a:noFill/>
          <a:ln/>
        </p:spPr>
        <p:txBody>
          <a:bodyPr wrap="square" lIns="0" tIns="0" rIns="0" bIns="0" rtlCol="0" anchor="ctr"/>
          <a:lstStyle/>
          <a:p>
            <a:pPr indent="0" marL="0">
              <a:buNone/>
            </a:pPr>
            <a:r>
              <a:rPr lang="en-US" sz="1000" dirty="0">
                <a:solidFill>
                  <a:srgbClr val="6B7480"/>
                </a:solidFill>
                <a:latin typeface="Calibri" pitchFamily="34" charset="0"/>
                <a:ea typeface="Calibri" pitchFamily="34" charset="-122"/>
                <a:cs typeface="Calibri" pitchFamily="34" charset="-120"/>
              </a:rPr>
              <a:t>Credit: NIST</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WWV</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WWV: the oldest voice on the air</a:t>
            </a:r>
            <a:endParaRPr lang="en-US" sz="3400" dirty="0"/>
          </a:p>
        </p:txBody>
      </p:sp>
      <p:sp>
        <p:nvSpPr>
          <p:cNvPr id="4" name="Shape 2"/>
          <p:cNvSpPr/>
          <p:nvPr/>
        </p:nvSpPr>
        <p:spPr>
          <a:xfrm>
            <a:off x="640080" y="1783080"/>
            <a:ext cx="10881360" cy="1234440"/>
          </a:xfrm>
          <a:prstGeom prst="roundRect">
            <a:avLst>
              <a:gd name="adj" fmla="val 6667"/>
            </a:avLst>
          </a:prstGeom>
          <a:solidFill>
            <a:srgbClr val="2C3E50"/>
          </a:solidFill>
          <a:ln w="12700">
            <a:solidFill>
              <a:srgbClr val="DDE2E8"/>
            </a:solidFill>
            <a:prstDash val="solid"/>
          </a:ln>
        </p:spPr>
      </p:sp>
      <p:sp>
        <p:nvSpPr>
          <p:cNvPr id="5" name="Text 3"/>
          <p:cNvSpPr/>
          <p:nvPr/>
        </p:nvSpPr>
        <p:spPr>
          <a:xfrm>
            <a:off x="1005840" y="2011680"/>
            <a:ext cx="10149840" cy="457200"/>
          </a:xfrm>
          <a:prstGeom prst="rect">
            <a:avLst/>
          </a:prstGeom>
          <a:noFill/>
          <a:ln/>
        </p:spPr>
        <p:txBody>
          <a:bodyPr wrap="square" lIns="0" tIns="0" rIns="0" bIns="0" rtlCol="0" anchor="ctr"/>
          <a:lstStyle/>
          <a:p>
            <a:pPr indent="0" marL="0">
              <a:buNone/>
            </a:pPr>
            <a:r>
              <a:rPr lang="en-US" sz="2400" b="1" dirty="0">
                <a:solidFill>
                  <a:srgbClr val="FFFFFF"/>
                </a:solidFill>
                <a:latin typeface="Cambria" pitchFamily="34" charset="0"/>
                <a:ea typeface="Cambria" pitchFamily="34" charset="-122"/>
                <a:cs typeface="Cambria" pitchFamily="34" charset="-120"/>
              </a:rPr>
              <a:t>On the air since 1920 — the world's longest continuously operating radio station.</a:t>
            </a:r>
            <a:endParaRPr lang="en-US" sz="2400" dirty="0"/>
          </a:p>
        </p:txBody>
      </p:sp>
      <p:sp>
        <p:nvSpPr>
          <p:cNvPr id="6" name="Text 4"/>
          <p:cNvSpPr/>
          <p:nvPr/>
        </p:nvSpPr>
        <p:spPr>
          <a:xfrm>
            <a:off x="1005840" y="2542032"/>
            <a:ext cx="10149840" cy="365760"/>
          </a:xfrm>
          <a:prstGeom prst="rect">
            <a:avLst/>
          </a:prstGeom>
          <a:noFill/>
          <a:ln/>
        </p:spPr>
        <p:txBody>
          <a:bodyPr wrap="square" lIns="0" tIns="0" rIns="0" bIns="0" rtlCol="0" anchor="ctr"/>
          <a:lstStyle/>
          <a:p>
            <a:pPr indent="0" marL="0">
              <a:buNone/>
            </a:pPr>
            <a:r>
              <a:rPr lang="en-US" sz="1500" dirty="0">
                <a:solidFill>
                  <a:srgbClr val="9FB3C8"/>
                </a:solidFill>
                <a:latin typeface="Calibri" pitchFamily="34" charset="0"/>
                <a:ea typeface="Calibri" pitchFamily="34" charset="-122"/>
                <a:cs typeface="Calibri" pitchFamily="34" charset="-120"/>
              </a:rPr>
              <a:t>Older than the entertainment broadcasters whose band it sits above.</a:t>
            </a:r>
            <a:endParaRPr lang="en-US" sz="1500" dirty="0"/>
          </a:p>
        </p:txBody>
      </p:sp>
      <p:sp>
        <p:nvSpPr>
          <p:cNvPr id="7" name="Shape 5"/>
          <p:cNvSpPr/>
          <p:nvPr/>
        </p:nvSpPr>
        <p:spPr>
          <a:xfrm>
            <a:off x="640080" y="3319272"/>
            <a:ext cx="10881360" cy="777240"/>
          </a:xfrm>
          <a:prstGeom prst="rect">
            <a:avLst/>
          </a:prstGeom>
          <a:solidFill>
            <a:srgbClr val="F2F4F7"/>
          </a:solidFill>
          <a:ln w="12700">
            <a:solidFill>
              <a:srgbClr val="F2F4F7"/>
            </a:solidFill>
            <a:prstDash val="solid"/>
          </a:ln>
        </p:spPr>
      </p:sp>
      <p:sp>
        <p:nvSpPr>
          <p:cNvPr id="8" name="Text 6"/>
          <p:cNvSpPr/>
          <p:nvPr/>
        </p:nvSpPr>
        <p:spPr>
          <a:xfrm>
            <a:off x="868680" y="3364992"/>
            <a:ext cx="2468880" cy="658368"/>
          </a:xfrm>
          <a:prstGeom prst="rect">
            <a:avLst/>
          </a:prstGeom>
          <a:noFill/>
          <a:ln/>
        </p:spPr>
        <p:txBody>
          <a:bodyPr wrap="square" lIns="0" tIns="0" rIns="0" bIns="0" rtlCol="0" anchor="ctr"/>
          <a:lstStyle/>
          <a:p>
            <a:pPr indent="0" marL="0">
              <a:buNone/>
            </a:pPr>
            <a:r>
              <a:rPr lang="en-US" sz="1700" b="1" dirty="0">
                <a:solidFill>
                  <a:srgbClr val="C0392B"/>
                </a:solidFill>
                <a:latin typeface="Calibri" pitchFamily="34" charset="0"/>
                <a:ea typeface="Calibri" pitchFamily="34" charset="-122"/>
                <a:cs typeface="Calibri" pitchFamily="34" charset="-120"/>
              </a:rPr>
              <a:t>1923</a:t>
            </a:r>
            <a:endParaRPr lang="en-US" sz="1700" dirty="0"/>
          </a:p>
        </p:txBody>
      </p:sp>
      <p:sp>
        <p:nvSpPr>
          <p:cNvPr id="9" name="Text 7"/>
          <p:cNvSpPr/>
          <p:nvPr/>
        </p:nvSpPr>
        <p:spPr>
          <a:xfrm>
            <a:off x="3474720" y="3364992"/>
            <a:ext cx="7863840" cy="658368"/>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Already sending standard-frequency signals to the public, so the booming new radio industry could calibrate its gear.</a:t>
            </a:r>
            <a:endParaRPr lang="en-US" sz="1400" dirty="0"/>
          </a:p>
        </p:txBody>
      </p:sp>
      <p:sp>
        <p:nvSpPr>
          <p:cNvPr id="10" name="Text 8"/>
          <p:cNvSpPr/>
          <p:nvPr/>
        </p:nvSpPr>
        <p:spPr>
          <a:xfrm>
            <a:off x="868680" y="4169664"/>
            <a:ext cx="2468880" cy="658368"/>
          </a:xfrm>
          <a:prstGeom prst="rect">
            <a:avLst/>
          </a:prstGeom>
          <a:noFill/>
          <a:ln/>
        </p:spPr>
        <p:txBody>
          <a:bodyPr wrap="square" lIns="0" tIns="0" rIns="0" bIns="0" rtlCol="0" anchor="ctr"/>
          <a:lstStyle/>
          <a:p>
            <a:pPr indent="0" marL="0">
              <a:buNone/>
            </a:pPr>
            <a:r>
              <a:rPr lang="en-US" sz="1700" b="1" dirty="0">
                <a:solidFill>
                  <a:srgbClr val="C0392B"/>
                </a:solidFill>
                <a:latin typeface="Calibri" pitchFamily="34" charset="0"/>
                <a:ea typeface="Calibri" pitchFamily="34" charset="-122"/>
                <a:cs typeface="Calibri" pitchFamily="34" charset="-120"/>
              </a:rPr>
              <a:t>1945</a:t>
            </a:r>
            <a:endParaRPr lang="en-US" sz="1700" dirty="0"/>
          </a:p>
        </p:txBody>
      </p:sp>
      <p:sp>
        <p:nvSpPr>
          <p:cNvPr id="11" name="Text 9"/>
          <p:cNvSpPr/>
          <p:nvPr/>
        </p:nvSpPr>
        <p:spPr>
          <a:xfrm>
            <a:off x="3474720" y="4169664"/>
            <a:ext cx="7863840" cy="658368"/>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Carrying official U.S. time, maintained jointly by NIST and the U.S. Naval Observatory.</a:t>
            </a:r>
            <a:endParaRPr lang="en-US" sz="1400" dirty="0"/>
          </a:p>
        </p:txBody>
      </p:sp>
      <p:sp>
        <p:nvSpPr>
          <p:cNvPr id="12" name="Shape 10"/>
          <p:cNvSpPr/>
          <p:nvPr/>
        </p:nvSpPr>
        <p:spPr>
          <a:xfrm>
            <a:off x="640080" y="4928616"/>
            <a:ext cx="10881360" cy="777240"/>
          </a:xfrm>
          <a:prstGeom prst="rect">
            <a:avLst/>
          </a:prstGeom>
          <a:solidFill>
            <a:srgbClr val="F2F4F7"/>
          </a:solidFill>
          <a:ln w="12700">
            <a:solidFill>
              <a:srgbClr val="F2F4F7"/>
            </a:solidFill>
            <a:prstDash val="solid"/>
          </a:ln>
        </p:spPr>
      </p:sp>
      <p:sp>
        <p:nvSpPr>
          <p:cNvPr id="13" name="Text 11"/>
          <p:cNvSpPr/>
          <p:nvPr/>
        </p:nvSpPr>
        <p:spPr>
          <a:xfrm>
            <a:off x="868680" y="4974336"/>
            <a:ext cx="2468880" cy="658368"/>
          </a:xfrm>
          <a:prstGeom prst="rect">
            <a:avLst/>
          </a:prstGeom>
          <a:noFill/>
          <a:ln/>
        </p:spPr>
        <p:txBody>
          <a:bodyPr wrap="square" lIns="0" tIns="0" rIns="0" bIns="0" rtlCol="0" anchor="ctr"/>
          <a:lstStyle/>
          <a:p>
            <a:pPr indent="0" marL="0">
              <a:buNone/>
            </a:pPr>
            <a:r>
              <a:rPr lang="en-US" sz="1700" b="1" dirty="0">
                <a:solidFill>
                  <a:srgbClr val="C0392B"/>
                </a:solidFill>
                <a:latin typeface="Calibri" pitchFamily="34" charset="0"/>
                <a:ea typeface="Calibri" pitchFamily="34" charset="-122"/>
                <a:cs typeface="Calibri" pitchFamily="34" charset="-120"/>
              </a:rPr>
              <a:t>(303) 499-7111</a:t>
            </a:r>
            <a:endParaRPr lang="en-US" sz="1700" dirty="0"/>
          </a:p>
        </p:txBody>
      </p:sp>
      <p:sp>
        <p:nvSpPr>
          <p:cNvPr id="14" name="Text 12"/>
          <p:cNvSpPr/>
          <p:nvPr/>
        </p:nvSpPr>
        <p:spPr>
          <a:xfrm>
            <a:off x="3474720" y="4974336"/>
            <a:ext cx="7863840" cy="658368"/>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And you can still simply phone the time.</a:t>
            </a:r>
            <a:endParaRPr lang="en-US" sz="1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WWV</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Where WWV has lived</a:t>
            </a:r>
            <a:endParaRPr lang="en-US" sz="3400" dirty="0"/>
          </a:p>
        </p:txBody>
      </p:sp>
      <p:sp>
        <p:nvSpPr>
          <p:cNvPr id="4" name="Shape 2"/>
          <p:cNvSpPr/>
          <p:nvPr/>
        </p:nvSpPr>
        <p:spPr>
          <a:xfrm>
            <a:off x="1463040" y="2834640"/>
            <a:ext cx="8778240" cy="0"/>
          </a:xfrm>
          <a:prstGeom prst="line">
            <a:avLst/>
          </a:prstGeom>
          <a:noFill/>
          <a:ln w="38100">
            <a:solidFill>
              <a:srgbClr val="C6CFD8"/>
            </a:solidFill>
            <a:prstDash val="solid"/>
          </a:ln>
        </p:spPr>
      </p:sp>
      <p:sp>
        <p:nvSpPr>
          <p:cNvPr id="5" name="Shape 3"/>
          <p:cNvSpPr/>
          <p:nvPr/>
        </p:nvSpPr>
        <p:spPr>
          <a:xfrm>
            <a:off x="1234440" y="2606040"/>
            <a:ext cx="457200" cy="457200"/>
          </a:xfrm>
          <a:prstGeom prst="ellipse">
            <a:avLst/>
          </a:prstGeom>
          <a:solidFill>
            <a:srgbClr val="C0392B"/>
          </a:solidFill>
          <a:ln w="12700">
            <a:solidFill>
              <a:srgbClr val="C0392B"/>
            </a:solidFill>
            <a:prstDash val="solid"/>
          </a:ln>
        </p:spPr>
      </p:sp>
      <p:sp>
        <p:nvSpPr>
          <p:cNvPr id="6" name="Text 4"/>
          <p:cNvSpPr/>
          <p:nvPr/>
        </p:nvSpPr>
        <p:spPr>
          <a:xfrm>
            <a:off x="228600" y="2011680"/>
            <a:ext cx="2468880" cy="411480"/>
          </a:xfrm>
          <a:prstGeom prst="rect">
            <a:avLst/>
          </a:prstGeom>
          <a:noFill/>
          <a:ln/>
        </p:spPr>
        <p:txBody>
          <a:bodyPr wrap="square" lIns="0" tIns="0" rIns="0" bIns="0" rtlCol="0" anchor="ctr"/>
          <a:lstStyle/>
          <a:p>
            <a:pPr algn="ctr" indent="0" marL="0">
              <a:buNone/>
            </a:pPr>
            <a:r>
              <a:rPr lang="en-US" sz="2600" b="1" dirty="0">
                <a:solidFill>
                  <a:srgbClr val="2C3E50"/>
                </a:solidFill>
                <a:latin typeface="Cambria" pitchFamily="34" charset="0"/>
                <a:ea typeface="Cambria" pitchFamily="34" charset="-122"/>
                <a:cs typeface="Cambria" pitchFamily="34" charset="-120"/>
              </a:rPr>
              <a:t>1920</a:t>
            </a:r>
            <a:endParaRPr lang="en-US" sz="2600" dirty="0"/>
          </a:p>
        </p:txBody>
      </p:sp>
      <p:sp>
        <p:nvSpPr>
          <p:cNvPr id="7" name="Text 5"/>
          <p:cNvSpPr/>
          <p:nvPr/>
        </p:nvSpPr>
        <p:spPr>
          <a:xfrm>
            <a:off x="0" y="3291840"/>
            <a:ext cx="2926080" cy="365760"/>
          </a:xfrm>
          <a:prstGeom prst="rect">
            <a:avLst/>
          </a:prstGeom>
          <a:noFill/>
          <a:ln/>
        </p:spPr>
        <p:txBody>
          <a:bodyPr wrap="square" lIns="0" tIns="0" rIns="0" bIns="0" rtlCol="0" anchor="ctr"/>
          <a:lstStyle/>
          <a:p>
            <a:pPr algn="ctr" indent="0" marL="0">
              <a:buNone/>
            </a:pPr>
            <a:r>
              <a:rPr lang="en-US" sz="1600" b="1" dirty="0">
                <a:solidFill>
                  <a:srgbClr val="1A1A1A"/>
                </a:solidFill>
                <a:latin typeface="Calibri" pitchFamily="34" charset="0"/>
                <a:ea typeface="Calibri" pitchFamily="34" charset="-122"/>
                <a:cs typeface="Calibri" pitchFamily="34" charset="-120"/>
              </a:rPr>
              <a:t>Washington, D.C.</a:t>
            </a:r>
            <a:endParaRPr lang="en-US" sz="1600" dirty="0"/>
          </a:p>
        </p:txBody>
      </p:sp>
      <p:sp>
        <p:nvSpPr>
          <p:cNvPr id="8" name="Text 6"/>
          <p:cNvSpPr/>
          <p:nvPr/>
        </p:nvSpPr>
        <p:spPr>
          <a:xfrm>
            <a:off x="0" y="3657600"/>
            <a:ext cx="2926080" cy="365760"/>
          </a:xfrm>
          <a:prstGeom prst="rect">
            <a:avLst/>
          </a:prstGeom>
          <a:noFill/>
          <a:ln/>
        </p:spPr>
        <p:txBody>
          <a:bodyPr wrap="square" lIns="0" tIns="0" rIns="0" bIns="0" rtlCol="0" anchor="ctr"/>
          <a:lstStyle/>
          <a:p>
            <a:pPr algn="ctr" indent="0" marL="0">
              <a:buNone/>
            </a:pPr>
            <a:r>
              <a:rPr lang="en-US" sz="1300" dirty="0">
                <a:solidFill>
                  <a:srgbClr val="6B7480"/>
                </a:solidFill>
                <a:latin typeface="Calibri" pitchFamily="34" charset="0"/>
                <a:ea typeface="Calibri" pitchFamily="34" charset="-122"/>
                <a:cs typeface="Calibri" pitchFamily="34" charset="-120"/>
              </a:rPr>
              <a:t>on the air</a:t>
            </a:r>
            <a:endParaRPr lang="en-US" sz="1300" dirty="0"/>
          </a:p>
        </p:txBody>
      </p:sp>
      <p:sp>
        <p:nvSpPr>
          <p:cNvPr id="9" name="Shape 7"/>
          <p:cNvSpPr/>
          <p:nvPr/>
        </p:nvSpPr>
        <p:spPr>
          <a:xfrm>
            <a:off x="5577840" y="2606040"/>
            <a:ext cx="457200" cy="457200"/>
          </a:xfrm>
          <a:prstGeom prst="ellipse">
            <a:avLst/>
          </a:prstGeom>
          <a:solidFill>
            <a:srgbClr val="C0392B"/>
          </a:solidFill>
          <a:ln w="12700">
            <a:solidFill>
              <a:srgbClr val="C0392B"/>
            </a:solidFill>
            <a:prstDash val="solid"/>
          </a:ln>
        </p:spPr>
      </p:sp>
      <p:sp>
        <p:nvSpPr>
          <p:cNvPr id="10" name="Text 8"/>
          <p:cNvSpPr/>
          <p:nvPr/>
        </p:nvSpPr>
        <p:spPr>
          <a:xfrm>
            <a:off x="4572000" y="2011680"/>
            <a:ext cx="2468880" cy="411480"/>
          </a:xfrm>
          <a:prstGeom prst="rect">
            <a:avLst/>
          </a:prstGeom>
          <a:noFill/>
          <a:ln/>
        </p:spPr>
        <p:txBody>
          <a:bodyPr wrap="square" lIns="0" tIns="0" rIns="0" bIns="0" rtlCol="0" anchor="ctr"/>
          <a:lstStyle/>
          <a:p>
            <a:pPr algn="ctr" indent="0" marL="0">
              <a:buNone/>
            </a:pPr>
            <a:r>
              <a:rPr lang="en-US" sz="2600" b="1" dirty="0">
                <a:solidFill>
                  <a:srgbClr val="2C3E50"/>
                </a:solidFill>
                <a:latin typeface="Cambria" pitchFamily="34" charset="0"/>
                <a:ea typeface="Cambria" pitchFamily="34" charset="-122"/>
                <a:cs typeface="Cambria" pitchFamily="34" charset="-120"/>
              </a:rPr>
              <a:t>1931</a:t>
            </a:r>
            <a:endParaRPr lang="en-US" sz="2600" dirty="0"/>
          </a:p>
        </p:txBody>
      </p:sp>
      <p:sp>
        <p:nvSpPr>
          <p:cNvPr id="11" name="Text 9"/>
          <p:cNvSpPr/>
          <p:nvPr/>
        </p:nvSpPr>
        <p:spPr>
          <a:xfrm>
            <a:off x="4343400" y="3291840"/>
            <a:ext cx="2926080" cy="365760"/>
          </a:xfrm>
          <a:prstGeom prst="rect">
            <a:avLst/>
          </a:prstGeom>
          <a:noFill/>
          <a:ln/>
        </p:spPr>
        <p:txBody>
          <a:bodyPr wrap="square" lIns="0" tIns="0" rIns="0" bIns="0" rtlCol="0" anchor="ctr"/>
          <a:lstStyle/>
          <a:p>
            <a:pPr algn="ctr" indent="0" marL="0">
              <a:buNone/>
            </a:pPr>
            <a:r>
              <a:rPr lang="en-US" sz="1600" b="1" dirty="0">
                <a:solidFill>
                  <a:srgbClr val="1A1A1A"/>
                </a:solidFill>
                <a:latin typeface="Calibri" pitchFamily="34" charset="0"/>
                <a:ea typeface="Calibri" pitchFamily="34" charset="-122"/>
                <a:cs typeface="Calibri" pitchFamily="34" charset="-120"/>
              </a:rPr>
              <a:t>suburban Maryland</a:t>
            </a:r>
            <a:endParaRPr lang="en-US" sz="1600" dirty="0"/>
          </a:p>
        </p:txBody>
      </p:sp>
      <p:sp>
        <p:nvSpPr>
          <p:cNvPr id="12" name="Text 10"/>
          <p:cNvSpPr/>
          <p:nvPr/>
        </p:nvSpPr>
        <p:spPr>
          <a:xfrm>
            <a:off x="4343400" y="3657600"/>
            <a:ext cx="2926080" cy="365760"/>
          </a:xfrm>
          <a:prstGeom prst="rect">
            <a:avLst/>
          </a:prstGeom>
          <a:noFill/>
          <a:ln/>
        </p:spPr>
        <p:txBody>
          <a:bodyPr wrap="square" lIns="0" tIns="0" rIns="0" bIns="0" rtlCol="0" anchor="ctr"/>
          <a:lstStyle/>
          <a:p>
            <a:pPr algn="ctr" indent="0" marL="0">
              <a:buNone/>
            </a:pPr>
            <a:r>
              <a:rPr lang="en-US" sz="1300" dirty="0">
                <a:solidFill>
                  <a:srgbClr val="6B7480"/>
                </a:solidFill>
                <a:latin typeface="Calibri" pitchFamily="34" charset="0"/>
                <a:ea typeface="Calibri" pitchFamily="34" charset="-122"/>
                <a:cs typeface="Calibri" pitchFamily="34" charset="-120"/>
              </a:rPr>
              <a:t>a series of sites</a:t>
            </a:r>
            <a:endParaRPr lang="en-US" sz="1300" dirty="0"/>
          </a:p>
        </p:txBody>
      </p:sp>
      <p:sp>
        <p:nvSpPr>
          <p:cNvPr id="13" name="Shape 11"/>
          <p:cNvSpPr/>
          <p:nvPr/>
        </p:nvSpPr>
        <p:spPr>
          <a:xfrm>
            <a:off x="9921240" y="2606040"/>
            <a:ext cx="457200" cy="457200"/>
          </a:xfrm>
          <a:prstGeom prst="ellipse">
            <a:avLst/>
          </a:prstGeom>
          <a:solidFill>
            <a:srgbClr val="C0392B"/>
          </a:solidFill>
          <a:ln w="12700">
            <a:solidFill>
              <a:srgbClr val="C0392B"/>
            </a:solidFill>
            <a:prstDash val="solid"/>
          </a:ln>
        </p:spPr>
      </p:sp>
      <p:sp>
        <p:nvSpPr>
          <p:cNvPr id="14" name="Text 12"/>
          <p:cNvSpPr/>
          <p:nvPr/>
        </p:nvSpPr>
        <p:spPr>
          <a:xfrm>
            <a:off x="8915400" y="2011680"/>
            <a:ext cx="2468880" cy="411480"/>
          </a:xfrm>
          <a:prstGeom prst="rect">
            <a:avLst/>
          </a:prstGeom>
          <a:noFill/>
          <a:ln/>
        </p:spPr>
        <p:txBody>
          <a:bodyPr wrap="square" lIns="0" tIns="0" rIns="0" bIns="0" rtlCol="0" anchor="ctr"/>
          <a:lstStyle/>
          <a:p>
            <a:pPr algn="ctr" indent="0" marL="0">
              <a:buNone/>
            </a:pPr>
            <a:r>
              <a:rPr lang="en-US" sz="2600" b="1" dirty="0">
                <a:solidFill>
                  <a:srgbClr val="2C3E50"/>
                </a:solidFill>
                <a:latin typeface="Cambria" pitchFamily="34" charset="0"/>
                <a:ea typeface="Cambria" pitchFamily="34" charset="-122"/>
                <a:cs typeface="Cambria" pitchFamily="34" charset="-120"/>
              </a:rPr>
              <a:t>1966</a:t>
            </a:r>
            <a:endParaRPr lang="en-US" sz="2600" dirty="0"/>
          </a:p>
        </p:txBody>
      </p:sp>
      <p:sp>
        <p:nvSpPr>
          <p:cNvPr id="15" name="Text 13"/>
          <p:cNvSpPr/>
          <p:nvPr/>
        </p:nvSpPr>
        <p:spPr>
          <a:xfrm>
            <a:off x="8686800" y="3291840"/>
            <a:ext cx="2926080" cy="365760"/>
          </a:xfrm>
          <a:prstGeom prst="rect">
            <a:avLst/>
          </a:prstGeom>
          <a:noFill/>
          <a:ln/>
        </p:spPr>
        <p:txBody>
          <a:bodyPr wrap="square" lIns="0" tIns="0" rIns="0" bIns="0" rtlCol="0" anchor="ctr"/>
          <a:lstStyle/>
          <a:p>
            <a:pPr algn="ctr" indent="0" marL="0">
              <a:buNone/>
            </a:pPr>
            <a:r>
              <a:rPr lang="en-US" sz="1600" b="1" dirty="0">
                <a:solidFill>
                  <a:srgbClr val="1A1A1A"/>
                </a:solidFill>
                <a:latin typeface="Calibri" pitchFamily="34" charset="0"/>
                <a:ea typeface="Calibri" pitchFamily="34" charset="-122"/>
                <a:cs typeface="Calibri" pitchFamily="34" charset="-120"/>
              </a:rPr>
              <a:t>Fort Collins, Colorado</a:t>
            </a:r>
            <a:endParaRPr lang="en-US" sz="1600" dirty="0"/>
          </a:p>
        </p:txBody>
      </p:sp>
      <p:sp>
        <p:nvSpPr>
          <p:cNvPr id="16" name="Text 14"/>
          <p:cNvSpPr/>
          <p:nvPr/>
        </p:nvSpPr>
        <p:spPr>
          <a:xfrm>
            <a:off x="8686800" y="3657600"/>
            <a:ext cx="2926080" cy="365760"/>
          </a:xfrm>
          <a:prstGeom prst="rect">
            <a:avLst/>
          </a:prstGeom>
          <a:noFill/>
          <a:ln/>
        </p:spPr>
        <p:txBody>
          <a:bodyPr wrap="square" lIns="0" tIns="0" rIns="0" bIns="0" rtlCol="0" anchor="ctr"/>
          <a:lstStyle/>
          <a:p>
            <a:pPr algn="ctr" indent="0" marL="0">
              <a:buNone/>
            </a:pPr>
            <a:r>
              <a:rPr lang="en-US" sz="1300" dirty="0">
                <a:solidFill>
                  <a:srgbClr val="6B7480"/>
                </a:solidFill>
                <a:latin typeface="Calibri" pitchFamily="34" charset="0"/>
                <a:ea typeface="Calibri" pitchFamily="34" charset="-122"/>
                <a:cs typeface="Calibri" pitchFamily="34" charset="-120"/>
              </a:rPr>
              <a:t>its present home</a:t>
            </a:r>
            <a:endParaRPr lang="en-US" sz="1300" dirty="0"/>
          </a:p>
        </p:txBody>
      </p:sp>
      <p:sp>
        <p:nvSpPr>
          <p:cNvPr id="17" name="Shape 15"/>
          <p:cNvSpPr/>
          <p:nvPr/>
        </p:nvSpPr>
        <p:spPr>
          <a:xfrm>
            <a:off x="640080" y="4434840"/>
            <a:ext cx="10881360" cy="1371600"/>
          </a:xfrm>
          <a:prstGeom prst="roundRect">
            <a:avLst>
              <a:gd name="adj" fmla="val 6000"/>
            </a:avLst>
          </a:prstGeom>
          <a:solidFill>
            <a:srgbClr val="F2F4F7"/>
          </a:solidFill>
          <a:ln w="12700">
            <a:solidFill>
              <a:srgbClr val="DDE2E8"/>
            </a:solidFill>
            <a:prstDash val="solid"/>
          </a:ln>
        </p:spPr>
      </p:sp>
      <p:sp>
        <p:nvSpPr>
          <p:cNvPr id="18" name="Text 16"/>
          <p:cNvSpPr/>
          <p:nvPr/>
        </p:nvSpPr>
        <p:spPr>
          <a:xfrm>
            <a:off x="1005840" y="4617720"/>
            <a:ext cx="10149840" cy="365760"/>
          </a:xfrm>
          <a:prstGeom prst="rect">
            <a:avLst/>
          </a:prstGeom>
          <a:noFill/>
          <a:ln/>
        </p:spPr>
        <p:txBody>
          <a:bodyPr wrap="square" lIns="0" tIns="0" rIns="0" bIns="0" rtlCol="0" anchor="ctr"/>
          <a:lstStyle/>
          <a:p>
            <a:pPr indent="0" marL="0">
              <a:buNone/>
            </a:pPr>
            <a:r>
              <a:rPr lang="en-US" sz="2000" b="1" dirty="0">
                <a:solidFill>
                  <a:srgbClr val="2C3E50"/>
                </a:solidFill>
                <a:latin typeface="Cambria" pitchFamily="34" charset="0"/>
                <a:ea typeface="Cambria" pitchFamily="34" charset="-122"/>
                <a:cs typeface="Cambria" pitchFamily="34" charset="-120"/>
              </a:rPr>
              <a:t>A century in three places — and it very nearly ended in the fourth.</a:t>
            </a:r>
            <a:endParaRPr lang="en-US" sz="2000" dirty="0"/>
          </a:p>
        </p:txBody>
      </p:sp>
      <p:sp>
        <p:nvSpPr>
          <p:cNvPr id="19" name="Text 17"/>
          <p:cNvSpPr/>
          <p:nvPr/>
        </p:nvSpPr>
        <p:spPr>
          <a:xfrm>
            <a:off x="1005840" y="5029200"/>
            <a:ext cx="10149840" cy="64008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In 2018 the plan was to switch it off altogether. That story is the next slide.</a:t>
            </a:r>
            <a:endParaRPr lang="en-US" sz="14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2018</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year it almost ended</a:t>
            </a:r>
            <a:endParaRPr lang="en-US" sz="3400" dirty="0"/>
          </a:p>
        </p:txBody>
      </p:sp>
      <p:sp>
        <p:nvSpPr>
          <p:cNvPr id="4" name="Text 2"/>
          <p:cNvSpPr/>
          <p:nvPr/>
        </p:nvSpPr>
        <p:spPr>
          <a:xfrm>
            <a:off x="640080" y="1645920"/>
            <a:ext cx="10881360" cy="45720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In August 2018 the amateur community learned that NIST's Fiscal Year 2019 budget request proposed shutting down WWV and WWVH.</a:t>
            </a:r>
            <a:endParaRPr lang="en-US" sz="1550" dirty="0"/>
          </a:p>
        </p:txBody>
      </p:sp>
      <p:sp>
        <p:nvSpPr>
          <p:cNvPr id="5" name="Shape 3"/>
          <p:cNvSpPr/>
          <p:nvPr/>
        </p:nvSpPr>
        <p:spPr>
          <a:xfrm>
            <a:off x="640080" y="2286000"/>
            <a:ext cx="3566160" cy="1828800"/>
          </a:xfrm>
          <a:prstGeom prst="roundRect">
            <a:avLst>
              <a:gd name="adj" fmla="val 4500"/>
            </a:avLst>
          </a:prstGeom>
          <a:solidFill>
            <a:srgbClr val="F2F4F7"/>
          </a:solidFill>
          <a:ln w="12700">
            <a:solidFill>
              <a:srgbClr val="DDE2E8"/>
            </a:solidFill>
            <a:prstDash val="solid"/>
          </a:ln>
        </p:spPr>
      </p:sp>
      <p:sp>
        <p:nvSpPr>
          <p:cNvPr id="6" name="Text 4"/>
          <p:cNvSpPr/>
          <p:nvPr/>
        </p:nvSpPr>
        <p:spPr>
          <a:xfrm>
            <a:off x="640080" y="2514600"/>
            <a:ext cx="3566160" cy="777240"/>
          </a:xfrm>
          <a:prstGeom prst="rect">
            <a:avLst/>
          </a:prstGeom>
          <a:noFill/>
          <a:ln/>
        </p:spPr>
        <p:txBody>
          <a:bodyPr wrap="square" lIns="0" tIns="0" rIns="0" bIns="0" rtlCol="0" anchor="ctr"/>
          <a:lstStyle/>
          <a:p>
            <a:pPr algn="ctr" indent="0" marL="0">
              <a:buNone/>
            </a:pPr>
            <a:r>
              <a:rPr lang="en-US" sz="4400" b="1" dirty="0">
                <a:solidFill>
                  <a:srgbClr val="C0392B"/>
                </a:solidFill>
                <a:latin typeface="Cambria" pitchFamily="34" charset="0"/>
                <a:ea typeface="Cambria" pitchFamily="34" charset="-122"/>
                <a:cs typeface="Cambria" pitchFamily="34" charset="-120"/>
              </a:rPr>
              <a:t>$6.3M</a:t>
            </a:r>
            <a:endParaRPr lang="en-US" sz="4400" dirty="0"/>
          </a:p>
        </p:txBody>
      </p:sp>
      <p:sp>
        <p:nvSpPr>
          <p:cNvPr id="7" name="Text 5"/>
          <p:cNvSpPr/>
          <p:nvPr/>
        </p:nvSpPr>
        <p:spPr>
          <a:xfrm>
            <a:off x="914400" y="3337560"/>
            <a:ext cx="3017520" cy="548640"/>
          </a:xfrm>
          <a:prstGeom prst="rect">
            <a:avLst/>
          </a:prstGeom>
          <a:noFill/>
          <a:ln/>
        </p:spPr>
        <p:txBody>
          <a:bodyPr wrap="square" lIns="0" tIns="0" rIns="0" bIns="0" rtlCol="0" anchor="ctr"/>
          <a:lstStyle/>
          <a:p>
            <a:pPr algn="ctr" indent="0" marL="0">
              <a:buNone/>
            </a:pPr>
            <a:r>
              <a:rPr lang="en-US" sz="1450" dirty="0">
                <a:solidFill>
                  <a:srgbClr val="1A1A1A"/>
                </a:solidFill>
                <a:latin typeface="Calibri" pitchFamily="34" charset="0"/>
                <a:ea typeface="Calibri" pitchFamily="34" charset="-122"/>
                <a:cs typeface="Calibri" pitchFamily="34" charset="-120"/>
              </a:rPr>
              <a:t>the saving proposed</a:t>
            </a:r>
            <a:endParaRPr lang="en-US" sz="1450" dirty="0"/>
          </a:p>
        </p:txBody>
      </p:sp>
      <p:sp>
        <p:nvSpPr>
          <p:cNvPr id="8" name="Shape 6"/>
          <p:cNvSpPr/>
          <p:nvPr/>
        </p:nvSpPr>
        <p:spPr>
          <a:xfrm>
            <a:off x="4434840" y="2286000"/>
            <a:ext cx="3566160" cy="1828800"/>
          </a:xfrm>
          <a:prstGeom prst="roundRect">
            <a:avLst>
              <a:gd name="adj" fmla="val 4500"/>
            </a:avLst>
          </a:prstGeom>
          <a:solidFill>
            <a:srgbClr val="F2F4F7"/>
          </a:solidFill>
          <a:ln w="12700">
            <a:solidFill>
              <a:srgbClr val="DDE2E8"/>
            </a:solidFill>
            <a:prstDash val="solid"/>
          </a:ln>
        </p:spPr>
      </p:sp>
      <p:sp>
        <p:nvSpPr>
          <p:cNvPr id="9" name="Text 7"/>
          <p:cNvSpPr/>
          <p:nvPr/>
        </p:nvSpPr>
        <p:spPr>
          <a:xfrm>
            <a:off x="4434840" y="2514600"/>
            <a:ext cx="3566160" cy="777240"/>
          </a:xfrm>
          <a:prstGeom prst="rect">
            <a:avLst/>
          </a:prstGeom>
          <a:noFill/>
          <a:ln/>
        </p:spPr>
        <p:txBody>
          <a:bodyPr wrap="square" lIns="0" tIns="0" rIns="0" bIns="0" rtlCol="0" anchor="ctr"/>
          <a:lstStyle/>
          <a:p>
            <a:pPr algn="ctr" indent="0" marL="0">
              <a:buNone/>
            </a:pPr>
            <a:r>
              <a:rPr lang="en-US" sz="4400" b="1" dirty="0">
                <a:solidFill>
                  <a:srgbClr val="2C3E50"/>
                </a:solidFill>
                <a:latin typeface="Cambria" pitchFamily="34" charset="0"/>
                <a:ea typeface="Cambria" pitchFamily="34" charset="-122"/>
                <a:cs typeface="Cambria" pitchFamily="34" charset="-120"/>
              </a:rPr>
              <a:t>$629M</a:t>
            </a:r>
            <a:endParaRPr lang="en-US" sz="4400" dirty="0"/>
          </a:p>
        </p:txBody>
      </p:sp>
      <p:sp>
        <p:nvSpPr>
          <p:cNvPr id="10" name="Text 8"/>
          <p:cNvSpPr/>
          <p:nvPr/>
        </p:nvSpPr>
        <p:spPr>
          <a:xfrm>
            <a:off x="4709160" y="3337560"/>
            <a:ext cx="3017520" cy="548640"/>
          </a:xfrm>
          <a:prstGeom prst="rect">
            <a:avLst/>
          </a:prstGeom>
          <a:noFill/>
          <a:ln/>
        </p:spPr>
        <p:txBody>
          <a:bodyPr wrap="square" lIns="0" tIns="0" rIns="0" bIns="0" rtlCol="0" anchor="ctr"/>
          <a:lstStyle/>
          <a:p>
            <a:pPr algn="ctr" indent="0" marL="0">
              <a:buNone/>
            </a:pPr>
            <a:r>
              <a:rPr lang="en-US" sz="1450" dirty="0">
                <a:solidFill>
                  <a:srgbClr val="1A1A1A"/>
                </a:solidFill>
                <a:latin typeface="Calibri" pitchFamily="34" charset="0"/>
                <a:ea typeface="Calibri" pitchFamily="34" charset="-122"/>
                <a:cs typeface="Calibri" pitchFamily="34" charset="-120"/>
              </a:rPr>
              <a:t>the total NIST request</a:t>
            </a:r>
            <a:endParaRPr lang="en-US" sz="1450" dirty="0"/>
          </a:p>
        </p:txBody>
      </p:sp>
      <p:sp>
        <p:nvSpPr>
          <p:cNvPr id="11" name="Shape 9"/>
          <p:cNvSpPr/>
          <p:nvPr/>
        </p:nvSpPr>
        <p:spPr>
          <a:xfrm>
            <a:off x="8229600" y="2286000"/>
            <a:ext cx="3566160" cy="1828800"/>
          </a:xfrm>
          <a:prstGeom prst="roundRect">
            <a:avLst>
              <a:gd name="adj" fmla="val 4500"/>
            </a:avLst>
          </a:prstGeom>
          <a:solidFill>
            <a:srgbClr val="F2F4F7"/>
          </a:solidFill>
          <a:ln w="12700">
            <a:solidFill>
              <a:srgbClr val="DDE2E8"/>
            </a:solidFill>
            <a:prstDash val="solid"/>
          </a:ln>
        </p:spPr>
      </p:sp>
      <p:sp>
        <p:nvSpPr>
          <p:cNvPr id="12" name="Text 10"/>
          <p:cNvSpPr/>
          <p:nvPr/>
        </p:nvSpPr>
        <p:spPr>
          <a:xfrm>
            <a:off x="8229600" y="2514600"/>
            <a:ext cx="3566160" cy="777240"/>
          </a:xfrm>
          <a:prstGeom prst="rect">
            <a:avLst/>
          </a:prstGeom>
          <a:noFill/>
          <a:ln/>
        </p:spPr>
        <p:txBody>
          <a:bodyPr wrap="square" lIns="0" tIns="0" rIns="0" bIns="0" rtlCol="0" anchor="ctr"/>
          <a:lstStyle/>
          <a:p>
            <a:pPr algn="ctr" indent="0" marL="0">
              <a:buNone/>
            </a:pPr>
            <a:r>
              <a:rPr lang="en-US" sz="4400" b="1" dirty="0">
                <a:solidFill>
                  <a:srgbClr val="2C3E50"/>
                </a:solidFill>
                <a:latin typeface="Cambria" pitchFamily="34" charset="0"/>
                <a:ea typeface="Cambria" pitchFamily="34" charset="-122"/>
                <a:cs typeface="Cambria" pitchFamily="34" charset="-120"/>
              </a:rPr>
              <a:t>~1%</a:t>
            </a:r>
            <a:endParaRPr lang="en-US" sz="4400" dirty="0"/>
          </a:p>
        </p:txBody>
      </p:sp>
      <p:sp>
        <p:nvSpPr>
          <p:cNvPr id="13" name="Text 11"/>
          <p:cNvSpPr/>
          <p:nvPr/>
        </p:nvSpPr>
        <p:spPr>
          <a:xfrm>
            <a:off x="8503920" y="3337560"/>
            <a:ext cx="3017520" cy="548640"/>
          </a:xfrm>
          <a:prstGeom prst="rect">
            <a:avLst/>
          </a:prstGeom>
          <a:noFill/>
          <a:ln/>
        </p:spPr>
        <p:txBody>
          <a:bodyPr wrap="square" lIns="0" tIns="0" rIns="0" bIns="0" rtlCol="0" anchor="ctr"/>
          <a:lstStyle/>
          <a:p>
            <a:pPr algn="ctr" indent="0" marL="0">
              <a:buNone/>
            </a:pPr>
            <a:r>
              <a:rPr lang="en-US" sz="1450" dirty="0">
                <a:solidFill>
                  <a:srgbClr val="1A1A1A"/>
                </a:solidFill>
                <a:latin typeface="Calibri" pitchFamily="34" charset="0"/>
                <a:ea typeface="Calibri" pitchFamily="34" charset="-122"/>
                <a:cs typeface="Calibri" pitchFamily="34" charset="-120"/>
              </a:rPr>
              <a:t>of the agency's budget</a:t>
            </a:r>
            <a:endParaRPr lang="en-US" sz="1450" dirty="0"/>
          </a:p>
        </p:txBody>
      </p:sp>
      <p:sp>
        <p:nvSpPr>
          <p:cNvPr id="14" name="Text 12"/>
          <p:cNvSpPr/>
          <p:nvPr/>
        </p:nvSpPr>
        <p:spPr>
          <a:xfrm>
            <a:off x="640080" y="4343400"/>
            <a:ext cx="10881360" cy="457200"/>
          </a:xfrm>
          <a:prstGeom prst="rect">
            <a:avLst/>
          </a:prstGeom>
          <a:noFill/>
          <a:ln/>
        </p:spPr>
        <p:txBody>
          <a:bodyPr wrap="square" lIns="0" tIns="0" rIns="0" bIns="0" rtlCol="0" anchor="ctr"/>
          <a:lstStyle/>
          <a:p>
            <a:pPr indent="0" marL="0">
              <a:buNone/>
            </a:pPr>
            <a:r>
              <a:rPr lang="en-US" sz="1900" b="1" dirty="0">
                <a:solidFill>
                  <a:srgbClr val="2C3E50"/>
                </a:solidFill>
                <a:latin typeface="Cambria" pitchFamily="34" charset="0"/>
                <a:ea typeface="Cambria" pitchFamily="34" charset="-122"/>
                <a:cs typeface="Cambria" pitchFamily="34" charset="-120"/>
              </a:rPr>
              <a:t>A century of continuous transmission, and the world's oldest radio station, came down to roughly one percent of one agency's budget.</a:t>
            </a:r>
            <a:endParaRPr lang="en-US" sz="1900" dirty="0"/>
          </a:p>
        </p:txBody>
      </p:sp>
      <p:sp>
        <p:nvSpPr>
          <p:cNvPr id="15" name="Shape 13"/>
          <p:cNvSpPr/>
          <p:nvPr/>
        </p:nvSpPr>
        <p:spPr>
          <a:xfrm>
            <a:off x="640080" y="4983480"/>
            <a:ext cx="10881360" cy="1371600"/>
          </a:xfrm>
          <a:prstGeom prst="roundRect">
            <a:avLst>
              <a:gd name="adj" fmla="val 6000"/>
            </a:avLst>
          </a:prstGeom>
          <a:solidFill>
            <a:srgbClr val="EEF6F0"/>
          </a:solidFill>
          <a:ln w="12700">
            <a:solidFill>
              <a:srgbClr val="DDE2E8"/>
            </a:solidFill>
            <a:prstDash val="solid"/>
          </a:ln>
        </p:spPr>
      </p:sp>
      <p:sp>
        <p:nvSpPr>
          <p:cNvPr id="16" name="Text 14"/>
          <p:cNvSpPr/>
          <p:nvPr/>
        </p:nvSpPr>
        <p:spPr>
          <a:xfrm>
            <a:off x="1005840" y="5166360"/>
            <a:ext cx="10149840" cy="365760"/>
          </a:xfrm>
          <a:prstGeom prst="rect">
            <a:avLst/>
          </a:prstGeom>
          <a:noFill/>
          <a:ln/>
        </p:spPr>
        <p:txBody>
          <a:bodyPr wrap="square" lIns="0" tIns="0" rIns="0" bIns="0" rtlCol="0" anchor="ctr"/>
          <a:lstStyle/>
          <a:p>
            <a:pPr indent="0" marL="0">
              <a:buNone/>
            </a:pPr>
            <a:r>
              <a:rPr lang="en-US" sz="2100" b="1" dirty="0">
                <a:solidFill>
                  <a:srgbClr val="1F8A4C"/>
                </a:solidFill>
                <a:latin typeface="Cambria" pitchFamily="34" charset="0"/>
                <a:ea typeface="Cambria" pitchFamily="34" charset="-122"/>
                <a:cs typeface="Cambria" pitchFamily="34" charset="-120"/>
              </a:rPr>
              <a:t>And then people wrote in.</a:t>
            </a:r>
            <a:endParaRPr lang="en-US" sz="2100" dirty="0"/>
          </a:p>
        </p:txBody>
      </p:sp>
      <p:sp>
        <p:nvSpPr>
          <p:cNvPr id="17" name="Text 15"/>
          <p:cNvSpPr/>
          <p:nvPr/>
        </p:nvSpPr>
        <p:spPr>
          <a:xfrm>
            <a:off x="1005840" y="5577840"/>
            <a:ext cx="10149840" cy="68580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Hams, mariners, timekeepers and clock-watchers objected loudly. The ARRL raised the alarm, the shortwave community campaigned, Congress preserved the money — and by March 2019 the funding was restored. WWV reached its centenary the following year.</a:t>
            </a:r>
            <a:endParaRPr lang="en-US" sz="1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WWV</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frequency that came back</a:t>
            </a:r>
            <a:endParaRPr lang="en-US" sz="3400" dirty="0"/>
          </a:p>
        </p:txBody>
      </p:sp>
      <p:sp>
        <p:nvSpPr>
          <p:cNvPr id="4" name="Shape 2"/>
          <p:cNvSpPr/>
          <p:nvPr/>
        </p:nvSpPr>
        <p:spPr>
          <a:xfrm>
            <a:off x="640080" y="1764792"/>
            <a:ext cx="10881360" cy="841248"/>
          </a:xfrm>
          <a:prstGeom prst="rect">
            <a:avLst/>
          </a:prstGeom>
          <a:solidFill>
            <a:srgbClr val="F2F4F7"/>
          </a:solidFill>
          <a:ln w="12700">
            <a:solidFill>
              <a:srgbClr val="F2F4F7"/>
            </a:solidFill>
            <a:prstDash val="solid"/>
          </a:ln>
        </p:spPr>
      </p:sp>
      <p:sp>
        <p:nvSpPr>
          <p:cNvPr id="5" name="Text 3"/>
          <p:cNvSpPr/>
          <p:nvPr/>
        </p:nvSpPr>
        <p:spPr>
          <a:xfrm>
            <a:off x="868680" y="1810512"/>
            <a:ext cx="2103120" cy="713232"/>
          </a:xfrm>
          <a:prstGeom prst="rect">
            <a:avLst/>
          </a:prstGeom>
          <a:noFill/>
          <a:ln/>
        </p:spPr>
        <p:txBody>
          <a:bodyPr wrap="square" lIns="0" tIns="0" rIns="0" bIns="0" rtlCol="0" anchor="ctr"/>
          <a:lstStyle/>
          <a:p>
            <a:pPr indent="0" marL="0">
              <a:buNone/>
            </a:pPr>
            <a:r>
              <a:rPr lang="en-US" sz="2200" b="1" dirty="0">
                <a:solidFill>
                  <a:srgbClr val="6B7480"/>
                </a:solidFill>
                <a:latin typeface="Cambria" pitchFamily="34" charset="0"/>
                <a:ea typeface="Cambria" pitchFamily="34" charset="-122"/>
                <a:cs typeface="Cambria" pitchFamily="34" charset="-120"/>
              </a:rPr>
              <a:t>1977</a:t>
            </a:r>
            <a:endParaRPr lang="en-US" sz="2200" dirty="0"/>
          </a:p>
        </p:txBody>
      </p:sp>
      <p:sp>
        <p:nvSpPr>
          <p:cNvPr id="6" name="Text 4"/>
          <p:cNvSpPr/>
          <p:nvPr/>
        </p:nvSpPr>
        <p:spPr>
          <a:xfrm>
            <a:off x="3108960" y="1810512"/>
            <a:ext cx="8229600" cy="713232"/>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NIST drops both the 20 and 25 MHz outlets</a:t>
            </a:r>
            <a:endParaRPr lang="en-US" sz="1500" dirty="0"/>
          </a:p>
        </p:txBody>
      </p:sp>
      <p:sp>
        <p:nvSpPr>
          <p:cNvPr id="7" name="Text 5"/>
          <p:cNvSpPr/>
          <p:nvPr/>
        </p:nvSpPr>
        <p:spPr>
          <a:xfrm>
            <a:off x="868680" y="2679192"/>
            <a:ext cx="2103120" cy="713232"/>
          </a:xfrm>
          <a:prstGeom prst="rect">
            <a:avLst/>
          </a:prstGeom>
          <a:noFill/>
          <a:ln/>
        </p:spPr>
        <p:txBody>
          <a:bodyPr wrap="square" lIns="0" tIns="0" rIns="0" bIns="0" rtlCol="0" anchor="ctr"/>
          <a:lstStyle/>
          <a:p>
            <a:pPr indent="0" marL="0">
              <a:buNone/>
            </a:pPr>
            <a:r>
              <a:rPr lang="en-US" sz="2200" b="1" dirty="0">
                <a:solidFill>
                  <a:srgbClr val="2C3E50"/>
                </a:solidFill>
                <a:latin typeface="Cambria" pitchFamily="34" charset="0"/>
                <a:ea typeface="Cambria" pitchFamily="34" charset="-122"/>
                <a:cs typeface="Cambria" pitchFamily="34" charset="-120"/>
              </a:rPr>
              <a:t>1978</a:t>
            </a:r>
            <a:endParaRPr lang="en-US" sz="2200" dirty="0"/>
          </a:p>
        </p:txBody>
      </p:sp>
      <p:sp>
        <p:nvSpPr>
          <p:cNvPr id="8" name="Text 6"/>
          <p:cNvSpPr/>
          <p:nvPr/>
        </p:nvSpPr>
        <p:spPr>
          <a:xfrm>
            <a:off x="3108960" y="2679192"/>
            <a:ext cx="8229600" cy="713232"/>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20 MHz returns the following year</a:t>
            </a:r>
            <a:endParaRPr lang="en-US" sz="1500" dirty="0"/>
          </a:p>
        </p:txBody>
      </p:sp>
      <p:sp>
        <p:nvSpPr>
          <p:cNvPr id="9" name="Shape 7"/>
          <p:cNvSpPr/>
          <p:nvPr/>
        </p:nvSpPr>
        <p:spPr>
          <a:xfrm>
            <a:off x="640080" y="3502152"/>
            <a:ext cx="10881360" cy="841248"/>
          </a:xfrm>
          <a:prstGeom prst="rect">
            <a:avLst/>
          </a:prstGeom>
          <a:solidFill>
            <a:srgbClr val="F2F4F7"/>
          </a:solidFill>
          <a:ln w="12700">
            <a:solidFill>
              <a:srgbClr val="F2F4F7"/>
            </a:solidFill>
            <a:prstDash val="solid"/>
          </a:ln>
        </p:spPr>
      </p:sp>
      <p:sp>
        <p:nvSpPr>
          <p:cNvPr id="10" name="Text 8"/>
          <p:cNvSpPr/>
          <p:nvPr/>
        </p:nvSpPr>
        <p:spPr>
          <a:xfrm>
            <a:off x="868680" y="3547872"/>
            <a:ext cx="2103120" cy="713232"/>
          </a:xfrm>
          <a:prstGeom prst="rect">
            <a:avLst/>
          </a:prstGeom>
          <a:noFill/>
          <a:ln/>
        </p:spPr>
        <p:txBody>
          <a:bodyPr wrap="square" lIns="0" tIns="0" rIns="0" bIns="0" rtlCol="0" anchor="ctr"/>
          <a:lstStyle/>
          <a:p>
            <a:pPr indent="0" marL="0">
              <a:buNone/>
            </a:pPr>
            <a:r>
              <a:rPr lang="en-US" sz="2200" b="1" dirty="0">
                <a:solidFill>
                  <a:srgbClr val="6B7480"/>
                </a:solidFill>
                <a:latin typeface="Cambria" pitchFamily="34" charset="0"/>
                <a:ea typeface="Cambria" pitchFamily="34" charset="-122"/>
                <a:cs typeface="Cambria" pitchFamily="34" charset="-120"/>
              </a:rPr>
              <a:t>37 years</a:t>
            </a:r>
            <a:endParaRPr lang="en-US" sz="2200" dirty="0"/>
          </a:p>
        </p:txBody>
      </p:sp>
      <p:sp>
        <p:nvSpPr>
          <p:cNvPr id="11" name="Text 9"/>
          <p:cNvSpPr/>
          <p:nvPr/>
        </p:nvSpPr>
        <p:spPr>
          <a:xfrm>
            <a:off x="3108960" y="3547872"/>
            <a:ext cx="8229600" cy="713232"/>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25 MHz stays dark</a:t>
            </a:r>
            <a:endParaRPr lang="en-US" sz="1500" dirty="0"/>
          </a:p>
        </p:txBody>
      </p:sp>
      <p:sp>
        <p:nvSpPr>
          <p:cNvPr id="12" name="Text 10"/>
          <p:cNvSpPr/>
          <p:nvPr/>
        </p:nvSpPr>
        <p:spPr>
          <a:xfrm>
            <a:off x="868680" y="4416552"/>
            <a:ext cx="2103120" cy="713232"/>
          </a:xfrm>
          <a:prstGeom prst="rect">
            <a:avLst/>
          </a:prstGeom>
          <a:noFill/>
          <a:ln/>
        </p:spPr>
        <p:txBody>
          <a:bodyPr wrap="square" lIns="0" tIns="0" rIns="0" bIns="0" rtlCol="0" anchor="ctr"/>
          <a:lstStyle/>
          <a:p>
            <a:pPr indent="0" marL="0">
              <a:buNone/>
            </a:pPr>
            <a:r>
              <a:rPr lang="en-US" sz="2200" b="1" dirty="0">
                <a:solidFill>
                  <a:srgbClr val="C0392B"/>
                </a:solidFill>
                <a:latin typeface="Cambria" pitchFamily="34" charset="0"/>
                <a:ea typeface="Cambria" pitchFamily="34" charset="-122"/>
                <a:cs typeface="Cambria" pitchFamily="34" charset="-120"/>
              </a:rPr>
              <a:t>2014</a:t>
            </a:r>
            <a:endParaRPr lang="en-US" sz="2200" dirty="0"/>
          </a:p>
        </p:txBody>
      </p:sp>
      <p:sp>
        <p:nvSpPr>
          <p:cNvPr id="13" name="Text 11"/>
          <p:cNvSpPr/>
          <p:nvPr/>
        </p:nvSpPr>
        <p:spPr>
          <a:xfrm>
            <a:off x="3108960" y="4416552"/>
            <a:ext cx="8229600" cy="713232"/>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A listener's emailed request prompts WWV's lead engineer to switch it back on</a:t>
            </a:r>
            <a:endParaRPr lang="en-US" sz="1500" dirty="0"/>
          </a:p>
        </p:txBody>
      </p:sp>
      <p:sp>
        <p:nvSpPr>
          <p:cNvPr id="14" name="Shape 12"/>
          <p:cNvSpPr/>
          <p:nvPr/>
        </p:nvSpPr>
        <p:spPr>
          <a:xfrm>
            <a:off x="640080" y="5486400"/>
            <a:ext cx="10881360" cy="914400"/>
          </a:xfrm>
          <a:prstGeom prst="roundRect">
            <a:avLst>
              <a:gd name="adj" fmla="val 9000"/>
            </a:avLst>
          </a:prstGeom>
          <a:solidFill>
            <a:srgbClr val="FDF3F2"/>
          </a:solidFill>
          <a:ln w="12700">
            <a:solidFill>
              <a:srgbClr val="DDE2E8"/>
            </a:solidFill>
            <a:prstDash val="solid"/>
          </a:ln>
        </p:spPr>
      </p:sp>
      <p:sp>
        <p:nvSpPr>
          <p:cNvPr id="15" name="Text 13"/>
          <p:cNvSpPr/>
          <p:nvPr/>
        </p:nvSpPr>
        <p:spPr>
          <a:xfrm>
            <a:off x="1005840" y="5669280"/>
            <a:ext cx="10149840" cy="548640"/>
          </a:xfrm>
          <a:prstGeom prst="rect">
            <a:avLst/>
          </a:prstGeom>
          <a:noFill/>
          <a:ln/>
        </p:spPr>
        <p:txBody>
          <a:bodyPr wrap="square" lIns="0" tIns="0" rIns="0" bIns="0" rtlCol="0" anchor="ctr"/>
          <a:lstStyle/>
          <a:p>
            <a:pPr indent="0" marL="0">
              <a:buNone/>
            </a:pPr>
            <a:r>
              <a:rPr lang="en-US" sz="1450" i="1" dirty="0">
                <a:solidFill>
                  <a:srgbClr val="1A1A1A"/>
                </a:solidFill>
                <a:latin typeface="Calibri" pitchFamily="34" charset="0"/>
                <a:ea typeface="Calibri" pitchFamily="34" charset="-122"/>
                <a:cs typeface="Calibri" pitchFamily="34" charset="-120"/>
              </a:rPr>
              <a:t>“For old times' sake,” on an experimental basis — and it has lived on intermittently ever since, useful mainly as a propagation beacon for 10 and 12 metres.</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THEY DO</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Their product is not a program. It is precision.</a:t>
            </a:r>
            <a:endParaRPr lang="en-US" sz="3400" dirty="0"/>
          </a:p>
        </p:txBody>
      </p:sp>
      <p:sp>
        <p:nvSpPr>
          <p:cNvPr id="4" name="Text 2"/>
          <p:cNvSpPr/>
          <p:nvPr/>
        </p:nvSpPr>
        <p:spPr>
          <a:xfrm>
            <a:off x="640080" y="1691640"/>
            <a:ext cx="10881360" cy="36576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A time-and-frequency station is built around an atomic clock, and everything it sends is locked to that clock.</a:t>
            </a:r>
            <a:endParaRPr lang="en-US" sz="1550" dirty="0"/>
          </a:p>
        </p:txBody>
      </p:sp>
      <p:sp>
        <p:nvSpPr>
          <p:cNvPr id="5" name="Shape 3"/>
          <p:cNvSpPr/>
          <p:nvPr/>
        </p:nvSpPr>
        <p:spPr>
          <a:xfrm>
            <a:off x="640080" y="2286000"/>
            <a:ext cx="5212080" cy="2926080"/>
          </a:xfrm>
          <a:prstGeom prst="roundRect">
            <a:avLst>
              <a:gd name="adj" fmla="val 2813"/>
            </a:avLst>
          </a:prstGeom>
          <a:solidFill>
            <a:srgbClr val="2C3E50"/>
          </a:solidFill>
          <a:ln w="12700">
            <a:solidFill>
              <a:srgbClr val="DDE2E8"/>
            </a:solidFill>
            <a:prstDash val="solid"/>
          </a:ln>
        </p:spPr>
      </p:sp>
      <p:sp>
        <p:nvSpPr>
          <p:cNvPr id="6" name="Text 4"/>
          <p:cNvSpPr/>
          <p:nvPr/>
        </p:nvSpPr>
        <p:spPr>
          <a:xfrm>
            <a:off x="960120" y="2514600"/>
            <a:ext cx="457200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CARRIER</a:t>
            </a:r>
            <a:endParaRPr lang="en-US" sz="1200" dirty="0"/>
          </a:p>
        </p:txBody>
      </p:sp>
      <p:sp>
        <p:nvSpPr>
          <p:cNvPr id="7" name="Text 5"/>
          <p:cNvSpPr/>
          <p:nvPr/>
        </p:nvSpPr>
        <p:spPr>
          <a:xfrm>
            <a:off x="960120" y="2816352"/>
            <a:ext cx="4572000" cy="411480"/>
          </a:xfrm>
          <a:prstGeom prst="rect">
            <a:avLst/>
          </a:prstGeom>
          <a:noFill/>
          <a:ln/>
        </p:spPr>
        <p:txBody>
          <a:bodyPr wrap="square" lIns="0" tIns="0" rIns="0" bIns="0" rtlCol="0" anchor="ctr"/>
          <a:lstStyle/>
          <a:p>
            <a:pPr indent="0" marL="0">
              <a:buNone/>
            </a:pPr>
            <a:r>
              <a:rPr lang="en-US" sz="2300" b="1" dirty="0">
                <a:solidFill>
                  <a:srgbClr val="FFFFFF"/>
                </a:solidFill>
                <a:latin typeface="Cambria" pitchFamily="34" charset="0"/>
                <a:ea typeface="Cambria" pitchFamily="34" charset="-122"/>
                <a:cs typeface="Cambria" pitchFamily="34" charset="-120"/>
              </a:rPr>
              <a:t>A standard frequency</a:t>
            </a:r>
            <a:endParaRPr lang="en-US" sz="2300" dirty="0"/>
          </a:p>
        </p:txBody>
      </p:sp>
      <p:sp>
        <p:nvSpPr>
          <p:cNvPr id="8" name="Text 6"/>
          <p:cNvSpPr/>
          <p:nvPr/>
        </p:nvSpPr>
        <p:spPr>
          <a:xfrm>
            <a:off x="960120" y="3383280"/>
            <a:ext cx="4572000" cy="1554480"/>
          </a:xfrm>
          <a:prstGeom prst="rect">
            <a:avLst/>
          </a:prstGeom>
          <a:noFill/>
          <a:ln/>
        </p:spPr>
        <p:txBody>
          <a:bodyPr wrap="square" lIns="0" tIns="0" rIns="0" bIns="0" rtlCol="0" anchor="ctr"/>
          <a:lstStyle/>
          <a:p>
            <a:pPr indent="0" marL="0">
              <a:buNone/>
            </a:pPr>
            <a:r>
              <a:rPr lang="en-US" sz="1450" dirty="0">
                <a:solidFill>
                  <a:srgbClr val="DCE4EC"/>
                </a:solidFill>
                <a:latin typeface="Calibri" pitchFamily="34" charset="0"/>
                <a:ea typeface="Calibri" pitchFamily="34" charset="-122"/>
                <a:cs typeface="Calibri" pitchFamily="34" charset="-120"/>
              </a:rPr>
              <a:t>Tune a receiver to WWV on 10 MHz and you have a 10 MHz reference good to a fraction of a part per billion — accurate enough to calibrate a lab oscillator.</a:t>
            </a:r>
            <a:endParaRPr lang="en-US" sz="1450" dirty="0"/>
          </a:p>
        </p:txBody>
      </p:sp>
      <p:sp>
        <p:nvSpPr>
          <p:cNvPr id="9" name="Shape 7"/>
          <p:cNvSpPr/>
          <p:nvPr/>
        </p:nvSpPr>
        <p:spPr>
          <a:xfrm>
            <a:off x="6309360" y="2286000"/>
            <a:ext cx="5212080" cy="2926080"/>
          </a:xfrm>
          <a:prstGeom prst="roundRect">
            <a:avLst>
              <a:gd name="adj" fmla="val 2813"/>
            </a:avLst>
          </a:prstGeom>
          <a:solidFill>
            <a:srgbClr val="F2F4F7"/>
          </a:solidFill>
          <a:ln w="12700">
            <a:solidFill>
              <a:srgbClr val="DDE2E8"/>
            </a:solidFill>
            <a:prstDash val="solid"/>
          </a:ln>
        </p:spPr>
      </p:sp>
      <p:sp>
        <p:nvSpPr>
          <p:cNvPr id="10" name="Text 8"/>
          <p:cNvSpPr/>
          <p:nvPr/>
        </p:nvSpPr>
        <p:spPr>
          <a:xfrm>
            <a:off x="6629400" y="2514600"/>
            <a:ext cx="4572000" cy="274320"/>
          </a:xfrm>
          <a:prstGeom prst="rect">
            <a:avLst/>
          </a:prstGeom>
          <a:noFill/>
          <a:ln/>
        </p:spPr>
        <p:txBody>
          <a:bodyPr wrap="square" lIns="0" tIns="0" rIns="0" bIns="0" rtlCol="0" anchor="ctr"/>
          <a:lstStyle/>
          <a:p>
            <a:pPr indent="0" marL="0">
              <a:buNone/>
            </a:pPr>
            <a:r>
              <a:rPr lang="en-US" sz="1200" b="1" spc="200" kern="0" dirty="0">
                <a:solidFill>
                  <a:srgbClr val="1F8A4C"/>
                </a:solidFill>
                <a:latin typeface="Calibri" pitchFamily="34" charset="0"/>
                <a:ea typeface="Calibri" pitchFamily="34" charset="-122"/>
                <a:cs typeface="Calibri" pitchFamily="34" charset="-120"/>
              </a:rPr>
              <a:t>ON TOP OF IT</a:t>
            </a:r>
            <a:endParaRPr lang="en-US" sz="1200" dirty="0"/>
          </a:p>
        </p:txBody>
      </p:sp>
      <p:sp>
        <p:nvSpPr>
          <p:cNvPr id="11" name="Text 9"/>
          <p:cNvSpPr/>
          <p:nvPr/>
        </p:nvSpPr>
        <p:spPr>
          <a:xfrm>
            <a:off x="6629400" y="2816352"/>
            <a:ext cx="4572000" cy="411480"/>
          </a:xfrm>
          <a:prstGeom prst="rect">
            <a:avLst/>
          </a:prstGeom>
          <a:noFill/>
          <a:ln/>
        </p:spPr>
        <p:txBody>
          <a:bodyPr wrap="square" lIns="0" tIns="0" rIns="0" bIns="0" rtlCol="0" anchor="ctr"/>
          <a:lstStyle/>
          <a:p>
            <a:pPr indent="0" marL="0">
              <a:buNone/>
            </a:pPr>
            <a:r>
              <a:rPr lang="en-US" sz="2300" b="1" dirty="0">
                <a:solidFill>
                  <a:srgbClr val="1A1A1A"/>
                </a:solidFill>
                <a:latin typeface="Cambria" pitchFamily="34" charset="0"/>
                <a:ea typeface="Cambria" pitchFamily="34" charset="-122"/>
                <a:cs typeface="Cambria" pitchFamily="34" charset="-120"/>
              </a:rPr>
              <a:t>The time</a:t>
            </a:r>
            <a:endParaRPr lang="en-US" sz="2300" dirty="0"/>
          </a:p>
        </p:txBody>
      </p:sp>
      <p:sp>
        <p:nvSpPr>
          <p:cNvPr id="12" name="Text 10"/>
          <p:cNvSpPr/>
          <p:nvPr/>
        </p:nvSpPr>
        <p:spPr>
          <a:xfrm>
            <a:off x="6629400" y="3383280"/>
            <a:ext cx="4572000" cy="1554480"/>
          </a:xfrm>
          <a:prstGeom prst="rect">
            <a:avLst/>
          </a:prstGeom>
          <a:noFill/>
          <a:ln/>
        </p:spPr>
        <p:txBody>
          <a:bodyPr wrap="square" lIns="0" tIns="0" rIns="0" bIns="0" rtlCol="0" anchor="ctr"/>
          <a:lstStyle/>
          <a:p>
            <a:pPr marL="342900" indent="-342900">
              <a:spcAft>
                <a:spcPts val="800"/>
              </a:spcAft>
              <a:buSzPct val="100000"/>
              <a:buChar char="•"/>
            </a:pPr>
            <a:r>
              <a:rPr lang="en-US" sz="1450" dirty="0">
                <a:solidFill>
                  <a:srgbClr val="1A1A1A"/>
                </a:solidFill>
                <a:latin typeface="Calibri" pitchFamily="34" charset="0"/>
                <a:ea typeface="Calibri" pitchFamily="34" charset="-122"/>
                <a:cs typeface="Calibri" pitchFamily="34" charset="-120"/>
              </a:rPr>
              <a:t>A tick every second</a:t>
            </a:r>
            <a:endParaRPr lang="en-US" sz="1450" dirty="0"/>
          </a:p>
          <a:p>
            <a:pPr marL="342900" indent="-342900">
              <a:spcAft>
                <a:spcPts val="800"/>
              </a:spcAft>
              <a:buSzPct val="100000"/>
              <a:buChar char="•"/>
            </a:pPr>
            <a:r>
              <a:rPr lang="en-US" sz="1450" dirty="0">
                <a:solidFill>
                  <a:srgbClr val="1A1A1A"/>
                </a:solidFill>
                <a:latin typeface="Calibri" pitchFamily="34" charset="0"/>
                <a:ea typeface="Calibri" pitchFamily="34" charset="-122"/>
                <a:cs typeface="Calibri" pitchFamily="34" charset="-120"/>
              </a:rPr>
              <a:t>A tone at the minute</a:t>
            </a:r>
            <a:endParaRPr lang="en-US" sz="1450" dirty="0"/>
          </a:p>
          <a:p>
            <a:pPr marL="342900" indent="-342900">
              <a:spcAft>
                <a:spcPts val="800"/>
              </a:spcAft>
              <a:buSzPct val="100000"/>
              <a:buChar char="•"/>
            </a:pPr>
            <a:r>
              <a:rPr lang="en-US" sz="1450" dirty="0">
                <a:solidFill>
                  <a:srgbClr val="1A1A1A"/>
                </a:solidFill>
                <a:latin typeface="Calibri" pitchFamily="34" charset="0"/>
                <a:ea typeface="Calibri" pitchFamily="34" charset="-122"/>
                <a:cs typeface="Calibri" pitchFamily="34" charset="-120"/>
              </a:rPr>
              <a:t>A spoken announcement of the hour</a:t>
            </a:r>
            <a:endParaRPr lang="en-US" sz="1450" dirty="0"/>
          </a:p>
          <a:p>
            <a:pPr marL="342900" indent="-342900">
              <a:spcAft>
                <a:spcPts val="800"/>
              </a:spcAft>
              <a:buSzPct val="100000"/>
              <a:buChar char="•"/>
            </a:pPr>
            <a:r>
              <a:rPr lang="en-US" sz="1450" dirty="0">
                <a:solidFill>
                  <a:srgbClr val="1A1A1A"/>
                </a:solidFill>
                <a:latin typeface="Calibri" pitchFamily="34" charset="0"/>
                <a:ea typeface="Calibri" pitchFamily="34" charset="-122"/>
                <a:cs typeface="Calibri" pitchFamily="34" charset="-120"/>
              </a:rPr>
              <a:t>A digital time code a chip can decode</a:t>
            </a:r>
            <a:endParaRPr lang="en-US" sz="1450" dirty="0"/>
          </a:p>
        </p:txBody>
      </p:sp>
      <p:sp>
        <p:nvSpPr>
          <p:cNvPr id="13" name="Text 11"/>
          <p:cNvSpPr/>
          <p:nvPr/>
        </p:nvSpPr>
        <p:spPr>
          <a:xfrm>
            <a:off x="640080" y="5486400"/>
            <a:ext cx="10881360" cy="411480"/>
          </a:xfrm>
          <a:prstGeom prst="rect">
            <a:avLst/>
          </a:prstGeom>
          <a:noFill/>
          <a:ln/>
        </p:spPr>
        <p:txBody>
          <a:bodyPr wrap="square" lIns="0" tIns="0" rIns="0" bIns="0" rtlCol="0" anchor="ctr"/>
          <a:lstStyle/>
          <a:p>
            <a:pPr indent="0" marL="0">
              <a:buNone/>
            </a:pPr>
            <a:r>
              <a:rPr lang="en-US" sz="1500" i="1" dirty="0">
                <a:solidFill>
                  <a:srgbClr val="6B7480"/>
                </a:solidFill>
                <a:latin typeface="Calibri" pitchFamily="34" charset="0"/>
                <a:ea typeface="Calibri" pitchFamily="34" charset="-122"/>
                <a:cs typeface="Calibri" pitchFamily="34" charset="-120"/>
              </a:rPr>
              <a:t>A chronometer check for mariners, a calibration reference for engineers, and the reason your kitchen clock sets itself twice a year.</a:t>
            </a:r>
            <a:endParaRPr lang="en-US" sz="15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WWV</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Two favourite footnotes</a:t>
            </a:r>
            <a:endParaRPr lang="en-US" sz="3400" dirty="0"/>
          </a:p>
        </p:txBody>
      </p:sp>
      <p:sp>
        <p:nvSpPr>
          <p:cNvPr id="4" name="Shape 2"/>
          <p:cNvSpPr/>
          <p:nvPr/>
        </p:nvSpPr>
        <p:spPr>
          <a:xfrm>
            <a:off x="640080" y="1920240"/>
            <a:ext cx="5212080" cy="3017520"/>
          </a:xfrm>
          <a:prstGeom prst="roundRect">
            <a:avLst>
              <a:gd name="adj" fmla="val 2727"/>
            </a:avLst>
          </a:prstGeom>
          <a:solidFill>
            <a:srgbClr val="F2F4F7"/>
          </a:solidFill>
          <a:ln w="12700">
            <a:solidFill>
              <a:srgbClr val="DDE2E8"/>
            </a:solidFill>
            <a:prstDash val="solid"/>
          </a:ln>
        </p:spPr>
      </p:sp>
      <p:sp>
        <p:nvSpPr>
          <p:cNvPr id="5" name="Text 3"/>
          <p:cNvSpPr/>
          <p:nvPr/>
        </p:nvSpPr>
        <p:spPr>
          <a:xfrm>
            <a:off x="960120" y="2148840"/>
            <a:ext cx="4572000" cy="502920"/>
          </a:xfrm>
          <a:prstGeom prst="rect">
            <a:avLst/>
          </a:prstGeom>
          <a:noFill/>
          <a:ln/>
        </p:spPr>
        <p:txBody>
          <a:bodyPr wrap="square" lIns="0" tIns="0" rIns="0" bIns="0" rtlCol="0" anchor="ctr"/>
          <a:lstStyle/>
          <a:p>
            <a:pPr indent="0" marL="0">
              <a:buNone/>
            </a:pPr>
            <a:r>
              <a:rPr lang="en-US" sz="3000" b="1" dirty="0">
                <a:solidFill>
                  <a:srgbClr val="C0392B"/>
                </a:solidFill>
                <a:latin typeface="Cambria" pitchFamily="34" charset="0"/>
                <a:ea typeface="Cambria" pitchFamily="34" charset="-122"/>
                <a:cs typeface="Cambria" pitchFamily="34" charset="-120"/>
              </a:rPr>
              <a:t>1958</a:t>
            </a:r>
            <a:endParaRPr lang="en-US" sz="3000" dirty="0"/>
          </a:p>
        </p:txBody>
      </p:sp>
      <p:sp>
        <p:nvSpPr>
          <p:cNvPr id="6" name="Text 4"/>
          <p:cNvSpPr/>
          <p:nvPr/>
        </p:nvSpPr>
        <p:spPr>
          <a:xfrm>
            <a:off x="960120" y="2697480"/>
            <a:ext cx="4572000" cy="36576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Tracking a dying Sputnik</a:t>
            </a:r>
            <a:endParaRPr lang="en-US" sz="1800" dirty="0"/>
          </a:p>
        </p:txBody>
      </p:sp>
      <p:sp>
        <p:nvSpPr>
          <p:cNvPr id="7" name="Text 5"/>
          <p:cNvSpPr/>
          <p:nvPr/>
        </p:nvSpPr>
        <p:spPr>
          <a:xfrm>
            <a:off x="960120" y="3200400"/>
            <a:ext cx="4572000" cy="146304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WWV's 20 MHz signal was used to track Sputnik 1 by meteor-scatter, after the satellite's own electronics had failed.</a:t>
            </a:r>
            <a:endParaRPr lang="en-US" sz="1450" dirty="0"/>
          </a:p>
        </p:txBody>
      </p:sp>
      <p:sp>
        <p:nvSpPr>
          <p:cNvPr id="8" name="Shape 6"/>
          <p:cNvSpPr/>
          <p:nvPr/>
        </p:nvSpPr>
        <p:spPr>
          <a:xfrm>
            <a:off x="6309360" y="1920240"/>
            <a:ext cx="5212080" cy="3017520"/>
          </a:xfrm>
          <a:prstGeom prst="roundRect">
            <a:avLst>
              <a:gd name="adj" fmla="val 2727"/>
            </a:avLst>
          </a:prstGeom>
          <a:solidFill>
            <a:srgbClr val="2C3E50"/>
          </a:solidFill>
          <a:ln w="12700">
            <a:solidFill>
              <a:srgbClr val="DDE2E8"/>
            </a:solidFill>
            <a:prstDash val="solid"/>
          </a:ln>
        </p:spPr>
      </p:sp>
      <p:sp>
        <p:nvSpPr>
          <p:cNvPr id="9" name="Text 7"/>
          <p:cNvSpPr/>
          <p:nvPr/>
        </p:nvSpPr>
        <p:spPr>
          <a:xfrm>
            <a:off x="6629400" y="2148840"/>
            <a:ext cx="4572000" cy="502920"/>
          </a:xfrm>
          <a:prstGeom prst="rect">
            <a:avLst/>
          </a:prstGeom>
          <a:noFill/>
          <a:ln/>
        </p:spPr>
        <p:txBody>
          <a:bodyPr wrap="square" lIns="0" tIns="0" rIns="0" bIns="0" rtlCol="0" anchor="ctr"/>
          <a:lstStyle/>
          <a:p>
            <a:pPr indent="0" marL="0">
              <a:buNone/>
            </a:pPr>
            <a:r>
              <a:rPr lang="en-US" sz="3000" b="1" dirty="0">
                <a:solidFill>
                  <a:srgbClr val="C0392B"/>
                </a:solidFill>
                <a:latin typeface="Cambria" pitchFamily="34" charset="0"/>
                <a:ea typeface="Cambria" pitchFamily="34" charset="-122"/>
                <a:cs typeface="Cambria" pitchFamily="34" charset="-120"/>
              </a:rPr>
              <a:t>2021</a:t>
            </a:r>
            <a:endParaRPr lang="en-US" sz="3000" dirty="0"/>
          </a:p>
        </p:txBody>
      </p:sp>
      <p:sp>
        <p:nvSpPr>
          <p:cNvPr id="10" name="Text 8"/>
          <p:cNvSpPr/>
          <p:nvPr/>
        </p:nvSpPr>
        <p:spPr>
          <a:xfrm>
            <a:off x="6629400" y="2697480"/>
            <a:ext cx="4572000" cy="365760"/>
          </a:xfrm>
          <a:prstGeom prst="rect">
            <a:avLst/>
          </a:prstGeom>
          <a:noFill/>
          <a:ln/>
        </p:spPr>
        <p:txBody>
          <a:bodyPr wrap="square" lIns="0" tIns="0" rIns="0" bIns="0" rtlCol="0" anchor="ctr"/>
          <a:lstStyle/>
          <a:p>
            <a:pPr indent="0" marL="0">
              <a:buNone/>
            </a:pPr>
            <a:r>
              <a:rPr lang="en-US" sz="1800" b="1" dirty="0">
                <a:solidFill>
                  <a:srgbClr val="FFFFFF"/>
                </a:solidFill>
                <a:latin typeface="Calibri" pitchFamily="34" charset="0"/>
                <a:ea typeface="Calibri" pitchFamily="34" charset="-122"/>
                <a:cs typeface="Calibri" pitchFamily="34" charset="-120"/>
              </a:rPr>
              <a:t>A deliberate burst of noise</a:t>
            </a:r>
            <a:endParaRPr lang="en-US" sz="1800" dirty="0"/>
          </a:p>
        </p:txBody>
      </p:sp>
      <p:sp>
        <p:nvSpPr>
          <p:cNvPr id="11" name="Text 9"/>
          <p:cNvSpPr/>
          <p:nvPr/>
        </p:nvSpPr>
        <p:spPr>
          <a:xfrm>
            <a:off x="6629400" y="3200400"/>
            <a:ext cx="4572000" cy="1463040"/>
          </a:xfrm>
          <a:prstGeom prst="rect">
            <a:avLst/>
          </a:prstGeom>
          <a:noFill/>
          <a:ln/>
        </p:spPr>
        <p:txBody>
          <a:bodyPr wrap="square" lIns="0" tIns="0" rIns="0" bIns="0" rtlCol="0" anchor="ctr"/>
          <a:lstStyle/>
          <a:p>
            <a:pPr indent="0" marL="0">
              <a:buNone/>
            </a:pPr>
            <a:r>
              <a:rPr lang="en-US" sz="1450" dirty="0">
                <a:solidFill>
                  <a:srgbClr val="DCE4EC"/>
                </a:solidFill>
                <a:latin typeface="Calibri" pitchFamily="34" charset="0"/>
                <a:ea typeface="Calibri" pitchFamily="34" charset="-122"/>
                <a:cs typeface="Calibri" pitchFamily="34" charset="-120"/>
              </a:rPr>
              <a:t>Once an hour, WWV and WWVH carry an odd burst of tones, chirps and noise — a joint experiment with the ham-radio HamSCI project to study the ionosphere.</a:t>
            </a:r>
            <a:endParaRPr lang="en-US" sz="1450" dirty="0"/>
          </a:p>
        </p:txBody>
      </p:sp>
      <p:sp>
        <p:nvSpPr>
          <p:cNvPr id="12" name="Text 10"/>
          <p:cNvSpPr/>
          <p:nvPr/>
        </p:nvSpPr>
        <p:spPr>
          <a:xfrm>
            <a:off x="640080" y="5257800"/>
            <a:ext cx="10881360" cy="411480"/>
          </a:xfrm>
          <a:prstGeom prst="rect">
            <a:avLst/>
          </a:prstGeom>
          <a:noFill/>
          <a:ln/>
        </p:spPr>
        <p:txBody>
          <a:bodyPr wrap="square" lIns="0" tIns="0" rIns="0" bIns="0" rtlCol="0" anchor="ctr"/>
          <a:lstStyle/>
          <a:p>
            <a:pPr indent="0" marL="0">
              <a:buNone/>
            </a:pPr>
            <a:r>
              <a:rPr lang="en-US" sz="1500" i="1" dirty="0">
                <a:solidFill>
                  <a:srgbClr val="6B7480"/>
                </a:solidFill>
                <a:latin typeface="Calibri" pitchFamily="34" charset="0"/>
                <a:ea typeface="Calibri" pitchFamily="34" charset="-122"/>
                <a:cs typeface="Calibri" pitchFamily="34" charset="-120"/>
              </a:rPr>
              <a:t>If you have ever heard something strange on WWV and assumed your receiver was faulty — it probably was not.</a:t>
            </a:r>
            <a:endParaRPr lang="en-US" sz="15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STILL TRANSMITTING</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Around the world today</a:t>
            </a:r>
            <a:endParaRPr lang="en-US" sz="3400" dirty="0"/>
          </a:p>
        </p:txBody>
      </p:sp>
      <p:sp>
        <p:nvSpPr>
          <p:cNvPr id="4" name="Shape 2"/>
          <p:cNvSpPr/>
          <p:nvPr/>
        </p:nvSpPr>
        <p:spPr>
          <a:xfrm>
            <a:off x="640080" y="1682496"/>
            <a:ext cx="10881360" cy="713232"/>
          </a:xfrm>
          <a:prstGeom prst="rect">
            <a:avLst/>
          </a:prstGeom>
          <a:solidFill>
            <a:srgbClr val="F2F4F7"/>
          </a:solidFill>
          <a:ln w="12700">
            <a:solidFill>
              <a:srgbClr val="F2F4F7"/>
            </a:solidFill>
            <a:prstDash val="solid"/>
          </a:ln>
        </p:spPr>
      </p:sp>
      <p:sp>
        <p:nvSpPr>
          <p:cNvPr id="5" name="Text 3"/>
          <p:cNvSpPr/>
          <p:nvPr/>
        </p:nvSpPr>
        <p:spPr>
          <a:xfrm>
            <a:off x="868680" y="1719072"/>
            <a:ext cx="1234440" cy="640080"/>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DCF77</a:t>
            </a:r>
            <a:endParaRPr lang="en-US" sz="1600" dirty="0"/>
          </a:p>
        </p:txBody>
      </p:sp>
      <p:sp>
        <p:nvSpPr>
          <p:cNvPr id="6" name="Text 4"/>
          <p:cNvSpPr/>
          <p:nvPr/>
        </p:nvSpPr>
        <p:spPr>
          <a:xfrm>
            <a:off x="2148840" y="1719072"/>
            <a:ext cx="2286000" cy="64008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Mainflingen, Germany</a:t>
            </a:r>
            <a:endParaRPr lang="en-US" sz="1250" dirty="0"/>
          </a:p>
        </p:txBody>
      </p:sp>
      <p:sp>
        <p:nvSpPr>
          <p:cNvPr id="7" name="Text 5"/>
          <p:cNvSpPr/>
          <p:nvPr/>
        </p:nvSpPr>
        <p:spPr>
          <a:xfrm>
            <a:off x="4480560" y="1719072"/>
            <a:ext cx="2286000" cy="640080"/>
          </a:xfrm>
          <a:prstGeom prst="rect">
            <a:avLst/>
          </a:prstGeom>
          <a:noFill/>
          <a:ln/>
        </p:spPr>
        <p:txBody>
          <a:bodyPr wrap="square" lIns="0" tIns="0" rIns="0" bIns="0" rtlCol="0" anchor="ctr"/>
          <a:lstStyle/>
          <a:p>
            <a:pPr indent="0" marL="0">
              <a:buNone/>
            </a:pPr>
            <a:r>
              <a:rPr lang="en-US" sz="1200" b="1" dirty="0">
                <a:solidFill>
                  <a:srgbClr val="2C3E50"/>
                </a:solidFill>
                <a:latin typeface="Calibri" pitchFamily="34" charset="0"/>
                <a:ea typeface="Calibri" pitchFamily="34" charset="-122"/>
                <a:cs typeface="Calibri" pitchFamily="34" charset="-120"/>
              </a:rPr>
              <a:t>LF — 77.5 kHz</a:t>
            </a:r>
            <a:endParaRPr lang="en-US" sz="1200" dirty="0"/>
          </a:p>
        </p:txBody>
      </p:sp>
      <p:sp>
        <p:nvSpPr>
          <p:cNvPr id="8" name="Text 6"/>
          <p:cNvSpPr/>
          <p:nvPr/>
        </p:nvSpPr>
        <p:spPr>
          <a:xfrm>
            <a:off x="6858000" y="1719072"/>
            <a:ext cx="4480560" cy="640080"/>
          </a:xfrm>
          <a:prstGeom prst="rect">
            <a:avLst/>
          </a:prstGeom>
          <a:noFill/>
          <a:ln/>
        </p:spPr>
        <p:txBody>
          <a:bodyPr wrap="square" lIns="0" tIns="0" rIns="0" bIns="0" rtlCol="0" anchor="ctr"/>
          <a:lstStyle/>
          <a:p>
            <a:pPr indent="0" marL="0">
              <a:buNone/>
            </a:pPr>
            <a:r>
              <a:rPr lang="en-US" sz="1150" dirty="0">
                <a:solidFill>
                  <a:srgbClr val="1A1A1A"/>
                </a:solidFill>
                <a:latin typeface="Calibri" pitchFamily="34" charset="0"/>
                <a:ea typeface="Calibri" pitchFamily="34" charset="-122"/>
                <a:cs typeface="Calibri" pitchFamily="34" charset="-120"/>
              </a:rPr>
              <a:t>PTB, since 1959. Sets most of Central Europe's clocks; now also carries civil-protection alerts and weather data.</a:t>
            </a:r>
            <a:endParaRPr lang="en-US" sz="1150" dirty="0"/>
          </a:p>
        </p:txBody>
      </p:sp>
      <p:sp>
        <p:nvSpPr>
          <p:cNvPr id="9" name="Text 7"/>
          <p:cNvSpPr/>
          <p:nvPr/>
        </p:nvSpPr>
        <p:spPr>
          <a:xfrm>
            <a:off x="868680" y="2459736"/>
            <a:ext cx="1234440" cy="640080"/>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MSF</a:t>
            </a:r>
            <a:endParaRPr lang="en-US" sz="1600" dirty="0"/>
          </a:p>
        </p:txBody>
      </p:sp>
      <p:sp>
        <p:nvSpPr>
          <p:cNvPr id="10" name="Text 8"/>
          <p:cNvSpPr/>
          <p:nvPr/>
        </p:nvSpPr>
        <p:spPr>
          <a:xfrm>
            <a:off x="2148840" y="2459736"/>
            <a:ext cx="2286000" cy="64008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Anthorn, England</a:t>
            </a:r>
            <a:endParaRPr lang="en-US" sz="1250" dirty="0"/>
          </a:p>
        </p:txBody>
      </p:sp>
      <p:sp>
        <p:nvSpPr>
          <p:cNvPr id="11" name="Text 9"/>
          <p:cNvSpPr/>
          <p:nvPr/>
        </p:nvSpPr>
        <p:spPr>
          <a:xfrm>
            <a:off x="4480560" y="2459736"/>
            <a:ext cx="2286000" cy="640080"/>
          </a:xfrm>
          <a:prstGeom prst="rect">
            <a:avLst/>
          </a:prstGeom>
          <a:noFill/>
          <a:ln/>
        </p:spPr>
        <p:txBody>
          <a:bodyPr wrap="square" lIns="0" tIns="0" rIns="0" bIns="0" rtlCol="0" anchor="ctr"/>
          <a:lstStyle/>
          <a:p>
            <a:pPr indent="0" marL="0">
              <a:buNone/>
            </a:pPr>
            <a:r>
              <a:rPr lang="en-US" sz="1200" b="1" dirty="0">
                <a:solidFill>
                  <a:srgbClr val="2C3E50"/>
                </a:solidFill>
                <a:latin typeface="Calibri" pitchFamily="34" charset="0"/>
                <a:ea typeface="Calibri" pitchFamily="34" charset="-122"/>
                <a:cs typeface="Calibri" pitchFamily="34" charset="-120"/>
              </a:rPr>
              <a:t>LF — 60 kHz</a:t>
            </a:r>
            <a:endParaRPr lang="en-US" sz="1200" dirty="0"/>
          </a:p>
        </p:txBody>
      </p:sp>
      <p:sp>
        <p:nvSpPr>
          <p:cNvPr id="12" name="Text 10"/>
          <p:cNvSpPr/>
          <p:nvPr/>
        </p:nvSpPr>
        <p:spPr>
          <a:xfrm>
            <a:off x="6858000" y="2459736"/>
            <a:ext cx="4480560" cy="640080"/>
          </a:xfrm>
          <a:prstGeom prst="rect">
            <a:avLst/>
          </a:prstGeom>
          <a:noFill/>
          <a:ln/>
        </p:spPr>
        <p:txBody>
          <a:bodyPr wrap="square" lIns="0" tIns="0" rIns="0" bIns="0" rtlCol="0" anchor="ctr"/>
          <a:lstStyle/>
          <a:p>
            <a:pPr indent="0" marL="0">
              <a:buNone/>
            </a:pPr>
            <a:r>
              <a:rPr lang="en-US" sz="1150" dirty="0">
                <a:solidFill>
                  <a:srgbClr val="1A1A1A"/>
                </a:solidFill>
                <a:latin typeface="Calibri" pitchFamily="34" charset="0"/>
                <a:ea typeface="Calibri" pitchFamily="34" charset="-122"/>
                <a:cs typeface="Calibri" pitchFamily="34" charset="-120"/>
              </a:rPr>
              <a:t>“Time from NPL.” Moved here in 2007 from its historic home at Rugby.</a:t>
            </a:r>
            <a:endParaRPr lang="en-US" sz="1150" dirty="0"/>
          </a:p>
        </p:txBody>
      </p:sp>
      <p:sp>
        <p:nvSpPr>
          <p:cNvPr id="13" name="Shape 11"/>
          <p:cNvSpPr/>
          <p:nvPr/>
        </p:nvSpPr>
        <p:spPr>
          <a:xfrm>
            <a:off x="640080" y="3163824"/>
            <a:ext cx="10881360" cy="713232"/>
          </a:xfrm>
          <a:prstGeom prst="rect">
            <a:avLst/>
          </a:prstGeom>
          <a:solidFill>
            <a:srgbClr val="F2F4F7"/>
          </a:solidFill>
          <a:ln w="12700">
            <a:solidFill>
              <a:srgbClr val="F2F4F7"/>
            </a:solidFill>
            <a:prstDash val="solid"/>
          </a:ln>
        </p:spPr>
      </p:sp>
      <p:sp>
        <p:nvSpPr>
          <p:cNvPr id="14" name="Text 12"/>
          <p:cNvSpPr/>
          <p:nvPr/>
        </p:nvSpPr>
        <p:spPr>
          <a:xfrm>
            <a:off x="868680" y="3200400"/>
            <a:ext cx="1234440" cy="640080"/>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JJY</a:t>
            </a:r>
            <a:endParaRPr lang="en-US" sz="1600" dirty="0"/>
          </a:p>
        </p:txBody>
      </p:sp>
      <p:sp>
        <p:nvSpPr>
          <p:cNvPr id="15" name="Text 13"/>
          <p:cNvSpPr/>
          <p:nvPr/>
        </p:nvSpPr>
        <p:spPr>
          <a:xfrm>
            <a:off x="2148840" y="3200400"/>
            <a:ext cx="2286000" cy="64008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Fukushima &amp; Kyushu, Japan</a:t>
            </a:r>
            <a:endParaRPr lang="en-US" sz="1250" dirty="0"/>
          </a:p>
        </p:txBody>
      </p:sp>
      <p:sp>
        <p:nvSpPr>
          <p:cNvPr id="16" name="Text 14"/>
          <p:cNvSpPr/>
          <p:nvPr/>
        </p:nvSpPr>
        <p:spPr>
          <a:xfrm>
            <a:off x="4480560" y="3200400"/>
            <a:ext cx="2286000" cy="640080"/>
          </a:xfrm>
          <a:prstGeom prst="rect">
            <a:avLst/>
          </a:prstGeom>
          <a:noFill/>
          <a:ln/>
        </p:spPr>
        <p:txBody>
          <a:bodyPr wrap="square" lIns="0" tIns="0" rIns="0" bIns="0" rtlCol="0" anchor="ctr"/>
          <a:lstStyle/>
          <a:p>
            <a:pPr indent="0" marL="0">
              <a:buNone/>
            </a:pPr>
            <a:r>
              <a:rPr lang="en-US" sz="1200" b="1" dirty="0">
                <a:solidFill>
                  <a:srgbClr val="2C3E50"/>
                </a:solidFill>
                <a:latin typeface="Calibri" pitchFamily="34" charset="0"/>
                <a:ea typeface="Calibri" pitchFamily="34" charset="-122"/>
                <a:cs typeface="Calibri" pitchFamily="34" charset="-120"/>
              </a:rPr>
              <a:t>LF — 40 &amp; 60 kHz</a:t>
            </a:r>
            <a:endParaRPr lang="en-US" sz="1200" dirty="0"/>
          </a:p>
        </p:txBody>
      </p:sp>
      <p:sp>
        <p:nvSpPr>
          <p:cNvPr id="17" name="Text 15"/>
          <p:cNvSpPr/>
          <p:nvPr/>
        </p:nvSpPr>
        <p:spPr>
          <a:xfrm>
            <a:off x="6858000" y="3200400"/>
            <a:ext cx="4480560" cy="640080"/>
          </a:xfrm>
          <a:prstGeom prst="rect">
            <a:avLst/>
          </a:prstGeom>
          <a:noFill/>
          <a:ln/>
        </p:spPr>
        <p:txBody>
          <a:bodyPr wrap="square" lIns="0" tIns="0" rIns="0" bIns="0" rtlCol="0" anchor="ctr"/>
          <a:lstStyle/>
          <a:p>
            <a:pPr indent="0" marL="0">
              <a:buNone/>
            </a:pPr>
            <a:r>
              <a:rPr lang="en-US" sz="1150" dirty="0">
                <a:solidFill>
                  <a:srgbClr val="1A1A1A"/>
                </a:solidFill>
                <a:latin typeface="Calibri" pitchFamily="34" charset="0"/>
                <a:ea typeface="Calibri" pitchFamily="34" charset="-122"/>
                <a:cs typeface="Calibri" pitchFamily="34" charset="-120"/>
              </a:rPr>
              <a:t>Two NICT stations covering all of Japan, on the same 40/60 kHz pair used by clock chips elsewhere.</a:t>
            </a:r>
            <a:endParaRPr lang="en-US" sz="1150" dirty="0"/>
          </a:p>
        </p:txBody>
      </p:sp>
      <p:sp>
        <p:nvSpPr>
          <p:cNvPr id="18" name="Text 16"/>
          <p:cNvSpPr/>
          <p:nvPr/>
        </p:nvSpPr>
        <p:spPr>
          <a:xfrm>
            <a:off x="868680" y="3941064"/>
            <a:ext cx="1234440" cy="640080"/>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BPM</a:t>
            </a:r>
            <a:endParaRPr lang="en-US" sz="1600" dirty="0"/>
          </a:p>
        </p:txBody>
      </p:sp>
      <p:sp>
        <p:nvSpPr>
          <p:cNvPr id="19" name="Text 17"/>
          <p:cNvSpPr/>
          <p:nvPr/>
        </p:nvSpPr>
        <p:spPr>
          <a:xfrm>
            <a:off x="2148840" y="3941064"/>
            <a:ext cx="2286000" cy="64008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Pucheng, China</a:t>
            </a:r>
            <a:endParaRPr lang="en-US" sz="1250" dirty="0"/>
          </a:p>
        </p:txBody>
      </p:sp>
      <p:sp>
        <p:nvSpPr>
          <p:cNvPr id="20" name="Text 18"/>
          <p:cNvSpPr/>
          <p:nvPr/>
        </p:nvSpPr>
        <p:spPr>
          <a:xfrm>
            <a:off x="4480560" y="3941064"/>
            <a:ext cx="2286000" cy="640080"/>
          </a:xfrm>
          <a:prstGeom prst="rect">
            <a:avLst/>
          </a:prstGeom>
          <a:noFill/>
          <a:ln/>
        </p:spPr>
        <p:txBody>
          <a:bodyPr wrap="square" lIns="0" tIns="0" rIns="0" bIns="0" rtlCol="0" anchor="ctr"/>
          <a:lstStyle/>
          <a:p>
            <a:pPr indent="0" marL="0">
              <a:buNone/>
            </a:pPr>
            <a:r>
              <a:rPr lang="en-US" sz="1200" b="1" dirty="0">
                <a:solidFill>
                  <a:srgbClr val="2C3E50"/>
                </a:solidFill>
                <a:latin typeface="Calibri" pitchFamily="34" charset="0"/>
                <a:ea typeface="Calibri" pitchFamily="34" charset="-122"/>
                <a:cs typeface="Calibri" pitchFamily="34" charset="-120"/>
              </a:rPr>
              <a:t>HF — 2.5, 5, 10, 15 MHz</a:t>
            </a:r>
            <a:endParaRPr lang="en-US" sz="1200" dirty="0"/>
          </a:p>
        </p:txBody>
      </p:sp>
      <p:sp>
        <p:nvSpPr>
          <p:cNvPr id="21" name="Text 19"/>
          <p:cNvSpPr/>
          <p:nvPr/>
        </p:nvSpPr>
        <p:spPr>
          <a:xfrm>
            <a:off x="6858000" y="3941064"/>
            <a:ext cx="4480560" cy="640080"/>
          </a:xfrm>
          <a:prstGeom prst="rect">
            <a:avLst/>
          </a:prstGeom>
          <a:noFill/>
          <a:ln/>
        </p:spPr>
        <p:txBody>
          <a:bodyPr wrap="square" lIns="0" tIns="0" rIns="0" bIns="0" rtlCol="0" anchor="ctr"/>
          <a:lstStyle/>
          <a:p>
            <a:pPr indent="0" marL="0">
              <a:buNone/>
            </a:pPr>
            <a:r>
              <a:rPr lang="en-US" sz="1150" dirty="0">
                <a:solidFill>
                  <a:srgbClr val="1A1A1A"/>
                </a:solidFill>
                <a:latin typeface="Calibri" pitchFamily="34" charset="0"/>
                <a:ea typeface="Calibri" pitchFamily="34" charset="-122"/>
                <a:cs typeface="Calibri" pitchFamily="34" charset="-120"/>
              </a:rPr>
              <a:t>China's National Time Service Center, with longwave sister BPC on 68.5 kHz.</a:t>
            </a:r>
            <a:endParaRPr lang="en-US" sz="1150" dirty="0"/>
          </a:p>
        </p:txBody>
      </p:sp>
      <p:sp>
        <p:nvSpPr>
          <p:cNvPr id="22" name="Shape 20"/>
          <p:cNvSpPr/>
          <p:nvPr/>
        </p:nvSpPr>
        <p:spPr>
          <a:xfrm>
            <a:off x="640080" y="4645152"/>
            <a:ext cx="10881360" cy="713232"/>
          </a:xfrm>
          <a:prstGeom prst="rect">
            <a:avLst/>
          </a:prstGeom>
          <a:solidFill>
            <a:srgbClr val="F2F4F7"/>
          </a:solidFill>
          <a:ln w="12700">
            <a:solidFill>
              <a:srgbClr val="F2F4F7"/>
            </a:solidFill>
            <a:prstDash val="solid"/>
          </a:ln>
        </p:spPr>
      </p:sp>
      <p:sp>
        <p:nvSpPr>
          <p:cNvPr id="23" name="Text 21"/>
          <p:cNvSpPr/>
          <p:nvPr/>
        </p:nvSpPr>
        <p:spPr>
          <a:xfrm>
            <a:off x="868680" y="4681728"/>
            <a:ext cx="1234440" cy="640080"/>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RWM</a:t>
            </a:r>
            <a:endParaRPr lang="en-US" sz="1600" dirty="0"/>
          </a:p>
        </p:txBody>
      </p:sp>
      <p:sp>
        <p:nvSpPr>
          <p:cNvPr id="24" name="Text 22"/>
          <p:cNvSpPr/>
          <p:nvPr/>
        </p:nvSpPr>
        <p:spPr>
          <a:xfrm>
            <a:off x="2148840" y="4681728"/>
            <a:ext cx="2286000" cy="64008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Moscow, Russia</a:t>
            </a:r>
            <a:endParaRPr lang="en-US" sz="1250" dirty="0"/>
          </a:p>
        </p:txBody>
      </p:sp>
      <p:sp>
        <p:nvSpPr>
          <p:cNvPr id="25" name="Text 23"/>
          <p:cNvSpPr/>
          <p:nvPr/>
        </p:nvSpPr>
        <p:spPr>
          <a:xfrm>
            <a:off x="4480560" y="4681728"/>
            <a:ext cx="2286000" cy="640080"/>
          </a:xfrm>
          <a:prstGeom prst="rect">
            <a:avLst/>
          </a:prstGeom>
          <a:noFill/>
          <a:ln/>
        </p:spPr>
        <p:txBody>
          <a:bodyPr wrap="square" lIns="0" tIns="0" rIns="0" bIns="0" rtlCol="0" anchor="ctr"/>
          <a:lstStyle/>
          <a:p>
            <a:pPr indent="0" marL="0">
              <a:buNone/>
            </a:pPr>
            <a:r>
              <a:rPr lang="en-US" sz="1200" b="1" dirty="0">
                <a:solidFill>
                  <a:srgbClr val="2C3E50"/>
                </a:solidFill>
                <a:latin typeface="Calibri" pitchFamily="34" charset="0"/>
                <a:ea typeface="Calibri" pitchFamily="34" charset="-122"/>
                <a:cs typeface="Calibri" pitchFamily="34" charset="-120"/>
              </a:rPr>
              <a:t>HF — 4996, 9996, 14996 kHz</a:t>
            </a:r>
            <a:endParaRPr lang="en-US" sz="1200" dirty="0"/>
          </a:p>
        </p:txBody>
      </p:sp>
      <p:sp>
        <p:nvSpPr>
          <p:cNvPr id="26" name="Text 24"/>
          <p:cNvSpPr/>
          <p:nvPr/>
        </p:nvSpPr>
        <p:spPr>
          <a:xfrm>
            <a:off x="6858000" y="4681728"/>
            <a:ext cx="4480560" cy="640080"/>
          </a:xfrm>
          <a:prstGeom prst="rect">
            <a:avLst/>
          </a:prstGeom>
          <a:noFill/>
          <a:ln/>
        </p:spPr>
        <p:txBody>
          <a:bodyPr wrap="square" lIns="0" tIns="0" rIns="0" bIns="0" rtlCol="0" anchor="ctr"/>
          <a:lstStyle/>
          <a:p>
            <a:pPr indent="0" marL="0">
              <a:buNone/>
            </a:pPr>
            <a:r>
              <a:rPr lang="en-US" sz="1150" dirty="0">
                <a:solidFill>
                  <a:srgbClr val="1A1A1A"/>
                </a:solidFill>
                <a:latin typeface="Calibri" pitchFamily="34" charset="0"/>
                <a:ea typeface="Calibri" pitchFamily="34" charset="-122"/>
                <a:cs typeface="Calibri" pitchFamily="34" charset="-120"/>
              </a:rPr>
              <a:t>Continuous Morse-and-markers standard frequency. Russia also runs longwave RBU.</a:t>
            </a:r>
            <a:endParaRPr lang="en-US" sz="1150" dirty="0"/>
          </a:p>
        </p:txBody>
      </p:sp>
      <p:sp>
        <p:nvSpPr>
          <p:cNvPr id="27" name="Text 25"/>
          <p:cNvSpPr/>
          <p:nvPr/>
        </p:nvSpPr>
        <p:spPr>
          <a:xfrm>
            <a:off x="868680" y="5422392"/>
            <a:ext cx="1234440" cy="640080"/>
          </a:xfrm>
          <a:prstGeom prst="rect">
            <a:avLst/>
          </a:prstGeom>
          <a:noFill/>
          <a:ln/>
        </p:spPr>
        <p:txBody>
          <a:bodyPr wrap="square" lIns="0" tIns="0" rIns="0" bIns="0" rtlCol="0" anchor="ctr"/>
          <a:lstStyle/>
          <a:p>
            <a:pPr indent="0" marL="0">
              <a:buNone/>
            </a:pPr>
            <a:r>
              <a:rPr lang="en-US" sz="1600" b="1" dirty="0">
                <a:solidFill>
                  <a:srgbClr val="C0392B"/>
                </a:solidFill>
                <a:latin typeface="Calibri" pitchFamily="34" charset="0"/>
                <a:ea typeface="Calibri" pitchFamily="34" charset="-122"/>
                <a:cs typeface="Calibri" pitchFamily="34" charset="-120"/>
              </a:rPr>
              <a:t>ALS162</a:t>
            </a:r>
            <a:endParaRPr lang="en-US" sz="1600" dirty="0"/>
          </a:p>
        </p:txBody>
      </p:sp>
      <p:sp>
        <p:nvSpPr>
          <p:cNvPr id="28" name="Text 26"/>
          <p:cNvSpPr/>
          <p:nvPr/>
        </p:nvSpPr>
        <p:spPr>
          <a:xfrm>
            <a:off x="2148840" y="5422392"/>
            <a:ext cx="2286000" cy="64008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Allouis, France</a:t>
            </a:r>
            <a:endParaRPr lang="en-US" sz="1250" dirty="0"/>
          </a:p>
        </p:txBody>
      </p:sp>
      <p:sp>
        <p:nvSpPr>
          <p:cNvPr id="29" name="Text 27"/>
          <p:cNvSpPr/>
          <p:nvPr/>
        </p:nvSpPr>
        <p:spPr>
          <a:xfrm>
            <a:off x="4480560" y="5422392"/>
            <a:ext cx="2286000" cy="640080"/>
          </a:xfrm>
          <a:prstGeom prst="rect">
            <a:avLst/>
          </a:prstGeom>
          <a:noFill/>
          <a:ln/>
        </p:spPr>
        <p:txBody>
          <a:bodyPr wrap="square" lIns="0" tIns="0" rIns="0" bIns="0" rtlCol="0" anchor="ctr"/>
          <a:lstStyle/>
          <a:p>
            <a:pPr indent="0" marL="0">
              <a:buNone/>
            </a:pPr>
            <a:r>
              <a:rPr lang="en-US" sz="1200" b="1" dirty="0">
                <a:solidFill>
                  <a:srgbClr val="2C3E50"/>
                </a:solidFill>
                <a:latin typeface="Calibri" pitchFamily="34" charset="0"/>
                <a:ea typeface="Calibri" pitchFamily="34" charset="-122"/>
                <a:cs typeface="Calibri" pitchFamily="34" charset="-120"/>
              </a:rPr>
              <a:t>LF — 162 kHz</a:t>
            </a:r>
            <a:endParaRPr lang="en-US" sz="1200" dirty="0"/>
          </a:p>
        </p:txBody>
      </p:sp>
      <p:sp>
        <p:nvSpPr>
          <p:cNvPr id="30" name="Text 28"/>
          <p:cNvSpPr/>
          <p:nvPr/>
        </p:nvSpPr>
        <p:spPr>
          <a:xfrm>
            <a:off x="6858000" y="5422392"/>
            <a:ext cx="4480560" cy="640080"/>
          </a:xfrm>
          <a:prstGeom prst="rect">
            <a:avLst/>
          </a:prstGeom>
          <a:noFill/>
          <a:ln/>
        </p:spPr>
        <p:txBody>
          <a:bodyPr wrap="square" lIns="0" tIns="0" rIns="0" bIns="0" rtlCol="0" anchor="ctr"/>
          <a:lstStyle/>
          <a:p>
            <a:pPr indent="0" marL="0">
              <a:buNone/>
            </a:pPr>
            <a:r>
              <a:rPr lang="en-US" sz="1150" dirty="0">
                <a:solidFill>
                  <a:srgbClr val="1A1A1A"/>
                </a:solidFill>
                <a:latin typeface="Calibri" pitchFamily="34" charset="0"/>
                <a:ea typeface="Calibri" pitchFamily="34" charset="-122"/>
                <a:cs typeface="Calibri" pitchFamily="34" charset="-120"/>
              </a:rPr>
              <a:t>Rides the old France Inter longwave transmitter — the programming ended in 2016, the time signal did not.</a:t>
            </a:r>
            <a:endParaRPr lang="en-US" sz="1150" dirty="0"/>
          </a:p>
        </p:txBody>
      </p:sp>
      <p:sp>
        <p:nvSpPr>
          <p:cNvPr id="31" name="Text 29"/>
          <p:cNvSpPr/>
          <p:nvPr/>
        </p:nvSpPr>
        <p:spPr>
          <a:xfrm>
            <a:off x="640080" y="6309360"/>
            <a:ext cx="10881360" cy="365760"/>
          </a:xfrm>
          <a:prstGeom prst="rect">
            <a:avLst/>
          </a:prstGeom>
          <a:noFill/>
          <a:ln/>
        </p:spPr>
        <p:txBody>
          <a:bodyPr wrap="square" lIns="0" tIns="0" rIns="0" bIns="0" rtlCol="0" anchor="ctr"/>
          <a:lstStyle/>
          <a:p>
            <a:pPr indent="0" marL="0">
              <a:buNone/>
            </a:pPr>
            <a:r>
              <a:rPr lang="en-US" sz="1250" i="1" dirty="0">
                <a:solidFill>
                  <a:srgbClr val="6B7480"/>
                </a:solidFill>
                <a:latin typeface="Calibri" pitchFamily="34" charset="0"/>
                <a:ea typeface="Calibri" pitchFamily="34" charset="-122"/>
                <a:cs typeface="Calibri" pitchFamily="34" charset="-120"/>
              </a:rPr>
              <a:t>Also on the air at various times: YVTO (Venezuela), HLA (South Korea), ATA (India), LOL (Argentina), BSF (Taiwan).</a:t>
            </a:r>
            <a:endParaRPr lang="en-US" sz="12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A CLOSER LOOK</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JJY: Japan's century of timekeeping</a:t>
            </a:r>
            <a:endParaRPr lang="en-US" sz="3400" dirty="0"/>
          </a:p>
        </p:txBody>
      </p:sp>
      <p:sp>
        <p:nvSpPr>
          <p:cNvPr id="4" name="Text 2"/>
          <p:cNvSpPr/>
          <p:nvPr/>
        </p:nvSpPr>
        <p:spPr>
          <a:xfrm>
            <a:off x="640080" y="1645920"/>
            <a:ext cx="10881360" cy="54864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On the air 30 January 1940 — the world's second national standard-frequency station, behind only WWV. For most of its life it was a shortwave broadcaster as familiar across the Pacific as WWV itself.</a:t>
            </a:r>
            <a:endParaRPr lang="en-US" sz="1500" dirty="0"/>
          </a:p>
        </p:txBody>
      </p:sp>
      <p:sp>
        <p:nvSpPr>
          <p:cNvPr id="5" name="Shape 3"/>
          <p:cNvSpPr/>
          <p:nvPr/>
        </p:nvSpPr>
        <p:spPr>
          <a:xfrm>
            <a:off x="640080" y="2423160"/>
            <a:ext cx="3566160" cy="2011680"/>
          </a:xfrm>
          <a:prstGeom prst="roundRect">
            <a:avLst>
              <a:gd name="adj" fmla="val 4091"/>
            </a:avLst>
          </a:prstGeom>
          <a:solidFill>
            <a:srgbClr val="F2F4F7"/>
          </a:solidFill>
          <a:ln w="12700">
            <a:solidFill>
              <a:srgbClr val="DDE2E8"/>
            </a:solidFill>
            <a:prstDash val="solid"/>
          </a:ln>
        </p:spPr>
      </p:sp>
      <p:sp>
        <p:nvSpPr>
          <p:cNvPr id="6" name="Text 4"/>
          <p:cNvSpPr/>
          <p:nvPr/>
        </p:nvSpPr>
        <p:spPr>
          <a:xfrm>
            <a:off x="914400" y="2651760"/>
            <a:ext cx="3017520" cy="411480"/>
          </a:xfrm>
          <a:prstGeom prst="rect">
            <a:avLst/>
          </a:prstGeom>
          <a:noFill/>
          <a:ln/>
        </p:spPr>
        <p:txBody>
          <a:bodyPr wrap="square" lIns="0" tIns="0" rIns="0" bIns="0" rtlCol="0" anchor="ctr"/>
          <a:lstStyle/>
          <a:p>
            <a:pPr indent="0" marL="0">
              <a:buNone/>
            </a:pPr>
            <a:r>
              <a:rPr lang="en-US" sz="2200" b="1" dirty="0">
                <a:solidFill>
                  <a:srgbClr val="C0392B"/>
                </a:solidFill>
                <a:latin typeface="Cambria" pitchFamily="34" charset="0"/>
                <a:ea typeface="Cambria" pitchFamily="34" charset="-122"/>
                <a:cs typeface="Cambria" pitchFamily="34" charset="-120"/>
              </a:rPr>
              <a:t>1940</a:t>
            </a:r>
            <a:endParaRPr lang="en-US" sz="2200" dirty="0"/>
          </a:p>
        </p:txBody>
      </p:sp>
      <p:sp>
        <p:nvSpPr>
          <p:cNvPr id="7" name="Text 5"/>
          <p:cNvSpPr/>
          <p:nvPr/>
        </p:nvSpPr>
        <p:spPr>
          <a:xfrm>
            <a:off x="914400" y="3127248"/>
            <a:ext cx="3017520" cy="365760"/>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Shortwave begins</a:t>
            </a:r>
            <a:endParaRPr lang="en-US" sz="1600" dirty="0"/>
          </a:p>
        </p:txBody>
      </p:sp>
      <p:sp>
        <p:nvSpPr>
          <p:cNvPr id="8" name="Text 6"/>
          <p:cNvSpPr/>
          <p:nvPr/>
        </p:nvSpPr>
        <p:spPr>
          <a:xfrm>
            <a:off x="914400" y="3566160"/>
            <a:ext cx="3017520" cy="64008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4, 7, 9 and 13 MHz</a:t>
            </a:r>
            <a:endParaRPr lang="en-US" sz="1400" dirty="0"/>
          </a:p>
        </p:txBody>
      </p:sp>
      <p:sp>
        <p:nvSpPr>
          <p:cNvPr id="9" name="Shape 7"/>
          <p:cNvSpPr/>
          <p:nvPr/>
        </p:nvSpPr>
        <p:spPr>
          <a:xfrm>
            <a:off x="4434840" y="2423160"/>
            <a:ext cx="3566160" cy="2011680"/>
          </a:xfrm>
          <a:prstGeom prst="roundRect">
            <a:avLst>
              <a:gd name="adj" fmla="val 4091"/>
            </a:avLst>
          </a:prstGeom>
          <a:solidFill>
            <a:srgbClr val="F2F4F7"/>
          </a:solidFill>
          <a:ln w="12700">
            <a:solidFill>
              <a:srgbClr val="DDE2E8"/>
            </a:solidFill>
            <a:prstDash val="solid"/>
          </a:ln>
        </p:spPr>
      </p:sp>
      <p:sp>
        <p:nvSpPr>
          <p:cNvPr id="10" name="Text 8"/>
          <p:cNvSpPr/>
          <p:nvPr/>
        </p:nvSpPr>
        <p:spPr>
          <a:xfrm>
            <a:off x="4709160" y="2651760"/>
            <a:ext cx="3017520" cy="411480"/>
          </a:xfrm>
          <a:prstGeom prst="rect">
            <a:avLst/>
          </a:prstGeom>
          <a:noFill/>
          <a:ln/>
        </p:spPr>
        <p:txBody>
          <a:bodyPr wrap="square" lIns="0" tIns="0" rIns="0" bIns="0" rtlCol="0" anchor="ctr"/>
          <a:lstStyle/>
          <a:p>
            <a:pPr indent="0" marL="0">
              <a:buNone/>
            </a:pPr>
            <a:r>
              <a:rPr lang="en-US" sz="2200" b="1" dirty="0">
                <a:solidFill>
                  <a:srgbClr val="C0392B"/>
                </a:solidFill>
                <a:latin typeface="Cambria" pitchFamily="34" charset="0"/>
                <a:ea typeface="Cambria" pitchFamily="34" charset="-122"/>
                <a:cs typeface="Cambria" pitchFamily="34" charset="-120"/>
              </a:rPr>
              <a:t>Late 1950s</a:t>
            </a:r>
            <a:endParaRPr lang="en-US" sz="2200" dirty="0"/>
          </a:p>
        </p:txBody>
      </p:sp>
      <p:sp>
        <p:nvSpPr>
          <p:cNvPr id="11" name="Text 9"/>
          <p:cNvSpPr/>
          <p:nvPr/>
        </p:nvSpPr>
        <p:spPr>
          <a:xfrm>
            <a:off x="4709160" y="3127248"/>
            <a:ext cx="3017520" cy="365760"/>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The international set</a:t>
            </a:r>
            <a:endParaRPr lang="en-US" sz="1600" dirty="0"/>
          </a:p>
        </p:txBody>
      </p:sp>
      <p:sp>
        <p:nvSpPr>
          <p:cNvPr id="12" name="Text 10"/>
          <p:cNvSpPr/>
          <p:nvPr/>
        </p:nvSpPr>
        <p:spPr>
          <a:xfrm>
            <a:off x="4709160" y="3566160"/>
            <a:ext cx="3017520" cy="640080"/>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2.5, 5, 8, 10 and 15 MHz</a:t>
            </a:r>
            <a:endParaRPr lang="en-US" sz="1400" dirty="0"/>
          </a:p>
        </p:txBody>
      </p:sp>
      <p:sp>
        <p:nvSpPr>
          <p:cNvPr id="13" name="Shape 11"/>
          <p:cNvSpPr/>
          <p:nvPr/>
        </p:nvSpPr>
        <p:spPr>
          <a:xfrm>
            <a:off x="8229600" y="2423160"/>
            <a:ext cx="3566160" cy="2011680"/>
          </a:xfrm>
          <a:prstGeom prst="roundRect">
            <a:avLst>
              <a:gd name="adj" fmla="val 4091"/>
            </a:avLst>
          </a:prstGeom>
          <a:solidFill>
            <a:srgbClr val="2C3E50"/>
          </a:solidFill>
          <a:ln w="12700">
            <a:solidFill>
              <a:srgbClr val="DDE2E8"/>
            </a:solidFill>
            <a:prstDash val="solid"/>
          </a:ln>
        </p:spPr>
      </p:sp>
      <p:sp>
        <p:nvSpPr>
          <p:cNvPr id="14" name="Text 12"/>
          <p:cNvSpPr/>
          <p:nvPr/>
        </p:nvSpPr>
        <p:spPr>
          <a:xfrm>
            <a:off x="8503920" y="2651760"/>
            <a:ext cx="3017520" cy="411480"/>
          </a:xfrm>
          <a:prstGeom prst="rect">
            <a:avLst/>
          </a:prstGeom>
          <a:noFill/>
          <a:ln/>
        </p:spPr>
        <p:txBody>
          <a:bodyPr wrap="square" lIns="0" tIns="0" rIns="0" bIns="0" rtlCol="0" anchor="ctr"/>
          <a:lstStyle/>
          <a:p>
            <a:pPr indent="0" marL="0">
              <a:buNone/>
            </a:pPr>
            <a:r>
              <a:rPr lang="en-US" sz="2200" b="1" dirty="0">
                <a:solidFill>
                  <a:srgbClr val="FFFFFF"/>
                </a:solidFill>
                <a:latin typeface="Cambria" pitchFamily="34" charset="0"/>
                <a:ea typeface="Cambria" pitchFamily="34" charset="-122"/>
                <a:cs typeface="Cambria" pitchFamily="34" charset="-120"/>
              </a:rPr>
              <a:t>1999–2001</a:t>
            </a:r>
            <a:endParaRPr lang="en-US" sz="2200" dirty="0"/>
          </a:p>
        </p:txBody>
      </p:sp>
      <p:sp>
        <p:nvSpPr>
          <p:cNvPr id="15" name="Text 13"/>
          <p:cNvSpPr/>
          <p:nvPr/>
        </p:nvSpPr>
        <p:spPr>
          <a:xfrm>
            <a:off x="8503920" y="3127248"/>
            <a:ext cx="3017520" cy="365760"/>
          </a:xfrm>
          <a:prstGeom prst="rect">
            <a:avLst/>
          </a:prstGeom>
          <a:noFill/>
          <a:ln/>
        </p:spPr>
        <p:txBody>
          <a:bodyPr wrap="square" lIns="0" tIns="0" rIns="0" bIns="0" rtlCol="0" anchor="ctr"/>
          <a:lstStyle/>
          <a:p>
            <a:pPr indent="0" marL="0">
              <a:buNone/>
            </a:pPr>
            <a:r>
              <a:rPr lang="en-US" sz="1600" b="1" dirty="0">
                <a:solidFill>
                  <a:srgbClr val="FFFFFF"/>
                </a:solidFill>
                <a:latin typeface="Calibri" pitchFamily="34" charset="0"/>
                <a:ea typeface="Calibri" pitchFamily="34" charset="-122"/>
                <a:cs typeface="Calibri" pitchFamily="34" charset="-120"/>
              </a:rPr>
              <a:t>Down to longwave</a:t>
            </a:r>
            <a:endParaRPr lang="en-US" sz="1600" dirty="0"/>
          </a:p>
        </p:txBody>
      </p:sp>
      <p:sp>
        <p:nvSpPr>
          <p:cNvPr id="16" name="Text 14"/>
          <p:cNvSpPr/>
          <p:nvPr/>
        </p:nvSpPr>
        <p:spPr>
          <a:xfrm>
            <a:off x="8503920" y="3566160"/>
            <a:ext cx="3017520" cy="640080"/>
          </a:xfrm>
          <a:prstGeom prst="rect">
            <a:avLst/>
          </a:prstGeom>
          <a:noFill/>
          <a:ln/>
        </p:spPr>
        <p:txBody>
          <a:bodyPr wrap="square" lIns="0" tIns="0" rIns="0" bIns="0" rtlCol="0" anchor="ctr"/>
          <a:lstStyle/>
          <a:p>
            <a:pPr indent="0" marL="0">
              <a:buNone/>
            </a:pPr>
            <a:r>
              <a:rPr lang="en-US" sz="1400" dirty="0">
                <a:solidFill>
                  <a:srgbClr val="DCE4EC"/>
                </a:solidFill>
                <a:latin typeface="Calibri" pitchFamily="34" charset="0"/>
                <a:ea typeface="Calibri" pitchFamily="34" charset="-122"/>
                <a:cs typeface="Calibri" pitchFamily="34" charset="-120"/>
              </a:rPr>
              <a:t>40 kHz, then 60 kHz</a:t>
            </a:r>
            <a:endParaRPr lang="en-US" sz="1400" dirty="0"/>
          </a:p>
        </p:txBody>
      </p:sp>
      <p:sp>
        <p:nvSpPr>
          <p:cNvPr id="17" name="Text 15"/>
          <p:cNvSpPr/>
          <p:nvPr/>
        </p:nvSpPr>
        <p:spPr>
          <a:xfrm>
            <a:off x="640080" y="4709160"/>
            <a:ext cx="10881360" cy="45720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That 8 MHz channel was a JJY signature — most of the world's time stations skipped it. The shortwave service signed off for good on 31 March 2001.</a:t>
            </a:r>
            <a:endParaRPr lang="en-US" sz="1500" dirty="0"/>
          </a:p>
        </p:txBody>
      </p:sp>
      <p:sp>
        <p:nvSpPr>
          <p:cNvPr id="18" name="Text 16"/>
          <p:cNvSpPr/>
          <p:nvPr/>
        </p:nvSpPr>
        <p:spPr>
          <a:xfrm>
            <a:off x="640080" y="5303520"/>
            <a:ext cx="10881360" cy="411480"/>
          </a:xfrm>
          <a:prstGeom prst="rect">
            <a:avLst/>
          </a:prstGeom>
          <a:noFill/>
          <a:ln/>
        </p:spPr>
        <p:txBody>
          <a:bodyPr wrap="square" lIns="0" tIns="0" rIns="0" bIns="0" rtlCol="0" anchor="ctr"/>
          <a:lstStyle/>
          <a:p>
            <a:pPr indent="0" marL="0">
              <a:buNone/>
            </a:pPr>
            <a:r>
              <a:rPr lang="en-US" sz="1800" b="1" dirty="0">
                <a:solidFill>
                  <a:srgbClr val="C0392B"/>
                </a:solidFill>
                <a:latin typeface="Cambria" pitchFamily="34" charset="0"/>
                <a:ea typeface="Cambria" pitchFamily="34" charset="-122"/>
                <a:cs typeface="Cambria" pitchFamily="34" charset="-120"/>
              </a:rPr>
              <a:t>A Japanese woman's voice announced the time before every tenth minute: “JJY JJY 1630 JST.”</a:t>
            </a:r>
            <a:endParaRPr lang="en-US" sz="1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WE HAVE LOST</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Silent now</a:t>
            </a:r>
            <a:endParaRPr lang="en-US" sz="3400" dirty="0"/>
          </a:p>
        </p:txBody>
      </p:sp>
      <p:sp>
        <p:nvSpPr>
          <p:cNvPr id="4" name="Shape 2"/>
          <p:cNvSpPr/>
          <p:nvPr/>
        </p:nvSpPr>
        <p:spPr>
          <a:xfrm>
            <a:off x="640080" y="1691640"/>
            <a:ext cx="10881360" cy="576072"/>
          </a:xfrm>
          <a:prstGeom prst="rect">
            <a:avLst/>
          </a:prstGeom>
          <a:solidFill>
            <a:srgbClr val="F2F4F7"/>
          </a:solidFill>
          <a:ln w="12700">
            <a:solidFill>
              <a:srgbClr val="F2F4F7"/>
            </a:solidFill>
            <a:prstDash val="solid"/>
          </a:ln>
        </p:spPr>
      </p:sp>
      <p:sp>
        <p:nvSpPr>
          <p:cNvPr id="5" name="Text 3"/>
          <p:cNvSpPr/>
          <p:nvPr/>
        </p:nvSpPr>
        <p:spPr>
          <a:xfrm>
            <a:off x="868680" y="1719072"/>
            <a:ext cx="1554480" cy="530352"/>
          </a:xfrm>
          <a:prstGeom prst="rect">
            <a:avLst/>
          </a:prstGeom>
          <a:noFill/>
          <a:ln/>
        </p:spPr>
        <p:txBody>
          <a:bodyPr wrap="square" lIns="0" tIns="0" rIns="0" bIns="0"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CHU</a:t>
            </a:r>
            <a:endParaRPr lang="en-US" sz="1500" dirty="0"/>
          </a:p>
        </p:txBody>
      </p:sp>
      <p:sp>
        <p:nvSpPr>
          <p:cNvPr id="6" name="Text 4"/>
          <p:cNvSpPr/>
          <p:nvPr/>
        </p:nvSpPr>
        <p:spPr>
          <a:xfrm>
            <a:off x="2468880" y="1719072"/>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Ottawa, Canada</a:t>
            </a:r>
            <a:endParaRPr lang="en-US" sz="1300" dirty="0"/>
          </a:p>
        </p:txBody>
      </p:sp>
      <p:sp>
        <p:nvSpPr>
          <p:cNvPr id="7" name="Text 5"/>
          <p:cNvSpPr/>
          <p:nvPr/>
        </p:nvSpPr>
        <p:spPr>
          <a:xfrm>
            <a:off x="5577840" y="1719072"/>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HF — 3330, 7850, 14670 kHz</a:t>
            </a:r>
            <a:endParaRPr lang="en-US" sz="1200" dirty="0"/>
          </a:p>
        </p:txBody>
      </p:sp>
      <p:sp>
        <p:nvSpPr>
          <p:cNvPr id="8" name="Text 6"/>
          <p:cNvSpPr/>
          <p:nvPr/>
        </p:nvSpPr>
        <p:spPr>
          <a:xfrm>
            <a:off x="9692640" y="1719072"/>
            <a:ext cx="1645920" cy="530352"/>
          </a:xfrm>
          <a:prstGeom prst="rect">
            <a:avLst/>
          </a:prstGeom>
          <a:noFill/>
          <a:ln/>
        </p:spPr>
        <p:txBody>
          <a:bodyPr wrap="square" lIns="0" tIns="0" rIns="0" bIns="0" rtlCol="0" anchor="ctr"/>
          <a:lstStyle/>
          <a:p>
            <a:pPr algn="r" indent="0" marL="0">
              <a:buNone/>
            </a:pPr>
            <a:r>
              <a:rPr lang="en-US" sz="1700" b="1" dirty="0">
                <a:solidFill>
                  <a:srgbClr val="C0392B"/>
                </a:solidFill>
                <a:latin typeface="Cambria" pitchFamily="34" charset="0"/>
                <a:ea typeface="Cambria" pitchFamily="34" charset="-122"/>
                <a:cs typeface="Cambria" pitchFamily="34" charset="-120"/>
              </a:rPr>
              <a:t>2026</a:t>
            </a:r>
            <a:endParaRPr lang="en-US" sz="1700" dirty="0"/>
          </a:p>
        </p:txBody>
      </p:sp>
      <p:sp>
        <p:nvSpPr>
          <p:cNvPr id="9" name="Text 7"/>
          <p:cNvSpPr/>
          <p:nvPr/>
        </p:nvSpPr>
        <p:spPr>
          <a:xfrm>
            <a:off x="868680" y="2322576"/>
            <a:ext cx="1554480" cy="530352"/>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Loran-C</a:t>
            </a:r>
            <a:endParaRPr lang="en-US" sz="1500" dirty="0"/>
          </a:p>
        </p:txBody>
      </p:sp>
      <p:sp>
        <p:nvSpPr>
          <p:cNvPr id="10" name="Text 8"/>
          <p:cNvSpPr/>
          <p:nvPr/>
        </p:nvSpPr>
        <p:spPr>
          <a:xfrm>
            <a:off x="2468880" y="2322576"/>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U.S. &amp; worldwide</a:t>
            </a:r>
            <a:endParaRPr lang="en-US" sz="1300" dirty="0"/>
          </a:p>
        </p:txBody>
      </p:sp>
      <p:sp>
        <p:nvSpPr>
          <p:cNvPr id="11" name="Text 9"/>
          <p:cNvSpPr/>
          <p:nvPr/>
        </p:nvSpPr>
        <p:spPr>
          <a:xfrm>
            <a:off x="5577840" y="2322576"/>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LF — 100 kHz</a:t>
            </a:r>
            <a:endParaRPr lang="en-US" sz="1200" dirty="0"/>
          </a:p>
        </p:txBody>
      </p:sp>
      <p:sp>
        <p:nvSpPr>
          <p:cNvPr id="12" name="Text 10"/>
          <p:cNvSpPr/>
          <p:nvPr/>
        </p:nvSpPr>
        <p:spPr>
          <a:xfrm>
            <a:off x="9692640" y="2322576"/>
            <a:ext cx="1645920" cy="530352"/>
          </a:xfrm>
          <a:prstGeom prst="rect">
            <a:avLst/>
          </a:prstGeom>
          <a:noFill/>
          <a:ln/>
        </p:spPr>
        <p:txBody>
          <a:bodyPr wrap="square" lIns="0" tIns="0" rIns="0" bIns="0" rtlCol="0" anchor="ctr"/>
          <a:lstStyle/>
          <a:p>
            <a:pPr algn="r" indent="0" marL="0">
              <a:buNone/>
            </a:pPr>
            <a:r>
              <a:rPr lang="en-US" sz="1700" b="1" dirty="0">
                <a:solidFill>
                  <a:srgbClr val="6B7480"/>
                </a:solidFill>
                <a:latin typeface="Cambria" pitchFamily="34" charset="0"/>
                <a:ea typeface="Cambria" pitchFamily="34" charset="-122"/>
                <a:cs typeface="Cambria" pitchFamily="34" charset="-120"/>
              </a:rPr>
              <a:t>2010</a:t>
            </a:r>
            <a:endParaRPr lang="en-US" sz="1700" dirty="0"/>
          </a:p>
        </p:txBody>
      </p:sp>
      <p:sp>
        <p:nvSpPr>
          <p:cNvPr id="13" name="Shape 11"/>
          <p:cNvSpPr/>
          <p:nvPr/>
        </p:nvSpPr>
        <p:spPr>
          <a:xfrm>
            <a:off x="640080" y="2898648"/>
            <a:ext cx="10881360" cy="576072"/>
          </a:xfrm>
          <a:prstGeom prst="rect">
            <a:avLst/>
          </a:prstGeom>
          <a:solidFill>
            <a:srgbClr val="F2F4F7"/>
          </a:solidFill>
          <a:ln w="12700">
            <a:solidFill>
              <a:srgbClr val="F2F4F7"/>
            </a:solidFill>
            <a:prstDash val="solid"/>
          </a:ln>
        </p:spPr>
      </p:sp>
      <p:sp>
        <p:nvSpPr>
          <p:cNvPr id="14" name="Text 12"/>
          <p:cNvSpPr/>
          <p:nvPr/>
        </p:nvSpPr>
        <p:spPr>
          <a:xfrm>
            <a:off x="868680" y="2926080"/>
            <a:ext cx="1554480" cy="530352"/>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HBG</a:t>
            </a:r>
            <a:endParaRPr lang="en-US" sz="1500" dirty="0"/>
          </a:p>
        </p:txBody>
      </p:sp>
      <p:sp>
        <p:nvSpPr>
          <p:cNvPr id="15" name="Text 13"/>
          <p:cNvSpPr/>
          <p:nvPr/>
        </p:nvSpPr>
        <p:spPr>
          <a:xfrm>
            <a:off x="2468880" y="2926080"/>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Prangins, Switzerland</a:t>
            </a:r>
            <a:endParaRPr lang="en-US" sz="1300" dirty="0"/>
          </a:p>
        </p:txBody>
      </p:sp>
      <p:sp>
        <p:nvSpPr>
          <p:cNvPr id="16" name="Text 14"/>
          <p:cNvSpPr/>
          <p:nvPr/>
        </p:nvSpPr>
        <p:spPr>
          <a:xfrm>
            <a:off x="5577840" y="2926080"/>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LF — 75 kHz</a:t>
            </a:r>
            <a:endParaRPr lang="en-US" sz="1200" dirty="0"/>
          </a:p>
        </p:txBody>
      </p:sp>
      <p:sp>
        <p:nvSpPr>
          <p:cNvPr id="17" name="Text 15"/>
          <p:cNvSpPr/>
          <p:nvPr/>
        </p:nvSpPr>
        <p:spPr>
          <a:xfrm>
            <a:off x="9692640" y="2926080"/>
            <a:ext cx="1645920" cy="530352"/>
          </a:xfrm>
          <a:prstGeom prst="rect">
            <a:avLst/>
          </a:prstGeom>
          <a:noFill/>
          <a:ln/>
        </p:spPr>
        <p:txBody>
          <a:bodyPr wrap="square" lIns="0" tIns="0" rIns="0" bIns="0" rtlCol="0" anchor="ctr"/>
          <a:lstStyle/>
          <a:p>
            <a:pPr algn="r" indent="0" marL="0">
              <a:buNone/>
            </a:pPr>
            <a:r>
              <a:rPr lang="en-US" sz="1700" b="1" dirty="0">
                <a:solidFill>
                  <a:srgbClr val="6B7480"/>
                </a:solidFill>
                <a:latin typeface="Cambria" pitchFamily="34" charset="0"/>
                <a:ea typeface="Cambria" pitchFamily="34" charset="-122"/>
                <a:cs typeface="Cambria" pitchFamily="34" charset="-120"/>
              </a:rPr>
              <a:t>2011</a:t>
            </a:r>
            <a:endParaRPr lang="en-US" sz="1700" dirty="0"/>
          </a:p>
        </p:txBody>
      </p:sp>
      <p:sp>
        <p:nvSpPr>
          <p:cNvPr id="18" name="Text 16"/>
          <p:cNvSpPr/>
          <p:nvPr/>
        </p:nvSpPr>
        <p:spPr>
          <a:xfrm>
            <a:off x="868680" y="3529584"/>
            <a:ext cx="1554480" cy="530352"/>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JJY (HF)</a:t>
            </a:r>
            <a:endParaRPr lang="en-US" sz="1500" dirty="0"/>
          </a:p>
        </p:txBody>
      </p:sp>
      <p:sp>
        <p:nvSpPr>
          <p:cNvPr id="19" name="Text 17"/>
          <p:cNvSpPr/>
          <p:nvPr/>
        </p:nvSpPr>
        <p:spPr>
          <a:xfrm>
            <a:off x="2468880" y="3529584"/>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Japan</a:t>
            </a:r>
            <a:endParaRPr lang="en-US" sz="1300" dirty="0"/>
          </a:p>
        </p:txBody>
      </p:sp>
      <p:sp>
        <p:nvSpPr>
          <p:cNvPr id="20" name="Text 18"/>
          <p:cNvSpPr/>
          <p:nvPr/>
        </p:nvSpPr>
        <p:spPr>
          <a:xfrm>
            <a:off x="5577840" y="3529584"/>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HF — 2.5 to 15 MHz</a:t>
            </a:r>
            <a:endParaRPr lang="en-US" sz="1200" dirty="0"/>
          </a:p>
        </p:txBody>
      </p:sp>
      <p:sp>
        <p:nvSpPr>
          <p:cNvPr id="21" name="Text 19"/>
          <p:cNvSpPr/>
          <p:nvPr/>
        </p:nvSpPr>
        <p:spPr>
          <a:xfrm>
            <a:off x="9692640" y="3529584"/>
            <a:ext cx="1645920" cy="530352"/>
          </a:xfrm>
          <a:prstGeom prst="rect">
            <a:avLst/>
          </a:prstGeom>
          <a:noFill/>
          <a:ln/>
        </p:spPr>
        <p:txBody>
          <a:bodyPr wrap="square" lIns="0" tIns="0" rIns="0" bIns="0" rtlCol="0" anchor="ctr"/>
          <a:lstStyle/>
          <a:p>
            <a:pPr algn="r" indent="0" marL="0">
              <a:buNone/>
            </a:pPr>
            <a:r>
              <a:rPr lang="en-US" sz="1700" b="1" dirty="0">
                <a:solidFill>
                  <a:srgbClr val="6B7480"/>
                </a:solidFill>
                <a:latin typeface="Cambria" pitchFamily="34" charset="0"/>
                <a:ea typeface="Cambria" pitchFamily="34" charset="-122"/>
                <a:cs typeface="Cambria" pitchFamily="34" charset="-120"/>
              </a:rPr>
              <a:t>2001</a:t>
            </a:r>
            <a:endParaRPr lang="en-US" sz="1700" dirty="0"/>
          </a:p>
        </p:txBody>
      </p:sp>
      <p:sp>
        <p:nvSpPr>
          <p:cNvPr id="22" name="Shape 20"/>
          <p:cNvSpPr/>
          <p:nvPr/>
        </p:nvSpPr>
        <p:spPr>
          <a:xfrm>
            <a:off x="640080" y="4105656"/>
            <a:ext cx="10881360" cy="576072"/>
          </a:xfrm>
          <a:prstGeom prst="rect">
            <a:avLst/>
          </a:prstGeom>
          <a:solidFill>
            <a:srgbClr val="F2F4F7"/>
          </a:solidFill>
          <a:ln w="12700">
            <a:solidFill>
              <a:srgbClr val="F2F4F7"/>
            </a:solidFill>
            <a:prstDash val="solid"/>
          </a:ln>
        </p:spPr>
      </p:sp>
      <p:sp>
        <p:nvSpPr>
          <p:cNvPr id="23" name="Text 21"/>
          <p:cNvSpPr/>
          <p:nvPr/>
        </p:nvSpPr>
        <p:spPr>
          <a:xfrm>
            <a:off x="868680" y="4133088"/>
            <a:ext cx="1554480" cy="530352"/>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VNG</a:t>
            </a:r>
            <a:endParaRPr lang="en-US" sz="1500" dirty="0"/>
          </a:p>
        </p:txBody>
      </p:sp>
      <p:sp>
        <p:nvSpPr>
          <p:cNvPr id="24" name="Text 22"/>
          <p:cNvSpPr/>
          <p:nvPr/>
        </p:nvSpPr>
        <p:spPr>
          <a:xfrm>
            <a:off x="2468880" y="4133088"/>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Llandilo, Australia</a:t>
            </a:r>
            <a:endParaRPr lang="en-US" sz="1300" dirty="0"/>
          </a:p>
        </p:txBody>
      </p:sp>
      <p:sp>
        <p:nvSpPr>
          <p:cNvPr id="25" name="Text 23"/>
          <p:cNvSpPr/>
          <p:nvPr/>
        </p:nvSpPr>
        <p:spPr>
          <a:xfrm>
            <a:off x="5577840" y="4133088"/>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HF</a:t>
            </a:r>
            <a:endParaRPr lang="en-US" sz="1200" dirty="0"/>
          </a:p>
        </p:txBody>
      </p:sp>
      <p:sp>
        <p:nvSpPr>
          <p:cNvPr id="26" name="Text 24"/>
          <p:cNvSpPr/>
          <p:nvPr/>
        </p:nvSpPr>
        <p:spPr>
          <a:xfrm>
            <a:off x="9692640" y="4133088"/>
            <a:ext cx="1645920" cy="530352"/>
          </a:xfrm>
          <a:prstGeom prst="rect">
            <a:avLst/>
          </a:prstGeom>
          <a:noFill/>
          <a:ln/>
        </p:spPr>
        <p:txBody>
          <a:bodyPr wrap="square" lIns="0" tIns="0" rIns="0" bIns="0" rtlCol="0" anchor="ctr"/>
          <a:lstStyle/>
          <a:p>
            <a:pPr algn="r" indent="0" marL="0">
              <a:buNone/>
            </a:pPr>
            <a:r>
              <a:rPr lang="en-US" sz="1700" b="1" dirty="0">
                <a:solidFill>
                  <a:srgbClr val="6B7480"/>
                </a:solidFill>
                <a:latin typeface="Cambria" pitchFamily="34" charset="0"/>
                <a:ea typeface="Cambria" pitchFamily="34" charset="-122"/>
                <a:cs typeface="Cambria" pitchFamily="34" charset="-120"/>
              </a:rPr>
              <a:t>2002</a:t>
            </a:r>
            <a:endParaRPr lang="en-US" sz="1700" dirty="0"/>
          </a:p>
        </p:txBody>
      </p:sp>
      <p:sp>
        <p:nvSpPr>
          <p:cNvPr id="27" name="Text 25"/>
          <p:cNvSpPr/>
          <p:nvPr/>
        </p:nvSpPr>
        <p:spPr>
          <a:xfrm>
            <a:off x="868680" y="4736592"/>
            <a:ext cx="1554480" cy="530352"/>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Omega</a:t>
            </a:r>
            <a:endParaRPr lang="en-US" sz="1500" dirty="0"/>
          </a:p>
        </p:txBody>
      </p:sp>
      <p:sp>
        <p:nvSpPr>
          <p:cNvPr id="28" name="Text 26"/>
          <p:cNvSpPr/>
          <p:nvPr/>
        </p:nvSpPr>
        <p:spPr>
          <a:xfrm>
            <a:off x="2468880" y="4736592"/>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worldwide, 8 stations</a:t>
            </a:r>
            <a:endParaRPr lang="en-US" sz="1300" dirty="0"/>
          </a:p>
        </p:txBody>
      </p:sp>
      <p:sp>
        <p:nvSpPr>
          <p:cNvPr id="29" name="Text 27"/>
          <p:cNvSpPr/>
          <p:nvPr/>
        </p:nvSpPr>
        <p:spPr>
          <a:xfrm>
            <a:off x="5577840" y="4736592"/>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VLF — ~10–14 kHz</a:t>
            </a:r>
            <a:endParaRPr lang="en-US" sz="1200" dirty="0"/>
          </a:p>
        </p:txBody>
      </p:sp>
      <p:sp>
        <p:nvSpPr>
          <p:cNvPr id="30" name="Text 28"/>
          <p:cNvSpPr/>
          <p:nvPr/>
        </p:nvSpPr>
        <p:spPr>
          <a:xfrm>
            <a:off x="9692640" y="4736592"/>
            <a:ext cx="1645920" cy="530352"/>
          </a:xfrm>
          <a:prstGeom prst="rect">
            <a:avLst/>
          </a:prstGeom>
          <a:noFill/>
          <a:ln/>
        </p:spPr>
        <p:txBody>
          <a:bodyPr wrap="square" lIns="0" tIns="0" rIns="0" bIns="0" rtlCol="0" anchor="ctr"/>
          <a:lstStyle/>
          <a:p>
            <a:pPr algn="r" indent="0" marL="0">
              <a:buNone/>
            </a:pPr>
            <a:r>
              <a:rPr lang="en-US" sz="1700" b="1" dirty="0">
                <a:solidFill>
                  <a:srgbClr val="6B7480"/>
                </a:solidFill>
                <a:latin typeface="Cambria" pitchFamily="34" charset="0"/>
                <a:ea typeface="Cambria" pitchFamily="34" charset="-122"/>
                <a:cs typeface="Cambria" pitchFamily="34" charset="-120"/>
              </a:rPr>
              <a:t>1997</a:t>
            </a:r>
            <a:endParaRPr lang="en-US" sz="1700" dirty="0"/>
          </a:p>
        </p:txBody>
      </p:sp>
      <p:sp>
        <p:nvSpPr>
          <p:cNvPr id="31" name="Shape 29"/>
          <p:cNvSpPr/>
          <p:nvPr/>
        </p:nvSpPr>
        <p:spPr>
          <a:xfrm>
            <a:off x="640080" y="5312664"/>
            <a:ext cx="10881360" cy="576072"/>
          </a:xfrm>
          <a:prstGeom prst="rect">
            <a:avLst/>
          </a:prstGeom>
          <a:solidFill>
            <a:srgbClr val="F2F4F7"/>
          </a:solidFill>
          <a:ln w="12700">
            <a:solidFill>
              <a:srgbClr val="F2F4F7"/>
            </a:solidFill>
            <a:prstDash val="solid"/>
          </a:ln>
        </p:spPr>
      </p:sp>
      <p:sp>
        <p:nvSpPr>
          <p:cNvPr id="32" name="Text 30"/>
          <p:cNvSpPr/>
          <p:nvPr/>
        </p:nvSpPr>
        <p:spPr>
          <a:xfrm>
            <a:off x="868680" y="5340096"/>
            <a:ext cx="1554480" cy="530352"/>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OMA</a:t>
            </a:r>
            <a:endParaRPr lang="en-US" sz="1500" dirty="0"/>
          </a:p>
        </p:txBody>
      </p:sp>
      <p:sp>
        <p:nvSpPr>
          <p:cNvPr id="33" name="Text 31"/>
          <p:cNvSpPr/>
          <p:nvPr/>
        </p:nvSpPr>
        <p:spPr>
          <a:xfrm>
            <a:off x="2468880" y="5340096"/>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Liblice, Czechoslovakia</a:t>
            </a:r>
            <a:endParaRPr lang="en-US" sz="1300" dirty="0"/>
          </a:p>
        </p:txBody>
      </p:sp>
      <p:sp>
        <p:nvSpPr>
          <p:cNvPr id="34" name="Text 32"/>
          <p:cNvSpPr/>
          <p:nvPr/>
        </p:nvSpPr>
        <p:spPr>
          <a:xfrm>
            <a:off x="5577840" y="5340096"/>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LF — 50 kHz</a:t>
            </a:r>
            <a:endParaRPr lang="en-US" sz="1200" dirty="0"/>
          </a:p>
        </p:txBody>
      </p:sp>
      <p:sp>
        <p:nvSpPr>
          <p:cNvPr id="35" name="Text 33"/>
          <p:cNvSpPr/>
          <p:nvPr/>
        </p:nvSpPr>
        <p:spPr>
          <a:xfrm>
            <a:off x="9692640" y="5340096"/>
            <a:ext cx="1645920" cy="530352"/>
          </a:xfrm>
          <a:prstGeom prst="rect">
            <a:avLst/>
          </a:prstGeom>
          <a:noFill/>
          <a:ln/>
        </p:spPr>
        <p:txBody>
          <a:bodyPr wrap="square" lIns="0" tIns="0" rIns="0" bIns="0" rtlCol="0" anchor="ctr"/>
          <a:lstStyle/>
          <a:p>
            <a:pPr algn="r" indent="0" marL="0">
              <a:buNone/>
            </a:pPr>
            <a:r>
              <a:rPr lang="en-US" sz="1700" b="1" dirty="0">
                <a:solidFill>
                  <a:srgbClr val="6B7480"/>
                </a:solidFill>
                <a:latin typeface="Cambria" pitchFamily="34" charset="0"/>
                <a:ea typeface="Cambria" pitchFamily="34" charset="-122"/>
                <a:cs typeface="Cambria" pitchFamily="34" charset="-120"/>
              </a:rPr>
              <a:t>1995</a:t>
            </a:r>
            <a:endParaRPr lang="en-US" sz="1700" dirty="0"/>
          </a:p>
        </p:txBody>
      </p:sp>
      <p:sp>
        <p:nvSpPr>
          <p:cNvPr id="36" name="Text 34"/>
          <p:cNvSpPr/>
          <p:nvPr/>
        </p:nvSpPr>
        <p:spPr>
          <a:xfrm>
            <a:off x="868680" y="5943600"/>
            <a:ext cx="1554480" cy="530352"/>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WWVL</a:t>
            </a:r>
            <a:endParaRPr lang="en-US" sz="1500" dirty="0"/>
          </a:p>
        </p:txBody>
      </p:sp>
      <p:sp>
        <p:nvSpPr>
          <p:cNvPr id="37" name="Text 35"/>
          <p:cNvSpPr/>
          <p:nvPr/>
        </p:nvSpPr>
        <p:spPr>
          <a:xfrm>
            <a:off x="2468880" y="5943600"/>
            <a:ext cx="3017520" cy="530352"/>
          </a:xfrm>
          <a:prstGeom prst="rect">
            <a:avLst/>
          </a:prstGeom>
          <a:noFill/>
          <a:ln/>
        </p:spPr>
        <p:txBody>
          <a:bodyPr wrap="square" lIns="0" tIns="0" rIns="0" bIns="0" rtlCol="0" anchor="ctr"/>
          <a:lstStyle/>
          <a:p>
            <a:pPr indent="0" marL="0">
              <a:buNone/>
            </a:pPr>
            <a:r>
              <a:rPr lang="en-US" sz="1300" dirty="0">
                <a:solidFill>
                  <a:srgbClr val="1A1A1A"/>
                </a:solidFill>
                <a:latin typeface="Calibri" pitchFamily="34" charset="0"/>
                <a:ea typeface="Calibri" pitchFamily="34" charset="-122"/>
                <a:cs typeface="Calibri" pitchFamily="34" charset="-120"/>
              </a:rPr>
              <a:t>Fort Collins, CO</a:t>
            </a:r>
            <a:endParaRPr lang="en-US" sz="1300" dirty="0"/>
          </a:p>
        </p:txBody>
      </p:sp>
      <p:sp>
        <p:nvSpPr>
          <p:cNvPr id="38" name="Text 36"/>
          <p:cNvSpPr/>
          <p:nvPr/>
        </p:nvSpPr>
        <p:spPr>
          <a:xfrm>
            <a:off x="5577840" y="5943600"/>
            <a:ext cx="3931920" cy="530352"/>
          </a:xfrm>
          <a:prstGeom prst="rect">
            <a:avLst/>
          </a:prstGeom>
          <a:noFill/>
          <a:ln/>
        </p:spPr>
        <p:txBody>
          <a:bodyPr wrap="square" lIns="0" tIns="0" rIns="0" bIns="0" rtlCol="0" anchor="ctr"/>
          <a:lstStyle/>
          <a:p>
            <a:pPr indent="0" marL="0">
              <a:buNone/>
            </a:pPr>
            <a:r>
              <a:rPr lang="en-US" sz="1200" dirty="0">
                <a:solidFill>
                  <a:srgbClr val="6B7480"/>
                </a:solidFill>
                <a:latin typeface="Calibri" pitchFamily="34" charset="0"/>
                <a:ea typeface="Calibri" pitchFamily="34" charset="-122"/>
                <a:cs typeface="Calibri" pitchFamily="34" charset="-120"/>
              </a:rPr>
              <a:t>VLF — 20 kHz</a:t>
            </a:r>
            <a:endParaRPr lang="en-US" sz="1200" dirty="0"/>
          </a:p>
        </p:txBody>
      </p:sp>
      <p:sp>
        <p:nvSpPr>
          <p:cNvPr id="39" name="Text 37"/>
          <p:cNvSpPr/>
          <p:nvPr/>
        </p:nvSpPr>
        <p:spPr>
          <a:xfrm>
            <a:off x="9692640" y="5943600"/>
            <a:ext cx="1645920" cy="530352"/>
          </a:xfrm>
          <a:prstGeom prst="rect">
            <a:avLst/>
          </a:prstGeom>
          <a:noFill/>
          <a:ln/>
        </p:spPr>
        <p:txBody>
          <a:bodyPr wrap="square" lIns="0" tIns="0" rIns="0" bIns="0" rtlCol="0" anchor="ctr"/>
          <a:lstStyle/>
          <a:p>
            <a:pPr algn="r" indent="0" marL="0">
              <a:buNone/>
            </a:pPr>
            <a:r>
              <a:rPr lang="en-US" sz="1700" b="1" dirty="0">
                <a:solidFill>
                  <a:srgbClr val="6B7480"/>
                </a:solidFill>
                <a:latin typeface="Cambria" pitchFamily="34" charset="0"/>
                <a:ea typeface="Cambria" pitchFamily="34" charset="-122"/>
                <a:cs typeface="Cambria" pitchFamily="34" charset="-120"/>
              </a:rPr>
              <a:t>1972</a:t>
            </a:r>
            <a:endParaRPr lang="en-US" sz="1700" dirty="0"/>
          </a:p>
        </p:txBody>
      </p:sp>
      <p:sp>
        <p:nvSpPr>
          <p:cNvPr id="40" name="Text 38"/>
          <p:cNvSpPr/>
          <p:nvPr/>
        </p:nvSpPr>
        <p:spPr>
          <a:xfrm>
            <a:off x="640080" y="6400800"/>
            <a:ext cx="10881360" cy="365760"/>
          </a:xfrm>
          <a:prstGeom prst="rect">
            <a:avLst/>
          </a:prstGeom>
          <a:noFill/>
          <a:ln/>
        </p:spPr>
        <p:txBody>
          <a:bodyPr wrap="square" lIns="0" tIns="0" rIns="0" bIns="0" rtlCol="0" anchor="ctr"/>
          <a:lstStyle/>
          <a:p>
            <a:pPr indent="0" marL="0">
              <a:buNone/>
            </a:pPr>
            <a:r>
              <a:rPr lang="en-US" sz="1250" i="1" dirty="0">
                <a:solidFill>
                  <a:srgbClr val="6B7480"/>
                </a:solidFill>
                <a:latin typeface="Calibri" pitchFamily="34" charset="0"/>
                <a:ea typeface="Calibri" pitchFamily="34" charset="-122"/>
                <a:cs typeface="Calibri" pitchFamily="34" charset="-120"/>
              </a:rPr>
              <a:t>Several were retired as satellite navigation made a steady terrestrial reference seem less essential — though jamming and indoor reception keep the old stations relevant.</a:t>
            </a:r>
            <a:endParaRPr lang="en-US" sz="12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WE HAVE LOST</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newest loss</a:t>
            </a:r>
            <a:endParaRPr lang="en-US" sz="3400" dirty="0"/>
          </a:p>
        </p:txBody>
      </p:sp>
      <p:sp>
        <p:nvSpPr>
          <p:cNvPr id="4" name="Shape 2"/>
          <p:cNvSpPr/>
          <p:nvPr/>
        </p:nvSpPr>
        <p:spPr>
          <a:xfrm>
            <a:off x="640080" y="1783080"/>
            <a:ext cx="10881360" cy="1463040"/>
          </a:xfrm>
          <a:prstGeom prst="roundRect">
            <a:avLst>
              <a:gd name="adj" fmla="val 5625"/>
            </a:avLst>
          </a:prstGeom>
          <a:solidFill>
            <a:srgbClr val="2C3E50"/>
          </a:solidFill>
          <a:ln w="12700">
            <a:solidFill>
              <a:srgbClr val="DDE2E8"/>
            </a:solidFill>
            <a:prstDash val="solid"/>
          </a:ln>
        </p:spPr>
      </p:sp>
      <p:sp>
        <p:nvSpPr>
          <p:cNvPr id="5" name="Text 3"/>
          <p:cNvSpPr/>
          <p:nvPr/>
        </p:nvSpPr>
        <p:spPr>
          <a:xfrm>
            <a:off x="1005840" y="2011680"/>
            <a:ext cx="10149840" cy="502920"/>
          </a:xfrm>
          <a:prstGeom prst="rect">
            <a:avLst/>
          </a:prstGeom>
          <a:noFill/>
          <a:ln/>
        </p:spPr>
        <p:txBody>
          <a:bodyPr wrap="square" lIns="0" tIns="0" rIns="0" bIns="0" rtlCol="0" anchor="ctr"/>
          <a:lstStyle/>
          <a:p>
            <a:pPr indent="0" marL="0">
              <a:buNone/>
            </a:pPr>
            <a:r>
              <a:rPr lang="en-US" sz="2700" b="1" dirty="0">
                <a:solidFill>
                  <a:srgbClr val="FFFFFF"/>
                </a:solidFill>
                <a:latin typeface="Cambria" pitchFamily="34" charset="0"/>
                <a:ea typeface="Cambria" pitchFamily="34" charset="-122"/>
                <a:cs typeface="Cambria" pitchFamily="34" charset="-120"/>
              </a:rPr>
              <a:t>CHU — Ottawa. Switched off 22 June 2026.</a:t>
            </a:r>
            <a:endParaRPr lang="en-US" sz="2700" dirty="0"/>
          </a:p>
        </p:txBody>
      </p:sp>
      <p:sp>
        <p:nvSpPr>
          <p:cNvPr id="6" name="Text 4"/>
          <p:cNvSpPr/>
          <p:nvPr/>
        </p:nvSpPr>
        <p:spPr>
          <a:xfrm>
            <a:off x="1005840" y="2606040"/>
            <a:ext cx="10149840" cy="457200"/>
          </a:xfrm>
          <a:prstGeom prst="rect">
            <a:avLst/>
          </a:prstGeom>
          <a:noFill/>
          <a:ln/>
        </p:spPr>
        <p:txBody>
          <a:bodyPr wrap="square" lIns="0" tIns="0" rIns="0" bIns="0" rtlCol="0" anchor="ctr"/>
          <a:lstStyle/>
          <a:p>
            <a:pPr indent="0" marL="0">
              <a:buNone/>
            </a:pPr>
            <a:r>
              <a:rPr lang="en-US" sz="1500" dirty="0">
                <a:solidFill>
                  <a:srgbClr val="9FB3C8"/>
                </a:solidFill>
                <a:latin typeface="Calibri" pitchFamily="34" charset="0"/>
                <a:ea typeface="Calibri" pitchFamily="34" charset="-122"/>
                <a:cs typeface="Calibri" pitchFamily="34" charset="-120"/>
              </a:rPr>
              <a:t>Canada's official time signal for more than a century, and the shortwave neighbour North Americans knew best after WWV.</a:t>
            </a:r>
            <a:endParaRPr lang="en-US" sz="1500" dirty="0"/>
          </a:p>
        </p:txBody>
      </p:sp>
      <p:sp>
        <p:nvSpPr>
          <p:cNvPr id="7" name="Shape 5"/>
          <p:cNvSpPr/>
          <p:nvPr/>
        </p:nvSpPr>
        <p:spPr>
          <a:xfrm>
            <a:off x="640080" y="3557016"/>
            <a:ext cx="10881360" cy="658368"/>
          </a:xfrm>
          <a:prstGeom prst="rect">
            <a:avLst/>
          </a:prstGeom>
          <a:solidFill>
            <a:srgbClr val="F2F4F7"/>
          </a:solidFill>
          <a:ln w="12700">
            <a:solidFill>
              <a:srgbClr val="F2F4F7"/>
            </a:solidFill>
            <a:prstDash val="solid"/>
          </a:ln>
        </p:spPr>
      </p:sp>
      <p:sp>
        <p:nvSpPr>
          <p:cNvPr id="8" name="Text 6"/>
          <p:cNvSpPr/>
          <p:nvPr/>
        </p:nvSpPr>
        <p:spPr>
          <a:xfrm>
            <a:off x="868680" y="3593592"/>
            <a:ext cx="246888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Bilingual</a:t>
            </a:r>
            <a:endParaRPr lang="en-US" sz="1500" dirty="0"/>
          </a:p>
        </p:txBody>
      </p:sp>
      <p:sp>
        <p:nvSpPr>
          <p:cNvPr id="9" name="Text 7"/>
          <p:cNvSpPr/>
          <p:nvPr/>
        </p:nvSpPr>
        <p:spPr>
          <a:xfrm>
            <a:off x="3474720" y="3593592"/>
            <a:ext cx="786384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English and French voice announcements</a:t>
            </a:r>
            <a:endParaRPr lang="en-US" sz="1400" dirty="0"/>
          </a:p>
        </p:txBody>
      </p:sp>
      <p:sp>
        <p:nvSpPr>
          <p:cNvPr id="10" name="Text 8"/>
          <p:cNvSpPr/>
          <p:nvPr/>
        </p:nvSpPr>
        <p:spPr>
          <a:xfrm>
            <a:off x="868680" y="4279392"/>
            <a:ext cx="246888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Unusual signal</a:t>
            </a:r>
            <a:endParaRPr lang="en-US" sz="1500" dirty="0"/>
          </a:p>
        </p:txBody>
      </p:sp>
      <p:sp>
        <p:nvSpPr>
          <p:cNvPr id="11" name="Text 9"/>
          <p:cNvSpPr/>
          <p:nvPr/>
        </p:nvSpPr>
        <p:spPr>
          <a:xfrm>
            <a:off x="3474720" y="4279392"/>
            <a:ext cx="786384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Reduced-carrier single sideband, not the plain AM of WWV</a:t>
            </a:r>
            <a:endParaRPr lang="en-US" sz="1400" dirty="0"/>
          </a:p>
        </p:txBody>
      </p:sp>
      <p:sp>
        <p:nvSpPr>
          <p:cNvPr id="12" name="Shape 10"/>
          <p:cNvSpPr/>
          <p:nvPr/>
        </p:nvSpPr>
        <p:spPr>
          <a:xfrm>
            <a:off x="640080" y="4928616"/>
            <a:ext cx="10881360" cy="658368"/>
          </a:xfrm>
          <a:prstGeom prst="rect">
            <a:avLst/>
          </a:prstGeom>
          <a:solidFill>
            <a:srgbClr val="F2F4F7"/>
          </a:solidFill>
          <a:ln w="12700">
            <a:solidFill>
              <a:srgbClr val="F2F4F7"/>
            </a:solidFill>
            <a:prstDash val="solid"/>
          </a:ln>
        </p:spPr>
      </p:sp>
      <p:sp>
        <p:nvSpPr>
          <p:cNvPr id="13" name="Text 11"/>
          <p:cNvSpPr/>
          <p:nvPr/>
        </p:nvSpPr>
        <p:spPr>
          <a:xfrm>
            <a:off x="868680" y="4965192"/>
            <a:ext cx="246888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Why it went</a:t>
            </a:r>
            <a:endParaRPr lang="en-US" sz="1500" dirty="0"/>
          </a:p>
        </p:txBody>
      </p:sp>
      <p:sp>
        <p:nvSpPr>
          <p:cNvPr id="14" name="Text 12"/>
          <p:cNvSpPr/>
          <p:nvPr/>
        </p:nvSpPr>
        <p:spPr>
          <a:xfrm>
            <a:off x="3474720" y="4965192"/>
            <a:ext cx="786384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A budget measure by the National Research Council</a:t>
            </a:r>
            <a:endParaRPr lang="en-US" sz="1400" dirty="0"/>
          </a:p>
        </p:txBody>
      </p:sp>
      <p:sp>
        <p:nvSpPr>
          <p:cNvPr id="15" name="Text 13"/>
          <p:cNvSpPr/>
          <p:nvPr/>
        </p:nvSpPr>
        <p:spPr>
          <a:xfrm>
            <a:off x="868680" y="5650992"/>
            <a:ext cx="246888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What is left</a:t>
            </a:r>
            <a:endParaRPr lang="en-US" sz="1500" dirty="0"/>
          </a:p>
        </p:txBody>
      </p:sp>
      <p:sp>
        <p:nvSpPr>
          <p:cNvPr id="16" name="Text 14"/>
          <p:cNvSpPr/>
          <p:nvPr/>
        </p:nvSpPr>
        <p:spPr>
          <a:xfrm>
            <a:off x="3474720" y="5650992"/>
            <a:ext cx="7863840" cy="585216"/>
          </a:xfrm>
          <a:prstGeom prst="rect">
            <a:avLst/>
          </a:prstGeom>
          <a:noFill/>
          <a:ln/>
        </p:spPr>
        <p:txBody>
          <a:bodyPr wrap="square" lIns="0" tIns="0" rIns="0" bIns="0" rtlCol="0" anchor="ctr"/>
          <a:lstStyle/>
          <a:p>
            <a:pPr indent="0" marL="0">
              <a:buNone/>
            </a:pPr>
            <a:r>
              <a:rPr lang="en-US" sz="1400" dirty="0">
                <a:solidFill>
                  <a:srgbClr val="1A1A1A"/>
                </a:solidFill>
                <a:latin typeface="Calibri" pitchFamily="34" charset="0"/>
                <a:ea typeface="Calibri" pitchFamily="34" charset="-122"/>
                <a:cs typeface="Calibri" pitchFamily="34" charset="-120"/>
              </a:rPr>
              <a:t>Telephone, a web clock, and network time protocol</a:t>
            </a:r>
            <a:endParaRPr lang="en-US" sz="14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LAST VOICES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Who is still speaking?</a:t>
            </a:r>
            <a:endParaRPr lang="en-US" sz="3400" dirty="0"/>
          </a:p>
        </p:txBody>
      </p:sp>
      <p:sp>
        <p:nvSpPr>
          <p:cNvPr id="4" name="Text 2"/>
          <p:cNvSpPr/>
          <p:nvPr/>
        </p:nvSpPr>
        <p:spPr>
          <a:xfrm>
            <a:off x="640080" y="1645920"/>
            <a:ext cx="10881360" cy="41148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With CHU gone, a natural question: is anyone else out there still announcing the time in a human voice?</a:t>
            </a:r>
            <a:endParaRPr lang="en-US" sz="1550" dirty="0"/>
          </a:p>
        </p:txBody>
      </p:sp>
      <p:sp>
        <p:nvSpPr>
          <p:cNvPr id="5" name="Shape 3"/>
          <p:cNvSpPr/>
          <p:nvPr/>
        </p:nvSpPr>
        <p:spPr>
          <a:xfrm>
            <a:off x="640080" y="2231136"/>
            <a:ext cx="10881360" cy="658368"/>
          </a:xfrm>
          <a:prstGeom prst="rect">
            <a:avLst/>
          </a:prstGeom>
          <a:solidFill>
            <a:srgbClr val="F2F4F7"/>
          </a:solidFill>
          <a:ln w="12700">
            <a:solidFill>
              <a:srgbClr val="F2F4F7"/>
            </a:solidFill>
            <a:prstDash val="solid"/>
          </a:ln>
        </p:spPr>
      </p:sp>
      <p:sp>
        <p:nvSpPr>
          <p:cNvPr id="6" name="Text 4"/>
          <p:cNvSpPr/>
          <p:nvPr/>
        </p:nvSpPr>
        <p:spPr>
          <a:xfrm>
            <a:off x="868680" y="2267712"/>
            <a:ext cx="155448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WWV</a:t>
            </a:r>
            <a:endParaRPr lang="en-US" sz="1600" dirty="0"/>
          </a:p>
        </p:txBody>
      </p:sp>
      <p:sp>
        <p:nvSpPr>
          <p:cNvPr id="7" name="Text 5"/>
          <p:cNvSpPr/>
          <p:nvPr/>
        </p:nvSpPr>
        <p:spPr>
          <a:xfrm>
            <a:off x="2468880" y="2267712"/>
            <a:ext cx="210312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Fort Collins</a:t>
            </a:r>
            <a:endParaRPr lang="en-US" sz="1350" dirty="0"/>
          </a:p>
        </p:txBody>
      </p:sp>
      <p:sp>
        <p:nvSpPr>
          <p:cNvPr id="8" name="Text 6"/>
          <p:cNvSpPr/>
          <p:nvPr/>
        </p:nvSpPr>
        <p:spPr>
          <a:xfrm>
            <a:off x="4663440" y="2267712"/>
            <a:ext cx="292608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English, male</a:t>
            </a:r>
            <a:endParaRPr lang="en-US" sz="1350" dirty="0"/>
          </a:p>
        </p:txBody>
      </p:sp>
      <p:sp>
        <p:nvSpPr>
          <p:cNvPr id="9" name="Text 7"/>
          <p:cNvSpPr/>
          <p:nvPr/>
        </p:nvSpPr>
        <p:spPr>
          <a:xfrm>
            <a:off x="7772400" y="2267712"/>
            <a:ext cx="3566160" cy="585216"/>
          </a:xfrm>
          <a:prstGeom prst="rect">
            <a:avLst/>
          </a:prstGeom>
          <a:noFill/>
          <a:ln/>
        </p:spPr>
        <p:txBody>
          <a:bodyPr wrap="square" lIns="0" tIns="0" rIns="0" bIns="0" rtlCol="0" anchor="ctr"/>
          <a:lstStyle/>
          <a:p>
            <a:pPr algn="r" indent="0" marL="0">
              <a:buNone/>
            </a:pPr>
            <a:r>
              <a:rPr lang="en-US" sz="1300" b="1" dirty="0">
                <a:solidFill>
                  <a:srgbClr val="1F8A4C"/>
                </a:solidFill>
                <a:latin typeface="Calibri" pitchFamily="34" charset="0"/>
                <a:ea typeface="Calibri" pitchFamily="34" charset="-122"/>
                <a:cs typeface="Calibri" pitchFamily="34" charset="-120"/>
              </a:rPr>
              <a:t>ON THE AIR</a:t>
            </a:r>
            <a:endParaRPr lang="en-US" sz="1300" dirty="0"/>
          </a:p>
        </p:txBody>
      </p:sp>
      <p:sp>
        <p:nvSpPr>
          <p:cNvPr id="10" name="Text 8"/>
          <p:cNvSpPr/>
          <p:nvPr/>
        </p:nvSpPr>
        <p:spPr>
          <a:xfrm>
            <a:off x="868680" y="2953512"/>
            <a:ext cx="155448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WWVH</a:t>
            </a:r>
            <a:endParaRPr lang="en-US" sz="1600" dirty="0"/>
          </a:p>
        </p:txBody>
      </p:sp>
      <p:sp>
        <p:nvSpPr>
          <p:cNvPr id="11" name="Text 9"/>
          <p:cNvSpPr/>
          <p:nvPr/>
        </p:nvSpPr>
        <p:spPr>
          <a:xfrm>
            <a:off x="2468880" y="2953512"/>
            <a:ext cx="210312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Kauai</a:t>
            </a:r>
            <a:endParaRPr lang="en-US" sz="1350" dirty="0"/>
          </a:p>
        </p:txBody>
      </p:sp>
      <p:sp>
        <p:nvSpPr>
          <p:cNvPr id="12" name="Text 10"/>
          <p:cNvSpPr/>
          <p:nvPr/>
        </p:nvSpPr>
        <p:spPr>
          <a:xfrm>
            <a:off x="4663440" y="2953512"/>
            <a:ext cx="292608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English, female</a:t>
            </a:r>
            <a:endParaRPr lang="en-US" sz="1350" dirty="0"/>
          </a:p>
        </p:txBody>
      </p:sp>
      <p:sp>
        <p:nvSpPr>
          <p:cNvPr id="13" name="Text 11"/>
          <p:cNvSpPr/>
          <p:nvPr/>
        </p:nvSpPr>
        <p:spPr>
          <a:xfrm>
            <a:off x="7772400" y="2953512"/>
            <a:ext cx="3566160" cy="585216"/>
          </a:xfrm>
          <a:prstGeom prst="rect">
            <a:avLst/>
          </a:prstGeom>
          <a:noFill/>
          <a:ln/>
        </p:spPr>
        <p:txBody>
          <a:bodyPr wrap="square" lIns="0" tIns="0" rIns="0" bIns="0" rtlCol="0" anchor="ctr"/>
          <a:lstStyle/>
          <a:p>
            <a:pPr algn="r" indent="0" marL="0">
              <a:buNone/>
            </a:pPr>
            <a:r>
              <a:rPr lang="en-US" sz="1300" b="1" dirty="0">
                <a:solidFill>
                  <a:srgbClr val="1F8A4C"/>
                </a:solidFill>
                <a:latin typeface="Calibri" pitchFamily="34" charset="0"/>
                <a:ea typeface="Calibri" pitchFamily="34" charset="-122"/>
                <a:cs typeface="Calibri" pitchFamily="34" charset="-120"/>
              </a:rPr>
              <a:t>ON THE AIR</a:t>
            </a:r>
            <a:endParaRPr lang="en-US" sz="1300" dirty="0"/>
          </a:p>
        </p:txBody>
      </p:sp>
      <p:sp>
        <p:nvSpPr>
          <p:cNvPr id="14" name="Shape 12"/>
          <p:cNvSpPr/>
          <p:nvPr/>
        </p:nvSpPr>
        <p:spPr>
          <a:xfrm>
            <a:off x="640080" y="3602736"/>
            <a:ext cx="10881360" cy="658368"/>
          </a:xfrm>
          <a:prstGeom prst="rect">
            <a:avLst/>
          </a:prstGeom>
          <a:solidFill>
            <a:srgbClr val="F2F4F7"/>
          </a:solidFill>
          <a:ln w="12700">
            <a:solidFill>
              <a:srgbClr val="F2F4F7"/>
            </a:solidFill>
            <a:prstDash val="solid"/>
          </a:ln>
        </p:spPr>
      </p:sp>
      <p:sp>
        <p:nvSpPr>
          <p:cNvPr id="15" name="Text 13"/>
          <p:cNvSpPr/>
          <p:nvPr/>
        </p:nvSpPr>
        <p:spPr>
          <a:xfrm>
            <a:off x="868680" y="3639312"/>
            <a:ext cx="155448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YVTO</a:t>
            </a:r>
            <a:endParaRPr lang="en-US" sz="1600" dirty="0"/>
          </a:p>
        </p:txBody>
      </p:sp>
      <p:sp>
        <p:nvSpPr>
          <p:cNvPr id="16" name="Text 14"/>
          <p:cNvSpPr/>
          <p:nvPr/>
        </p:nvSpPr>
        <p:spPr>
          <a:xfrm>
            <a:off x="2468880" y="3639312"/>
            <a:ext cx="210312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Caracas</a:t>
            </a:r>
            <a:endParaRPr lang="en-US" sz="1350" dirty="0"/>
          </a:p>
        </p:txBody>
      </p:sp>
      <p:sp>
        <p:nvSpPr>
          <p:cNvPr id="17" name="Text 15"/>
          <p:cNvSpPr/>
          <p:nvPr/>
        </p:nvSpPr>
        <p:spPr>
          <a:xfrm>
            <a:off x="4663440" y="3639312"/>
            <a:ext cx="292608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Spanish</a:t>
            </a:r>
            <a:endParaRPr lang="en-US" sz="1350" dirty="0"/>
          </a:p>
        </p:txBody>
      </p:sp>
      <p:sp>
        <p:nvSpPr>
          <p:cNvPr id="18" name="Text 16"/>
          <p:cNvSpPr/>
          <p:nvPr/>
        </p:nvSpPr>
        <p:spPr>
          <a:xfrm>
            <a:off x="7772400" y="3639312"/>
            <a:ext cx="3566160" cy="585216"/>
          </a:xfrm>
          <a:prstGeom prst="rect">
            <a:avLst/>
          </a:prstGeom>
          <a:noFill/>
          <a:ln/>
        </p:spPr>
        <p:txBody>
          <a:bodyPr wrap="square" lIns="0" tIns="0" rIns="0" bIns="0" rtlCol="0" anchor="ctr"/>
          <a:lstStyle/>
          <a:p>
            <a:pPr algn="r" indent="0" marL="0">
              <a:buNone/>
            </a:pPr>
            <a:r>
              <a:rPr lang="en-US" sz="1300" b="1" dirty="0">
                <a:solidFill>
                  <a:srgbClr val="2C3E50"/>
                </a:solidFill>
                <a:latin typeface="Calibri" pitchFamily="34" charset="0"/>
                <a:ea typeface="Calibri" pitchFamily="34" charset="-122"/>
                <a:cs typeface="Calibri" pitchFamily="34" charset="-120"/>
              </a:rPr>
              <a:t>REPORTED ON AIR</a:t>
            </a:r>
            <a:endParaRPr lang="en-US" sz="1300" dirty="0"/>
          </a:p>
        </p:txBody>
      </p:sp>
      <p:sp>
        <p:nvSpPr>
          <p:cNvPr id="19" name="Text 17"/>
          <p:cNvSpPr/>
          <p:nvPr/>
        </p:nvSpPr>
        <p:spPr>
          <a:xfrm>
            <a:off x="868680" y="4325112"/>
            <a:ext cx="155448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CHU</a:t>
            </a:r>
            <a:endParaRPr lang="en-US" sz="1600" dirty="0"/>
          </a:p>
        </p:txBody>
      </p:sp>
      <p:sp>
        <p:nvSpPr>
          <p:cNvPr id="20" name="Text 18"/>
          <p:cNvSpPr/>
          <p:nvPr/>
        </p:nvSpPr>
        <p:spPr>
          <a:xfrm>
            <a:off x="2468880" y="4325112"/>
            <a:ext cx="210312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Ottawa</a:t>
            </a:r>
            <a:endParaRPr lang="en-US" sz="1350" dirty="0"/>
          </a:p>
        </p:txBody>
      </p:sp>
      <p:sp>
        <p:nvSpPr>
          <p:cNvPr id="21" name="Text 19"/>
          <p:cNvSpPr/>
          <p:nvPr/>
        </p:nvSpPr>
        <p:spPr>
          <a:xfrm>
            <a:off x="4663440" y="4325112"/>
            <a:ext cx="292608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English &amp; French</a:t>
            </a:r>
            <a:endParaRPr lang="en-US" sz="1350" dirty="0"/>
          </a:p>
        </p:txBody>
      </p:sp>
      <p:sp>
        <p:nvSpPr>
          <p:cNvPr id="22" name="Text 20"/>
          <p:cNvSpPr/>
          <p:nvPr/>
        </p:nvSpPr>
        <p:spPr>
          <a:xfrm>
            <a:off x="7772400" y="4325112"/>
            <a:ext cx="3566160" cy="585216"/>
          </a:xfrm>
          <a:prstGeom prst="rect">
            <a:avLst/>
          </a:prstGeom>
          <a:noFill/>
          <a:ln/>
        </p:spPr>
        <p:txBody>
          <a:bodyPr wrap="square" lIns="0" tIns="0" rIns="0" bIns="0" rtlCol="0" anchor="ctr"/>
          <a:lstStyle/>
          <a:p>
            <a:pPr algn="r" indent="0" marL="0">
              <a:buNone/>
            </a:pPr>
            <a:r>
              <a:rPr lang="en-US" sz="1300" b="1" dirty="0">
                <a:solidFill>
                  <a:srgbClr val="C0392B"/>
                </a:solidFill>
                <a:latin typeface="Calibri" pitchFamily="34" charset="0"/>
                <a:ea typeface="Calibri" pitchFamily="34" charset="-122"/>
                <a:cs typeface="Calibri" pitchFamily="34" charset="-120"/>
              </a:rPr>
              <a:t>SILENT 2026</a:t>
            </a:r>
            <a:endParaRPr lang="en-US" sz="1300" dirty="0"/>
          </a:p>
        </p:txBody>
      </p:sp>
      <p:sp>
        <p:nvSpPr>
          <p:cNvPr id="23" name="Shape 21"/>
          <p:cNvSpPr/>
          <p:nvPr/>
        </p:nvSpPr>
        <p:spPr>
          <a:xfrm>
            <a:off x="640080" y="4974336"/>
            <a:ext cx="10881360" cy="658368"/>
          </a:xfrm>
          <a:prstGeom prst="rect">
            <a:avLst/>
          </a:prstGeom>
          <a:solidFill>
            <a:srgbClr val="F2F4F7"/>
          </a:solidFill>
          <a:ln w="12700">
            <a:solidFill>
              <a:srgbClr val="F2F4F7"/>
            </a:solidFill>
            <a:prstDash val="solid"/>
          </a:ln>
        </p:spPr>
      </p:sp>
      <p:sp>
        <p:nvSpPr>
          <p:cNvPr id="24" name="Text 22"/>
          <p:cNvSpPr/>
          <p:nvPr/>
        </p:nvSpPr>
        <p:spPr>
          <a:xfrm>
            <a:off x="868680" y="5010912"/>
            <a:ext cx="1554480" cy="585216"/>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JJY (HF)</a:t>
            </a:r>
            <a:endParaRPr lang="en-US" sz="1600" dirty="0"/>
          </a:p>
        </p:txBody>
      </p:sp>
      <p:sp>
        <p:nvSpPr>
          <p:cNvPr id="25" name="Text 23"/>
          <p:cNvSpPr/>
          <p:nvPr/>
        </p:nvSpPr>
        <p:spPr>
          <a:xfrm>
            <a:off x="2468880" y="5010912"/>
            <a:ext cx="210312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Japan</a:t>
            </a:r>
            <a:endParaRPr lang="en-US" sz="1350" dirty="0"/>
          </a:p>
        </p:txBody>
      </p:sp>
      <p:sp>
        <p:nvSpPr>
          <p:cNvPr id="26" name="Text 24"/>
          <p:cNvSpPr/>
          <p:nvPr/>
        </p:nvSpPr>
        <p:spPr>
          <a:xfrm>
            <a:off x="4663440" y="5010912"/>
            <a:ext cx="292608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Japanese, female</a:t>
            </a:r>
            <a:endParaRPr lang="en-US" sz="1350" dirty="0"/>
          </a:p>
        </p:txBody>
      </p:sp>
      <p:sp>
        <p:nvSpPr>
          <p:cNvPr id="27" name="Text 25"/>
          <p:cNvSpPr/>
          <p:nvPr/>
        </p:nvSpPr>
        <p:spPr>
          <a:xfrm>
            <a:off x="7772400" y="5010912"/>
            <a:ext cx="3566160" cy="585216"/>
          </a:xfrm>
          <a:prstGeom prst="rect">
            <a:avLst/>
          </a:prstGeom>
          <a:noFill/>
          <a:ln/>
        </p:spPr>
        <p:txBody>
          <a:bodyPr wrap="square" lIns="0" tIns="0" rIns="0" bIns="0" rtlCol="0" anchor="ctr"/>
          <a:lstStyle/>
          <a:p>
            <a:pPr algn="r" indent="0" marL="0">
              <a:buNone/>
            </a:pPr>
            <a:r>
              <a:rPr lang="en-US" sz="1300" b="1" dirty="0">
                <a:solidFill>
                  <a:srgbClr val="6B7480"/>
                </a:solidFill>
                <a:latin typeface="Calibri" pitchFamily="34" charset="0"/>
                <a:ea typeface="Calibri" pitchFamily="34" charset="-122"/>
                <a:cs typeface="Calibri" pitchFamily="34" charset="-120"/>
              </a:rPr>
              <a:t>SILENT 2001</a:t>
            </a:r>
            <a:endParaRPr lang="en-US" sz="1300" dirty="0"/>
          </a:p>
        </p:txBody>
      </p:sp>
      <p:sp>
        <p:nvSpPr>
          <p:cNvPr id="28" name="Shape 26"/>
          <p:cNvSpPr/>
          <p:nvPr/>
        </p:nvSpPr>
        <p:spPr>
          <a:xfrm>
            <a:off x="640080" y="5852160"/>
            <a:ext cx="10881360" cy="777240"/>
          </a:xfrm>
          <a:prstGeom prst="roundRect">
            <a:avLst>
              <a:gd name="adj" fmla="val 10588"/>
            </a:avLst>
          </a:prstGeom>
          <a:solidFill>
            <a:srgbClr val="F2F4F7"/>
          </a:solidFill>
          <a:ln w="12700">
            <a:solidFill>
              <a:srgbClr val="DDE2E8"/>
            </a:solidFill>
            <a:prstDash val="solid"/>
          </a:ln>
        </p:spPr>
      </p:sp>
      <p:sp>
        <p:nvSpPr>
          <p:cNvPr id="29" name="Text 27"/>
          <p:cNvSpPr/>
          <p:nvPr/>
        </p:nvSpPr>
        <p:spPr>
          <a:xfrm>
            <a:off x="1005840" y="5989320"/>
            <a:ext cx="10149840" cy="45720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BPM, RWM and every longwave station send tones, Morse or code — no voice at all.</a:t>
            </a:r>
            <a:endParaRPr lang="en-US" sz="14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THEY ARE FOR US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Why amateur radio has always leaned on them</a:t>
            </a:r>
            <a:endParaRPr lang="en-US" sz="3400" dirty="0"/>
          </a:p>
        </p:txBody>
      </p:sp>
      <p:sp>
        <p:nvSpPr>
          <p:cNvPr id="4" name="Text 2"/>
          <p:cNvSpPr/>
          <p:nvPr/>
        </p:nvSpPr>
        <p:spPr>
          <a:xfrm>
            <a:off x="640080" y="1645920"/>
            <a:ext cx="10881360" cy="50292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Every one of these uses comes from the same property: a time station is the one signal on the band whose frequency, timing and behaviour you can trust absolutely. That makes it a measuring stick for everything else.</a:t>
            </a:r>
            <a:endParaRPr lang="en-US" sz="1550" dirty="0"/>
          </a:p>
        </p:txBody>
      </p:sp>
      <p:sp>
        <p:nvSpPr>
          <p:cNvPr id="5" name="Shape 3"/>
          <p:cNvSpPr/>
          <p:nvPr/>
        </p:nvSpPr>
        <p:spPr>
          <a:xfrm>
            <a:off x="685800" y="2377440"/>
            <a:ext cx="475488" cy="475488"/>
          </a:xfrm>
          <a:prstGeom prst="ellipse">
            <a:avLst/>
          </a:prstGeom>
          <a:solidFill>
            <a:srgbClr val="C0392B"/>
          </a:solidFill>
          <a:ln w="12700">
            <a:solidFill>
              <a:srgbClr val="C0392B"/>
            </a:solidFill>
            <a:prstDash val="solid"/>
          </a:ln>
        </p:spPr>
      </p:sp>
      <p:sp>
        <p:nvSpPr>
          <p:cNvPr id="6" name="Text 4"/>
          <p:cNvSpPr/>
          <p:nvPr/>
        </p:nvSpPr>
        <p:spPr>
          <a:xfrm>
            <a:off x="685800" y="237744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417320" y="2331720"/>
            <a:ext cx="9966960" cy="301752"/>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Calibrating the rig</a:t>
            </a:r>
            <a:endParaRPr lang="en-US" sz="1700" dirty="0"/>
          </a:p>
        </p:txBody>
      </p:sp>
      <p:sp>
        <p:nvSpPr>
          <p:cNvPr id="8" name="Text 6"/>
          <p:cNvSpPr/>
          <p:nvPr/>
        </p:nvSpPr>
        <p:spPr>
          <a:xfrm>
            <a:off x="1417320" y="2660904"/>
            <a:ext cx="9921240" cy="50292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Zero-beat against a carrier that is right to a fraction of a part per billion. Before cheap frequency counters, this was how you knew where your VFO actually was.</a:t>
            </a:r>
            <a:endParaRPr lang="en-US" sz="1350" dirty="0"/>
          </a:p>
        </p:txBody>
      </p:sp>
      <p:sp>
        <p:nvSpPr>
          <p:cNvPr id="9" name="Shape 7"/>
          <p:cNvSpPr/>
          <p:nvPr/>
        </p:nvSpPr>
        <p:spPr>
          <a:xfrm>
            <a:off x="685800" y="3273552"/>
            <a:ext cx="475488" cy="475488"/>
          </a:xfrm>
          <a:prstGeom prst="ellipse">
            <a:avLst/>
          </a:prstGeom>
          <a:solidFill>
            <a:srgbClr val="C0392B"/>
          </a:solidFill>
          <a:ln w="12700">
            <a:solidFill>
              <a:srgbClr val="C0392B"/>
            </a:solidFill>
            <a:prstDash val="solid"/>
          </a:ln>
        </p:spPr>
      </p:sp>
      <p:sp>
        <p:nvSpPr>
          <p:cNvPr id="10" name="Text 8"/>
          <p:cNvSpPr/>
          <p:nvPr/>
        </p:nvSpPr>
        <p:spPr>
          <a:xfrm>
            <a:off x="685800" y="3273552"/>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417320" y="3227832"/>
            <a:ext cx="9966960" cy="301752"/>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Reading the band</a:t>
            </a:r>
            <a:endParaRPr lang="en-US" sz="1700" dirty="0"/>
          </a:p>
        </p:txBody>
      </p:sp>
      <p:sp>
        <p:nvSpPr>
          <p:cNvPr id="12" name="Text 10"/>
          <p:cNvSpPr/>
          <p:nvPr/>
        </p:nvSpPr>
        <p:spPr>
          <a:xfrm>
            <a:off x="1417320" y="3557016"/>
            <a:ext cx="9921240" cy="50292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If 15 MHz is booming and 20 is silent, the band has told you something. WWV's intermittent 25 MHz outlet survives mainly as a propagation beacon for 10 and 12 metres.</a:t>
            </a:r>
            <a:endParaRPr lang="en-US" sz="1350" dirty="0"/>
          </a:p>
        </p:txBody>
      </p:sp>
      <p:sp>
        <p:nvSpPr>
          <p:cNvPr id="13" name="Shape 11"/>
          <p:cNvSpPr/>
          <p:nvPr/>
        </p:nvSpPr>
        <p:spPr>
          <a:xfrm>
            <a:off x="685800" y="4169664"/>
            <a:ext cx="475488" cy="475488"/>
          </a:xfrm>
          <a:prstGeom prst="ellipse">
            <a:avLst/>
          </a:prstGeom>
          <a:solidFill>
            <a:srgbClr val="C0392B"/>
          </a:solidFill>
          <a:ln w="12700">
            <a:solidFill>
              <a:srgbClr val="C0392B"/>
            </a:solidFill>
            <a:prstDash val="solid"/>
          </a:ln>
        </p:spPr>
      </p:sp>
      <p:sp>
        <p:nvSpPr>
          <p:cNvPr id="14" name="Text 12"/>
          <p:cNvSpPr/>
          <p:nvPr/>
        </p:nvSpPr>
        <p:spPr>
          <a:xfrm>
            <a:off x="685800" y="4169664"/>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5" name="Text 13"/>
          <p:cNvSpPr/>
          <p:nvPr/>
        </p:nvSpPr>
        <p:spPr>
          <a:xfrm>
            <a:off x="1417320" y="4123944"/>
            <a:ext cx="9966960" cy="301752"/>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Space weather, hourly</a:t>
            </a:r>
            <a:endParaRPr lang="en-US" sz="1700" dirty="0"/>
          </a:p>
        </p:txBody>
      </p:sp>
      <p:sp>
        <p:nvSpPr>
          <p:cNvPr id="16" name="Text 14"/>
          <p:cNvSpPr/>
          <p:nvPr/>
        </p:nvSpPr>
        <p:spPr>
          <a:xfrm>
            <a:off x="1417320" y="4453128"/>
            <a:ext cx="9921240" cy="50292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WWV carries geophysical and GPS-status announcements every hour — propagation information delivered by the same signal you are using to judge propagation.</a:t>
            </a:r>
            <a:endParaRPr lang="en-US" sz="1350" dirty="0"/>
          </a:p>
        </p:txBody>
      </p:sp>
      <p:sp>
        <p:nvSpPr>
          <p:cNvPr id="17" name="Shape 15"/>
          <p:cNvSpPr/>
          <p:nvPr/>
        </p:nvSpPr>
        <p:spPr>
          <a:xfrm>
            <a:off x="685800" y="5065776"/>
            <a:ext cx="475488" cy="475488"/>
          </a:xfrm>
          <a:prstGeom prst="ellipse">
            <a:avLst/>
          </a:prstGeom>
          <a:solidFill>
            <a:srgbClr val="C0392B"/>
          </a:solidFill>
          <a:ln w="12700">
            <a:solidFill>
              <a:srgbClr val="C0392B"/>
            </a:solidFill>
            <a:prstDash val="solid"/>
          </a:ln>
        </p:spPr>
      </p:sp>
      <p:sp>
        <p:nvSpPr>
          <p:cNvPr id="18" name="Text 16"/>
          <p:cNvSpPr/>
          <p:nvPr/>
        </p:nvSpPr>
        <p:spPr>
          <a:xfrm>
            <a:off x="685800" y="5065776"/>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9" name="Text 17"/>
          <p:cNvSpPr/>
          <p:nvPr/>
        </p:nvSpPr>
        <p:spPr>
          <a:xfrm>
            <a:off x="1417320" y="5020056"/>
            <a:ext cx="9966960" cy="301752"/>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Knowing the time that matters</a:t>
            </a:r>
            <a:endParaRPr lang="en-US" sz="1700" dirty="0"/>
          </a:p>
        </p:txBody>
      </p:sp>
      <p:sp>
        <p:nvSpPr>
          <p:cNvPr id="20" name="Text 18"/>
          <p:cNvSpPr/>
          <p:nvPr/>
        </p:nvSpPr>
        <p:spPr>
          <a:xfrm>
            <a:off x="1417320" y="5349240"/>
            <a:ext cx="9921240" cy="50292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UTC, spoken aloud, for logs, schedules, nets and contests — with no clock of your own to trust or set.</a:t>
            </a:r>
            <a:endParaRPr lang="en-US" sz="1350" dirty="0"/>
          </a:p>
        </p:txBody>
      </p:sp>
      <p:sp>
        <p:nvSpPr>
          <p:cNvPr id="21" name="Shape 19"/>
          <p:cNvSpPr/>
          <p:nvPr/>
        </p:nvSpPr>
        <p:spPr>
          <a:xfrm>
            <a:off x="685800" y="5961888"/>
            <a:ext cx="475488" cy="475488"/>
          </a:xfrm>
          <a:prstGeom prst="ellipse">
            <a:avLst/>
          </a:prstGeom>
          <a:solidFill>
            <a:srgbClr val="C0392B"/>
          </a:solidFill>
          <a:ln w="12700">
            <a:solidFill>
              <a:srgbClr val="C0392B"/>
            </a:solidFill>
            <a:prstDash val="solid"/>
          </a:ln>
        </p:spPr>
      </p:sp>
      <p:sp>
        <p:nvSpPr>
          <p:cNvPr id="22" name="Text 20"/>
          <p:cNvSpPr/>
          <p:nvPr/>
        </p:nvSpPr>
        <p:spPr>
          <a:xfrm>
            <a:off x="685800" y="596188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3" name="Text 21"/>
          <p:cNvSpPr/>
          <p:nvPr/>
        </p:nvSpPr>
        <p:spPr>
          <a:xfrm>
            <a:off x="1417320" y="5916168"/>
            <a:ext cx="9966960" cy="301752"/>
          </a:xfrm>
          <a:prstGeom prst="rect">
            <a:avLst/>
          </a:prstGeom>
          <a:noFill/>
          <a:ln/>
        </p:spPr>
        <p:txBody>
          <a:bodyPr wrap="square" lIns="0" tIns="0" rIns="0" bIns="0" rtlCol="0" anchor="ctr"/>
          <a:lstStyle/>
          <a:p>
            <a:pPr indent="0" marL="0">
              <a:buNone/>
            </a:pPr>
            <a:r>
              <a:rPr lang="en-US" sz="1700" b="1" dirty="0">
                <a:solidFill>
                  <a:srgbClr val="2C3E50"/>
                </a:solidFill>
                <a:latin typeface="Calibri" pitchFamily="34" charset="0"/>
                <a:ea typeface="Calibri" pitchFamily="34" charset="-122"/>
                <a:cs typeface="Calibri" pitchFamily="34" charset="-120"/>
              </a:rPr>
              <a:t>Doing science with it</a:t>
            </a:r>
            <a:endParaRPr lang="en-US" sz="1700" dirty="0"/>
          </a:p>
        </p:txBody>
      </p:sp>
      <p:sp>
        <p:nvSpPr>
          <p:cNvPr id="24" name="Text 22"/>
          <p:cNvSpPr/>
          <p:nvPr/>
        </p:nvSpPr>
        <p:spPr>
          <a:xfrm>
            <a:off x="1417320" y="6245352"/>
            <a:ext cx="9921240" cy="50292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Since 2021 WWV and WWVH carry an hourly burst of tones and noise for the HamSCI ionospheric experiment. In 1958 the 20 MHz signal tracked a dying Sputnik by meteor-scatter.</a:t>
            </a:r>
            <a:endParaRPr lang="en-US" sz="13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REPLACED THEM</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So what is the standard now?</a:t>
            </a:r>
            <a:endParaRPr lang="en-US" sz="3400" dirty="0"/>
          </a:p>
        </p:txBody>
      </p:sp>
      <p:sp>
        <p:nvSpPr>
          <p:cNvPr id="4" name="Shape 2"/>
          <p:cNvSpPr/>
          <p:nvPr/>
        </p:nvSpPr>
        <p:spPr>
          <a:xfrm>
            <a:off x="640080" y="1600200"/>
            <a:ext cx="10881360" cy="1325880"/>
          </a:xfrm>
          <a:prstGeom prst="roundRect">
            <a:avLst>
              <a:gd name="adj" fmla="val 6207"/>
            </a:avLst>
          </a:prstGeom>
          <a:solidFill>
            <a:srgbClr val="2C3E50"/>
          </a:solidFill>
          <a:ln w="12700">
            <a:solidFill>
              <a:srgbClr val="DDE2E8"/>
            </a:solidFill>
            <a:prstDash val="solid"/>
          </a:ln>
        </p:spPr>
      </p:sp>
      <p:sp>
        <p:nvSpPr>
          <p:cNvPr id="5" name="Text 3"/>
          <p:cNvSpPr/>
          <p:nvPr/>
        </p:nvSpPr>
        <p:spPr>
          <a:xfrm>
            <a:off x="1005840" y="1783080"/>
            <a:ext cx="10149840" cy="411480"/>
          </a:xfrm>
          <a:prstGeom prst="rect">
            <a:avLst/>
          </a:prstGeom>
          <a:noFill/>
          <a:ln/>
        </p:spPr>
        <p:txBody>
          <a:bodyPr wrap="square" lIns="0" tIns="0" rIns="0" bIns="0" rtlCol="0" anchor="ctr"/>
          <a:lstStyle/>
          <a:p>
            <a:pPr indent="0" marL="0">
              <a:buNone/>
            </a:pPr>
            <a:r>
              <a:rPr lang="en-US" sz="2400" b="1" dirty="0">
                <a:solidFill>
                  <a:srgbClr val="FFFFFF"/>
                </a:solidFill>
                <a:latin typeface="Cambria" pitchFamily="34" charset="0"/>
                <a:ea typeface="Cambria" pitchFamily="34" charset="-122"/>
                <a:cs typeface="Cambria" pitchFamily="34" charset="-120"/>
              </a:rPr>
              <a:t>UTC is the world's time standard — and always was.</a:t>
            </a:r>
            <a:endParaRPr lang="en-US" sz="2400" dirty="0"/>
          </a:p>
        </p:txBody>
      </p:sp>
      <p:sp>
        <p:nvSpPr>
          <p:cNvPr id="6" name="Text 4"/>
          <p:cNvSpPr/>
          <p:nvPr/>
        </p:nvSpPr>
        <p:spPr>
          <a:xfrm>
            <a:off x="1005840" y="2286000"/>
            <a:ext cx="10149840" cy="502920"/>
          </a:xfrm>
          <a:prstGeom prst="rect">
            <a:avLst/>
          </a:prstGeom>
          <a:noFill/>
          <a:ln/>
        </p:spPr>
        <p:txBody>
          <a:bodyPr wrap="square" lIns="0" tIns="0" rIns="0" bIns="0" rtlCol="0" anchor="ctr"/>
          <a:lstStyle/>
          <a:p>
            <a:pPr indent="0" marL="0">
              <a:buNone/>
            </a:pPr>
            <a:r>
              <a:rPr lang="en-US" sz="1450" dirty="0">
                <a:solidFill>
                  <a:srgbClr val="9FB3C8"/>
                </a:solidFill>
                <a:latin typeface="Calibri" pitchFamily="34" charset="0"/>
                <a:ea typeface="Calibri" pitchFamily="34" charset="-122"/>
                <a:cs typeface="Calibri" pitchFamily="34" charset="-120"/>
              </a:rPr>
              <a:t>Coordinated Universal Time, kept by international agreement from atomic clocks in national laboratories. The time stations never were the standard — they were one way of delivering it.</a:t>
            </a:r>
            <a:endParaRPr lang="en-US" sz="1450" dirty="0"/>
          </a:p>
        </p:txBody>
      </p:sp>
      <p:sp>
        <p:nvSpPr>
          <p:cNvPr id="7" name="Text 5"/>
          <p:cNvSpPr/>
          <p:nvPr/>
        </p:nvSpPr>
        <p:spPr>
          <a:xfrm>
            <a:off x="640080" y="3017520"/>
            <a:ext cx="10881360" cy="320040"/>
          </a:xfrm>
          <a:prstGeom prst="rect">
            <a:avLst/>
          </a:prstGeom>
          <a:noFill/>
          <a:ln/>
        </p:spPr>
        <p:txBody>
          <a:bodyPr wrap="square" lIns="0" tIns="0" rIns="0" bIns="0" rtlCol="0" anchor="ctr"/>
          <a:lstStyle/>
          <a:p>
            <a:pPr indent="0" marL="0">
              <a:buNone/>
            </a:pPr>
            <a:r>
              <a:rPr lang="en-US" sz="1600" b="1" dirty="0">
                <a:solidFill>
                  <a:srgbClr val="2C3E50"/>
                </a:solidFill>
                <a:latin typeface="Calibri" pitchFamily="34" charset="0"/>
                <a:ea typeface="Calibri" pitchFamily="34" charset="-122"/>
                <a:cs typeface="Calibri" pitchFamily="34" charset="-120"/>
              </a:rPr>
              <a:t>What changed is the delivery:</a:t>
            </a:r>
            <a:endParaRPr lang="en-US" sz="1600" dirty="0"/>
          </a:p>
        </p:txBody>
      </p:sp>
      <p:sp>
        <p:nvSpPr>
          <p:cNvPr id="8" name="Shape 6"/>
          <p:cNvSpPr/>
          <p:nvPr/>
        </p:nvSpPr>
        <p:spPr>
          <a:xfrm>
            <a:off x="640080" y="3474720"/>
            <a:ext cx="3566160" cy="2286000"/>
          </a:xfrm>
          <a:prstGeom prst="roundRect">
            <a:avLst>
              <a:gd name="adj" fmla="val 3600"/>
            </a:avLst>
          </a:prstGeom>
          <a:solidFill>
            <a:srgbClr val="FDF3F2"/>
          </a:solidFill>
          <a:ln w="12700">
            <a:solidFill>
              <a:srgbClr val="DDE2E8"/>
            </a:solidFill>
            <a:prstDash val="solid"/>
          </a:ln>
        </p:spPr>
      </p:sp>
      <p:sp>
        <p:nvSpPr>
          <p:cNvPr id="9" name="Text 7"/>
          <p:cNvSpPr/>
          <p:nvPr/>
        </p:nvSpPr>
        <p:spPr>
          <a:xfrm>
            <a:off x="914400" y="3657600"/>
            <a:ext cx="3017520" cy="457200"/>
          </a:xfrm>
          <a:prstGeom prst="rect">
            <a:avLst/>
          </a:prstGeom>
          <a:noFill/>
          <a:ln/>
        </p:spPr>
        <p:txBody>
          <a:bodyPr wrap="square" lIns="0" tIns="0" rIns="0" bIns="0" rtlCol="0" anchor="ctr"/>
          <a:lstStyle/>
          <a:p>
            <a:pPr indent="0" marL="0">
              <a:buNone/>
            </a:pPr>
            <a:r>
              <a:rPr lang="en-US" sz="2600" b="1" dirty="0">
                <a:solidFill>
                  <a:srgbClr val="C0392B"/>
                </a:solidFill>
                <a:latin typeface="Cambria" pitchFamily="34" charset="0"/>
                <a:ea typeface="Cambria" pitchFamily="34" charset="-122"/>
                <a:cs typeface="Cambria" pitchFamily="34" charset="-120"/>
              </a:rPr>
              <a:t>GPS</a:t>
            </a:r>
            <a:endParaRPr lang="en-US" sz="2600" dirty="0"/>
          </a:p>
        </p:txBody>
      </p:sp>
      <p:sp>
        <p:nvSpPr>
          <p:cNvPr id="10" name="Text 8"/>
          <p:cNvSpPr/>
          <p:nvPr/>
        </p:nvSpPr>
        <p:spPr>
          <a:xfrm>
            <a:off x="914400" y="4133088"/>
            <a:ext cx="3017520" cy="32004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Global Positioning System</a:t>
            </a:r>
            <a:endParaRPr lang="en-US" sz="1300" dirty="0"/>
          </a:p>
        </p:txBody>
      </p:sp>
      <p:sp>
        <p:nvSpPr>
          <p:cNvPr id="11" name="Text 9"/>
          <p:cNvSpPr/>
          <p:nvPr/>
        </p:nvSpPr>
        <p:spPr>
          <a:xfrm>
            <a:off x="914400" y="4526280"/>
            <a:ext cx="3017520" cy="11430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A satellite constellation carrying atomic clocks. Your receiver works out where it is from how long each signal took to arrive — so it is a timing system first and a navigation system second.</a:t>
            </a:r>
            <a:endParaRPr lang="en-US" sz="1250" dirty="0"/>
          </a:p>
        </p:txBody>
      </p:sp>
      <p:sp>
        <p:nvSpPr>
          <p:cNvPr id="12" name="Shape 10"/>
          <p:cNvSpPr/>
          <p:nvPr/>
        </p:nvSpPr>
        <p:spPr>
          <a:xfrm>
            <a:off x="4434840" y="3474720"/>
            <a:ext cx="3566160" cy="2286000"/>
          </a:xfrm>
          <a:prstGeom prst="roundRect">
            <a:avLst>
              <a:gd name="adj" fmla="val 3600"/>
            </a:avLst>
          </a:prstGeom>
          <a:solidFill>
            <a:srgbClr val="F2F4F7"/>
          </a:solidFill>
          <a:ln w="12700">
            <a:solidFill>
              <a:srgbClr val="DDE2E8"/>
            </a:solidFill>
            <a:prstDash val="solid"/>
          </a:ln>
        </p:spPr>
      </p:sp>
      <p:sp>
        <p:nvSpPr>
          <p:cNvPr id="13" name="Text 11"/>
          <p:cNvSpPr/>
          <p:nvPr/>
        </p:nvSpPr>
        <p:spPr>
          <a:xfrm>
            <a:off x="4709160" y="3657600"/>
            <a:ext cx="3017520" cy="457200"/>
          </a:xfrm>
          <a:prstGeom prst="rect">
            <a:avLst/>
          </a:prstGeom>
          <a:noFill/>
          <a:ln/>
        </p:spPr>
        <p:txBody>
          <a:bodyPr wrap="square" lIns="0" tIns="0" rIns="0" bIns="0" rtlCol="0" anchor="ctr"/>
          <a:lstStyle/>
          <a:p>
            <a:pPr indent="0" marL="0">
              <a:buNone/>
            </a:pPr>
            <a:r>
              <a:rPr lang="en-US" sz="2600" b="1" dirty="0">
                <a:solidFill>
                  <a:srgbClr val="2C3E50"/>
                </a:solidFill>
                <a:latin typeface="Cambria" pitchFamily="34" charset="0"/>
                <a:ea typeface="Cambria" pitchFamily="34" charset="-122"/>
                <a:cs typeface="Cambria" pitchFamily="34" charset="-120"/>
              </a:rPr>
              <a:t>NTP</a:t>
            </a:r>
            <a:endParaRPr lang="en-US" sz="2600" dirty="0"/>
          </a:p>
        </p:txBody>
      </p:sp>
      <p:sp>
        <p:nvSpPr>
          <p:cNvPr id="14" name="Text 12"/>
          <p:cNvSpPr/>
          <p:nvPr/>
        </p:nvSpPr>
        <p:spPr>
          <a:xfrm>
            <a:off x="4709160" y="4133088"/>
            <a:ext cx="3017520" cy="32004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Network Time Protocol</a:t>
            </a:r>
            <a:endParaRPr lang="en-US" sz="1300" dirty="0"/>
          </a:p>
        </p:txBody>
      </p:sp>
      <p:sp>
        <p:nvSpPr>
          <p:cNvPr id="15" name="Text 13"/>
          <p:cNvSpPr/>
          <p:nvPr/>
        </p:nvSpPr>
        <p:spPr>
          <a:xfrm>
            <a:off x="4709160" y="4526280"/>
            <a:ext cx="3017520" cy="11430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How almost every computer and phone on earth sets its clock, over the internet, without anyone thinking about it.</a:t>
            </a:r>
            <a:endParaRPr lang="en-US" sz="1250" dirty="0"/>
          </a:p>
        </p:txBody>
      </p:sp>
      <p:sp>
        <p:nvSpPr>
          <p:cNvPr id="16" name="Shape 14"/>
          <p:cNvSpPr/>
          <p:nvPr/>
        </p:nvSpPr>
        <p:spPr>
          <a:xfrm>
            <a:off x="8229600" y="3474720"/>
            <a:ext cx="3566160" cy="2286000"/>
          </a:xfrm>
          <a:prstGeom prst="roundRect">
            <a:avLst>
              <a:gd name="adj" fmla="val 3600"/>
            </a:avLst>
          </a:prstGeom>
          <a:solidFill>
            <a:srgbClr val="F2F4F7"/>
          </a:solidFill>
          <a:ln w="12700">
            <a:solidFill>
              <a:srgbClr val="DDE2E8"/>
            </a:solidFill>
            <a:prstDash val="solid"/>
          </a:ln>
        </p:spPr>
      </p:sp>
      <p:sp>
        <p:nvSpPr>
          <p:cNvPr id="17" name="Text 15"/>
          <p:cNvSpPr/>
          <p:nvPr/>
        </p:nvSpPr>
        <p:spPr>
          <a:xfrm>
            <a:off x="8503920" y="3657600"/>
            <a:ext cx="3017520" cy="457200"/>
          </a:xfrm>
          <a:prstGeom prst="rect">
            <a:avLst/>
          </a:prstGeom>
          <a:noFill/>
          <a:ln/>
        </p:spPr>
        <p:txBody>
          <a:bodyPr wrap="square" lIns="0" tIns="0" rIns="0" bIns="0" rtlCol="0" anchor="ctr"/>
          <a:lstStyle/>
          <a:p>
            <a:pPr indent="0" marL="0">
              <a:buNone/>
            </a:pPr>
            <a:r>
              <a:rPr lang="en-US" sz="2600" b="1" dirty="0">
                <a:solidFill>
                  <a:srgbClr val="6B7480"/>
                </a:solidFill>
                <a:latin typeface="Cambria" pitchFamily="34" charset="0"/>
                <a:ea typeface="Cambria" pitchFamily="34" charset="-122"/>
                <a:cs typeface="Cambria" pitchFamily="34" charset="-120"/>
              </a:rPr>
              <a:t>The old way</a:t>
            </a:r>
            <a:endParaRPr lang="en-US" sz="2600" dirty="0"/>
          </a:p>
        </p:txBody>
      </p:sp>
      <p:sp>
        <p:nvSpPr>
          <p:cNvPr id="18" name="Text 16"/>
          <p:cNvSpPr/>
          <p:nvPr/>
        </p:nvSpPr>
        <p:spPr>
          <a:xfrm>
            <a:off x="8503920" y="4133088"/>
            <a:ext cx="3017520" cy="320040"/>
          </a:xfrm>
          <a:prstGeom prst="rect">
            <a:avLst/>
          </a:prstGeom>
          <a:noFill/>
          <a:ln/>
        </p:spPr>
        <p:txBody>
          <a:bodyPr wrap="square" lIns="0" tIns="0" rIns="0" bIns="0" rtlCol="0" anchor="ctr"/>
          <a:lstStyle/>
          <a:p>
            <a:pPr indent="0" marL="0">
              <a:buNone/>
            </a:pPr>
            <a:r>
              <a:rPr lang="en-US" sz="1300" b="1" dirty="0">
                <a:solidFill>
                  <a:srgbClr val="2C3E50"/>
                </a:solidFill>
                <a:latin typeface="Calibri" pitchFamily="34" charset="0"/>
                <a:ea typeface="Calibri" pitchFamily="34" charset="-122"/>
                <a:cs typeface="Calibri" pitchFamily="34" charset="-120"/>
              </a:rPr>
              <a:t>A carrier in the air</a:t>
            </a:r>
            <a:endParaRPr lang="en-US" sz="1300" dirty="0"/>
          </a:p>
        </p:txBody>
      </p:sp>
      <p:sp>
        <p:nvSpPr>
          <p:cNvPr id="19" name="Text 17"/>
          <p:cNvSpPr/>
          <p:nvPr/>
        </p:nvSpPr>
        <p:spPr>
          <a:xfrm>
            <a:off x="8503920" y="4526280"/>
            <a:ext cx="3017520" cy="1143000"/>
          </a:xfrm>
          <a:prstGeom prst="rect">
            <a:avLst/>
          </a:prstGeom>
          <a:noFill/>
          <a:ln/>
        </p:spPr>
        <p:txBody>
          <a:bodyPr wrap="square" lIns="0" tIns="0" rIns="0" bIns="0" rtlCol="0" anchor="ctr"/>
          <a:lstStyle/>
          <a:p>
            <a:pPr indent="0" marL="0">
              <a:buNone/>
            </a:pPr>
            <a:r>
              <a:rPr lang="en-US" sz="1250" dirty="0">
                <a:solidFill>
                  <a:srgbClr val="1A1A1A"/>
                </a:solidFill>
                <a:latin typeface="Calibri" pitchFamily="34" charset="0"/>
                <a:ea typeface="Calibri" pitchFamily="34" charset="-122"/>
                <a:cs typeface="Calibri" pitchFamily="34" charset="-120"/>
              </a:rPr>
              <a:t>A signal you can receive with a wire and a diode, from a transmitter you can point at on a map.</a:t>
            </a:r>
            <a:endParaRPr lang="en-US" sz="1250" dirty="0"/>
          </a:p>
        </p:txBody>
      </p:sp>
      <p:sp>
        <p:nvSpPr>
          <p:cNvPr id="20" name="Text 18"/>
          <p:cNvSpPr/>
          <p:nvPr/>
        </p:nvSpPr>
        <p:spPr>
          <a:xfrm>
            <a:off x="640080" y="5989320"/>
            <a:ext cx="10881360" cy="457200"/>
          </a:xfrm>
          <a:prstGeom prst="rect">
            <a:avLst/>
          </a:prstGeom>
          <a:noFill/>
          <a:ln/>
        </p:spPr>
        <p:txBody>
          <a:bodyPr wrap="square" lIns="0" tIns="0" rIns="0" bIns="0" rtlCol="0" anchor="ctr"/>
          <a:lstStyle/>
          <a:p>
            <a:pPr indent="0" marL="0">
              <a:buNone/>
            </a:pPr>
            <a:r>
              <a:rPr lang="en-US" sz="1700" b="1" dirty="0">
                <a:solidFill>
                  <a:srgbClr val="C0392B"/>
                </a:solidFill>
                <a:latin typeface="Cambria" pitchFamily="34" charset="0"/>
                <a:ea typeface="Cambria" pitchFamily="34" charset="-122"/>
                <a:cs typeface="Cambria" pitchFamily="34" charset="-120"/>
              </a:rPr>
              <a:t>GPS did not replace the time stations with a better time signal. It replaced them by putting an atomic clock in everyone's pocket for the price of a chip.</a:t>
            </a:r>
            <a:endParaRPr lang="en-US" sz="17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1B2A38"/>
        </a:solidFill>
      </p:bgPr>
    </p:bg>
    <p:spTree>
      <p:nvGrpSpPr>
        <p:cNvPr id="1" name=""/>
        <p:cNvGrpSpPr/>
        <p:nvPr/>
      </p:nvGrpSpPr>
      <p:grpSpPr>
        <a:xfrm>
          <a:off x="0" y="0"/>
          <a:ext cx="0" cy="0"/>
          <a:chOff x="0" y="0"/>
          <a:chExt cx="0" cy="0"/>
        </a:xfrm>
      </p:grpSpPr>
      <p:pic>
        <p:nvPicPr>
          <p:cNvPr id="2" name="Image 0" descr="/home/claude/img/art2-sky.jpg">    </p:cNvPr>
          <p:cNvPicPr>
            <a:picLocks noChangeAspect="1"/>
          </p:cNvPicPr>
          <p:nvPr/>
        </p:nvPicPr>
        <p:blipFill>
          <a:blip r:embed="rId1"/>
          <a:srcRect l="0" r="0" t="0" b="0"/>
          <a:stretch/>
        </p:blipFill>
        <p:spPr>
          <a:xfrm>
            <a:off x="0" y="0"/>
            <a:ext cx="12198096" cy="6858000"/>
          </a:xfrm>
          <a:prstGeom prst="rect">
            <a:avLst/>
          </a:prstGeom>
        </p:spPr>
      </p:pic>
      <p:sp>
        <p:nvSpPr>
          <p:cNvPr id="3" name="Shape 0"/>
          <p:cNvSpPr/>
          <p:nvPr/>
        </p:nvSpPr>
        <p:spPr>
          <a:xfrm>
            <a:off x="0" y="0"/>
            <a:ext cx="12198096" cy="6858000"/>
          </a:xfrm>
          <a:prstGeom prst="rect">
            <a:avLst/>
          </a:prstGeom>
          <a:solidFill>
            <a:srgbClr val="1B2A38">
              <a:alpha val="66000"/>
            </a:srgbClr>
          </a:solidFill>
          <a:ln w="12700">
            <a:solidFill>
              <a:srgbClr val="333333"/>
            </a:solidFill>
            <a:prstDash val="solid"/>
          </a:ln>
        </p:spPr>
      </p:sp>
      <p:sp>
        <p:nvSpPr>
          <p:cNvPr id="4" name="Text 1"/>
          <p:cNvSpPr/>
          <p:nvPr/>
        </p:nvSpPr>
        <p:spPr>
          <a:xfrm>
            <a:off x="10332720" y="6400800"/>
            <a:ext cx="1828800" cy="256032"/>
          </a:xfrm>
          <a:prstGeom prst="rect">
            <a:avLst/>
          </a:prstGeom>
          <a:noFill/>
          <a:ln/>
        </p:spPr>
        <p:txBody>
          <a:bodyPr wrap="square" lIns="0" tIns="0" rIns="0" bIns="0" rtlCol="0" anchor="ctr"/>
          <a:lstStyle/>
          <a:p>
            <a:pPr indent="0" marL="0">
              <a:buNone/>
            </a:pPr>
            <a:r>
              <a:rPr lang="en-US" sz="1000" dirty="0">
                <a:solidFill>
                  <a:srgbClr val="8899A6"/>
                </a:solidFill>
                <a:latin typeface="Calibri" pitchFamily="34" charset="0"/>
                <a:ea typeface="Calibri" pitchFamily="34" charset="-122"/>
                <a:cs typeface="Calibri" pitchFamily="34" charset="-120"/>
              </a:rPr>
              <a:t>Credit: NIST</a:t>
            </a:r>
            <a:endParaRPr lang="en-US" sz="1000" dirty="0"/>
          </a:p>
        </p:txBody>
      </p:sp>
      <p:sp>
        <p:nvSpPr>
          <p:cNvPr id="5" name="Text 2"/>
          <p:cNvSpPr/>
          <p:nvPr/>
        </p:nvSpPr>
        <p:spPr>
          <a:xfrm>
            <a:off x="914400" y="1417320"/>
            <a:ext cx="8229600" cy="320040"/>
          </a:xfrm>
          <a:prstGeom prst="rect">
            <a:avLst/>
          </a:prstGeom>
          <a:noFill/>
          <a:ln/>
        </p:spPr>
        <p:txBody>
          <a:bodyPr wrap="square" lIns="0" tIns="0" rIns="0" bIns="0" rtlCol="0" anchor="ctr"/>
          <a:lstStyle/>
          <a:p>
            <a:pPr indent="0" marL="0">
              <a:buNone/>
            </a:pPr>
            <a:r>
              <a:rPr lang="en-US" sz="1300" b="1" spc="300" kern="0" dirty="0">
                <a:solidFill>
                  <a:srgbClr val="C0392B"/>
                </a:solidFill>
                <a:latin typeface="Calibri" pitchFamily="34" charset="0"/>
                <a:ea typeface="Calibri" pitchFamily="34" charset="-122"/>
                <a:cs typeface="Calibri" pitchFamily="34" charset="-120"/>
              </a:rPr>
              <a:t>WHY THEY STILL MATTER</a:t>
            </a:r>
            <a:endParaRPr lang="en-US" sz="1300" dirty="0"/>
          </a:p>
        </p:txBody>
      </p:sp>
      <p:sp>
        <p:nvSpPr>
          <p:cNvPr id="6" name="Text 3"/>
          <p:cNvSpPr/>
          <p:nvPr/>
        </p:nvSpPr>
        <p:spPr>
          <a:xfrm>
            <a:off x="914400" y="1874520"/>
            <a:ext cx="9692640" cy="1188720"/>
          </a:xfrm>
          <a:prstGeom prst="rect">
            <a:avLst/>
          </a:prstGeom>
          <a:noFill/>
          <a:ln/>
        </p:spPr>
        <p:txBody>
          <a:bodyPr wrap="square" lIns="0" tIns="0" rIns="0" bIns="0" rtlCol="0" anchor="ctr"/>
          <a:lstStyle/>
          <a:p>
            <a:pPr indent="0" marL="0">
              <a:lnSpc>
                <a:spcPts val="3600"/>
              </a:lnSpc>
              <a:buNone/>
            </a:pPr>
            <a:r>
              <a:rPr lang="en-US" sz="2700" dirty="0">
                <a:solidFill>
                  <a:srgbClr val="C9D6E2"/>
                </a:solidFill>
                <a:latin typeface="Cambria" pitchFamily="34" charset="0"/>
                <a:ea typeface="Cambria" pitchFamily="34" charset="-122"/>
                <a:cs typeface="Cambria" pitchFamily="34" charset="-120"/>
              </a:rPr>
              <a:t>A signal in the air needs no account,</a:t>
            </a:r>
            <a:endParaRPr lang="en-US" sz="2700" dirty="0"/>
          </a:p>
          <a:p>
            <a:pPr indent="0" marL="0">
              <a:lnSpc>
                <a:spcPts val="3600"/>
              </a:lnSpc>
              <a:buNone/>
            </a:pPr>
            <a:r>
              <a:rPr lang="en-US" sz="2700" dirty="0">
                <a:solidFill>
                  <a:srgbClr val="C9D6E2"/>
                </a:solidFill>
                <a:latin typeface="Cambria" pitchFamily="34" charset="0"/>
                <a:ea typeface="Cambria" pitchFamily="34" charset="-122"/>
                <a:cs typeface="Cambria" pitchFamily="34" charset="-120"/>
              </a:rPr>
              <a:t>no subscription and no network.</a:t>
            </a:r>
            <a:endParaRPr lang="en-US" sz="2700" dirty="0"/>
          </a:p>
        </p:txBody>
      </p:sp>
      <p:sp>
        <p:nvSpPr>
          <p:cNvPr id="7" name="Text 4"/>
          <p:cNvSpPr/>
          <p:nvPr/>
        </p:nvSpPr>
        <p:spPr>
          <a:xfrm>
            <a:off x="914400" y="3291840"/>
            <a:ext cx="9692640" cy="731520"/>
          </a:xfrm>
          <a:prstGeom prst="rect">
            <a:avLst/>
          </a:prstGeom>
          <a:noFill/>
          <a:ln/>
        </p:spPr>
        <p:txBody>
          <a:bodyPr wrap="square" lIns="0" tIns="0" rIns="0" bIns="0"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It simply arrives.</a:t>
            </a:r>
            <a:endParaRPr lang="en-US" sz="3800" dirty="0"/>
          </a:p>
        </p:txBody>
      </p:sp>
      <p:sp>
        <p:nvSpPr>
          <p:cNvPr id="8" name="Text 5"/>
          <p:cNvSpPr/>
          <p:nvPr/>
        </p:nvSpPr>
        <p:spPr>
          <a:xfrm>
            <a:off x="914400" y="4206240"/>
            <a:ext cx="9692640" cy="914400"/>
          </a:xfrm>
          <a:prstGeom prst="rect">
            <a:avLst/>
          </a:prstGeom>
          <a:noFill/>
          <a:ln/>
        </p:spPr>
        <p:txBody>
          <a:bodyPr wrap="square" lIns="0" tIns="0" rIns="0" bIns="0" rtlCol="0" anchor="ctr"/>
          <a:lstStyle/>
          <a:p>
            <a:pPr indent="0" marL="0">
              <a:buNone/>
            </a:pPr>
            <a:r>
              <a:rPr lang="en-US" sz="1600" dirty="0">
                <a:solidFill>
                  <a:srgbClr val="9FB3C8"/>
                </a:solidFill>
                <a:latin typeface="Calibri" pitchFamily="34" charset="0"/>
                <a:ea typeface="Calibri" pitchFamily="34" charset="-122"/>
                <a:cs typeface="Calibri" pitchFamily="34" charset="-120"/>
              </a:rPr>
              <a:t>GPS can be jammed. The internet can be down. A satellite constellation is operated by somebody, somewhere, who can switch it off. A carrier on 60 kHz just arrives — and every station that closes is one fewer way to know what time it is without asking permission.</a:t>
            </a:r>
            <a:endParaRPr lang="en-US" sz="1600" dirty="0"/>
          </a:p>
        </p:txBody>
      </p:sp>
      <p:sp>
        <p:nvSpPr>
          <p:cNvPr id="9" name="Text 6"/>
          <p:cNvSpPr/>
          <p:nvPr/>
        </p:nvSpPr>
        <p:spPr>
          <a:xfrm>
            <a:off x="914400" y="5440680"/>
            <a:ext cx="9692640" cy="457200"/>
          </a:xfrm>
          <a:prstGeom prst="rect">
            <a:avLst/>
          </a:prstGeom>
          <a:noFill/>
          <a:ln/>
        </p:spPr>
        <p:txBody>
          <a:bodyPr wrap="square" lIns="0" tIns="0" rIns="0" bIns="0" rtlCol="0" anchor="ctr"/>
          <a:lstStyle/>
          <a:p>
            <a:pPr indent="0" marL="0">
              <a:buNone/>
            </a:pPr>
            <a:r>
              <a:rPr lang="en-US" sz="2400" b="1" dirty="0">
                <a:solidFill>
                  <a:srgbClr val="FFFFFF"/>
                </a:solidFill>
                <a:latin typeface="Cambria" pitchFamily="34" charset="0"/>
                <a:ea typeface="Cambria" pitchFamily="34" charset="-122"/>
                <a:cs typeface="Cambria" pitchFamily="34" charset="-120"/>
              </a:rPr>
              <a:t>Questions?</a:t>
            </a:r>
            <a:endParaRPr lang="en-US"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502920"/>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TAKE THIS AWAY</a:t>
            </a:r>
            <a:endParaRPr lang="en-US" sz="1200" dirty="0"/>
          </a:p>
        </p:txBody>
      </p:sp>
      <p:sp>
        <p:nvSpPr>
          <p:cNvPr id="3" name="Text 1"/>
          <p:cNvSpPr/>
          <p:nvPr/>
        </p:nvSpPr>
        <p:spPr>
          <a:xfrm>
            <a:off x="640080" y="868680"/>
            <a:ext cx="10881360" cy="685800"/>
          </a:xfrm>
          <a:prstGeom prst="rect">
            <a:avLst/>
          </a:prstGeom>
          <a:noFill/>
          <a:ln/>
        </p:spPr>
        <p:txBody>
          <a:bodyPr wrap="square" lIns="0" tIns="0" rIns="0" bIns="0" rtlCol="0" anchor="ctr"/>
          <a:lstStyle/>
          <a:p>
            <a:pPr indent="0" marL="0">
              <a:buNone/>
            </a:pPr>
            <a:r>
              <a:rPr lang="en-US" sz="3200" b="1" dirty="0">
                <a:solidFill>
                  <a:srgbClr val="2C3E50"/>
                </a:solidFill>
                <a:latin typeface="Cambria" pitchFamily="34" charset="0"/>
                <a:ea typeface="Cambria" pitchFamily="34" charset="-122"/>
                <a:cs typeface="Cambria" pitchFamily="34" charset="-120"/>
              </a:rPr>
              <a:t>Where to read the detail</a:t>
            </a:r>
            <a:endParaRPr lang="en-US" sz="3200" dirty="0"/>
          </a:p>
        </p:txBody>
      </p:sp>
      <p:sp>
        <p:nvSpPr>
          <p:cNvPr id="4" name="Text 2"/>
          <p:cNvSpPr/>
          <p:nvPr/>
        </p:nvSpPr>
        <p:spPr>
          <a:xfrm>
            <a:off x="640080" y="1691640"/>
            <a:ext cx="10881360" cy="365760"/>
          </a:xfrm>
          <a:prstGeom prst="rect">
            <a:avLst/>
          </a:prstGeom>
          <a:noFill/>
          <a:ln/>
        </p:spPr>
        <p:txBody>
          <a:bodyPr wrap="square" lIns="0" tIns="0" rIns="0" bIns="0" rtlCol="0" anchor="ctr"/>
          <a:lstStyle/>
          <a:p>
            <a:pPr indent="0" marL="0">
              <a:buNone/>
            </a:pPr>
            <a:r>
              <a:rPr lang="en-US" sz="1600" dirty="0">
                <a:solidFill>
                  <a:srgbClr val="1A1A1A"/>
                </a:solidFill>
                <a:latin typeface="Calibri" pitchFamily="34" charset="0"/>
                <a:ea typeface="Calibri" pitchFamily="34" charset="-122"/>
                <a:cs typeface="Calibri" pitchFamily="34" charset="-120"/>
              </a:rPr>
              <a:t>Everything in this talk is written up at greater length, free, with no sign-up and nothing for sale.</a:t>
            </a:r>
            <a:endParaRPr lang="en-US" sz="1600" dirty="0"/>
          </a:p>
        </p:txBody>
      </p:sp>
      <p:sp>
        <p:nvSpPr>
          <p:cNvPr id="5" name="Shape 3"/>
          <p:cNvSpPr/>
          <p:nvPr/>
        </p:nvSpPr>
        <p:spPr>
          <a:xfrm>
            <a:off x="640080" y="2313432"/>
            <a:ext cx="10881360" cy="804672"/>
          </a:xfrm>
          <a:prstGeom prst="rect">
            <a:avLst/>
          </a:prstGeom>
          <a:solidFill>
            <a:srgbClr val="F2F4F7"/>
          </a:solidFill>
          <a:ln w="12700">
            <a:solidFill>
              <a:srgbClr val="F2F4F7"/>
            </a:solidFill>
            <a:prstDash val="solid"/>
          </a:ln>
        </p:spPr>
      </p:sp>
      <p:sp>
        <p:nvSpPr>
          <p:cNvPr id="6" name="Text 4"/>
          <p:cNvSpPr/>
          <p:nvPr/>
        </p:nvSpPr>
        <p:spPr>
          <a:xfrm>
            <a:off x="868680" y="2359152"/>
            <a:ext cx="475488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Time Stations</a:t>
            </a:r>
            <a:endParaRPr lang="en-US" sz="1550" dirty="0"/>
          </a:p>
        </p:txBody>
      </p:sp>
      <p:sp>
        <p:nvSpPr>
          <p:cNvPr id="7" name="Text 5"/>
          <p:cNvSpPr/>
          <p:nvPr/>
        </p:nvSpPr>
        <p:spPr>
          <a:xfrm>
            <a:off x="5760720" y="2359152"/>
            <a:ext cx="557784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full version of this talk, with every station listed</a:t>
            </a:r>
            <a:endParaRPr lang="en-US" sz="1350" dirty="0"/>
          </a:p>
        </p:txBody>
      </p:sp>
      <p:sp>
        <p:nvSpPr>
          <p:cNvPr id="8" name="Text 6"/>
          <p:cNvSpPr/>
          <p:nvPr/>
        </p:nvSpPr>
        <p:spPr>
          <a:xfrm>
            <a:off x="868680" y="3200400"/>
            <a:ext cx="475488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Shortwave from America</a:t>
            </a:r>
            <a:endParaRPr lang="en-US" sz="1550" dirty="0"/>
          </a:p>
        </p:txBody>
      </p:sp>
      <p:sp>
        <p:nvSpPr>
          <p:cNvPr id="9" name="Text 7"/>
          <p:cNvSpPr/>
          <p:nvPr/>
        </p:nvSpPr>
        <p:spPr>
          <a:xfrm>
            <a:off x="5760720" y="3200400"/>
            <a:ext cx="557784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U.S. international broadcasters, past and present</a:t>
            </a:r>
            <a:endParaRPr lang="en-US" sz="1350" dirty="0"/>
          </a:p>
        </p:txBody>
      </p:sp>
      <p:sp>
        <p:nvSpPr>
          <p:cNvPr id="10" name="Shape 8"/>
          <p:cNvSpPr/>
          <p:nvPr/>
        </p:nvSpPr>
        <p:spPr>
          <a:xfrm>
            <a:off x="640080" y="3995928"/>
            <a:ext cx="10881360" cy="804672"/>
          </a:xfrm>
          <a:prstGeom prst="rect">
            <a:avLst/>
          </a:prstGeom>
          <a:solidFill>
            <a:srgbClr val="F2F4F7"/>
          </a:solidFill>
          <a:ln w="12700">
            <a:solidFill>
              <a:srgbClr val="F2F4F7"/>
            </a:solidFill>
            <a:prstDash val="solid"/>
          </a:ln>
        </p:spPr>
      </p:sp>
      <p:sp>
        <p:nvSpPr>
          <p:cNvPr id="11" name="Text 9"/>
          <p:cNvSpPr/>
          <p:nvPr/>
        </p:nvSpPr>
        <p:spPr>
          <a:xfrm>
            <a:off x="868680" y="4041648"/>
            <a:ext cx="475488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AM Broadcast Band Trivia</a:t>
            </a:r>
            <a:endParaRPr lang="en-US" sz="1550" dirty="0"/>
          </a:p>
        </p:txBody>
      </p:sp>
      <p:sp>
        <p:nvSpPr>
          <p:cNvPr id="12" name="Text 10"/>
          <p:cNvSpPr/>
          <p:nvPr/>
        </p:nvSpPr>
        <p:spPr>
          <a:xfrm>
            <a:off x="5760720" y="4041648"/>
            <a:ext cx="557784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other end of the dial</a:t>
            </a:r>
            <a:endParaRPr lang="en-US" sz="1350" dirty="0"/>
          </a:p>
        </p:txBody>
      </p:sp>
      <p:sp>
        <p:nvSpPr>
          <p:cNvPr id="13" name="Text 11"/>
          <p:cNvSpPr/>
          <p:nvPr/>
        </p:nvSpPr>
        <p:spPr>
          <a:xfrm>
            <a:off x="868680" y="4882896"/>
            <a:ext cx="4754880" cy="694944"/>
          </a:xfrm>
          <a:prstGeom prst="rect">
            <a:avLst/>
          </a:prstGeom>
          <a:noFill/>
          <a:ln/>
        </p:spPr>
        <p:txBody>
          <a:bodyPr wrap="square" lIns="0" tIns="0" rIns="0" bIns="0" rtlCol="0" anchor="ctr"/>
          <a:lstStyle/>
          <a:p>
            <a:pPr indent="0" marL="0">
              <a:buNone/>
            </a:pPr>
            <a:r>
              <a:rPr lang="en-US" sz="1550" b="1" dirty="0">
                <a:solidFill>
                  <a:srgbClr val="2C3E50"/>
                </a:solidFill>
                <a:latin typeface="Calibri" pitchFamily="34" charset="0"/>
                <a:ea typeface="Calibri" pitchFamily="34" charset="-122"/>
                <a:cs typeface="Calibri" pitchFamily="34" charset="-120"/>
              </a:rPr>
              <a:t>NIST Time and Frequency Division</a:t>
            </a:r>
            <a:endParaRPr lang="en-US" sz="1550" dirty="0"/>
          </a:p>
        </p:txBody>
      </p:sp>
      <p:sp>
        <p:nvSpPr>
          <p:cNvPr id="14" name="Text 12"/>
          <p:cNvSpPr/>
          <p:nvPr/>
        </p:nvSpPr>
        <p:spPr>
          <a:xfrm>
            <a:off x="5760720" y="4882896"/>
            <a:ext cx="5577840" cy="694944"/>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The official source for WWV, WWVH and WWVB</a:t>
            </a:r>
            <a:endParaRPr lang="en-US" sz="1350" dirty="0"/>
          </a:p>
        </p:txBody>
      </p:sp>
      <p:sp>
        <p:nvSpPr>
          <p:cNvPr id="15" name="Text 13"/>
          <p:cNvSpPr/>
          <p:nvPr/>
        </p:nvSpPr>
        <p:spPr>
          <a:xfrm>
            <a:off x="640080" y="5852160"/>
            <a:ext cx="10881360" cy="457200"/>
          </a:xfrm>
          <a:prstGeom prst="rect">
            <a:avLst/>
          </a:prstGeom>
          <a:noFill/>
          <a:ln/>
        </p:spPr>
        <p:txBody>
          <a:bodyPr wrap="square" lIns="0" tIns="0" rIns="0" bIns="0" rtlCol="0" anchor="ctr"/>
          <a:lstStyle/>
          <a:p>
            <a:pPr indent="0" marL="0">
              <a:buNone/>
            </a:pPr>
            <a:r>
              <a:rPr lang="en-US" sz="2600" b="1" dirty="0">
                <a:solidFill>
                  <a:srgbClr val="C0392B"/>
                </a:solidFill>
                <a:latin typeface="Cambria" pitchFamily="34" charset="0"/>
                <a:ea typeface="Cambria" pitchFamily="34" charset="-122"/>
                <a:cs typeface="Cambria" pitchFamily="34" charset="-120"/>
              </a:rPr>
              <a:t>n6jet.com</a:t>
            </a:r>
            <a:endParaRPr lang="en-US" sz="2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ATOMIC CLOCK</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clock behind the tick</a:t>
            </a:r>
            <a:endParaRPr lang="en-US" sz="3400" dirty="0"/>
          </a:p>
        </p:txBody>
      </p:sp>
      <p:sp>
        <p:nvSpPr>
          <p:cNvPr id="4" name="Text 2"/>
          <p:cNvSpPr/>
          <p:nvPr/>
        </p:nvSpPr>
        <p:spPr>
          <a:xfrm>
            <a:off x="640080" y="1645920"/>
            <a:ext cx="10881360" cy="365760"/>
          </a:xfrm>
          <a:prstGeom prst="rect">
            <a:avLst/>
          </a:prstGeom>
          <a:noFill/>
          <a:ln/>
        </p:spPr>
        <p:txBody>
          <a:bodyPr wrap="square" lIns="0" tIns="0" rIns="0" bIns="0" rtlCol="0" anchor="ctr"/>
          <a:lstStyle/>
          <a:p>
            <a:pPr indent="0" marL="0">
              <a:buNone/>
            </a:pPr>
            <a:r>
              <a:rPr lang="en-US" sz="1500" dirty="0">
                <a:solidFill>
                  <a:srgbClr val="1A1A1A"/>
                </a:solidFill>
                <a:latin typeface="Calibri" pitchFamily="34" charset="0"/>
                <a:ea typeface="Calibri" pitchFamily="34" charset="-122"/>
                <a:cs typeface="Calibri" pitchFamily="34" charset="-120"/>
              </a:rPr>
              <a:t>Since 1967 the second has not been a fraction of a day. It has been a count of oscillations in a caesium atom.</a:t>
            </a:r>
            <a:endParaRPr lang="en-US" sz="1500" dirty="0"/>
          </a:p>
        </p:txBody>
      </p:sp>
      <p:sp>
        <p:nvSpPr>
          <p:cNvPr id="5" name="Shape 3"/>
          <p:cNvSpPr/>
          <p:nvPr/>
        </p:nvSpPr>
        <p:spPr>
          <a:xfrm>
            <a:off x="640080" y="2148840"/>
            <a:ext cx="4114800" cy="3063240"/>
          </a:xfrm>
          <a:prstGeom prst="roundRect">
            <a:avLst>
              <a:gd name="adj" fmla="val 2687"/>
            </a:avLst>
          </a:prstGeom>
          <a:solidFill>
            <a:srgbClr val="2C3E50"/>
          </a:solidFill>
          <a:ln w="12700">
            <a:solidFill>
              <a:srgbClr val="DDE2E8"/>
            </a:solidFill>
            <a:prstDash val="solid"/>
          </a:ln>
        </p:spPr>
      </p:sp>
      <p:sp>
        <p:nvSpPr>
          <p:cNvPr id="6" name="Text 4"/>
          <p:cNvSpPr/>
          <p:nvPr/>
        </p:nvSpPr>
        <p:spPr>
          <a:xfrm>
            <a:off x="960120" y="2377440"/>
            <a:ext cx="3474720" cy="274320"/>
          </a:xfrm>
          <a:prstGeom prst="rect">
            <a:avLst/>
          </a:prstGeom>
          <a:noFill/>
          <a:ln/>
        </p:spPr>
        <p:txBody>
          <a:bodyPr wrap="square" lIns="0" tIns="0" rIns="0" bIns="0" rtlCol="0" anchor="ctr"/>
          <a:lstStyle/>
          <a:p>
            <a:pPr indent="0" marL="0">
              <a:buNone/>
            </a:pPr>
            <a:r>
              <a:rPr lang="en-US" sz="1150" b="1" spc="150" kern="0" dirty="0">
                <a:solidFill>
                  <a:srgbClr val="C0392B"/>
                </a:solidFill>
                <a:latin typeface="Calibri" pitchFamily="34" charset="0"/>
                <a:ea typeface="Calibri" pitchFamily="34" charset="-122"/>
                <a:cs typeface="Calibri" pitchFamily="34" charset="-120"/>
              </a:rPr>
              <a:t>ONE SECOND =</a:t>
            </a:r>
            <a:endParaRPr lang="en-US" sz="1150" dirty="0"/>
          </a:p>
        </p:txBody>
      </p:sp>
      <p:sp>
        <p:nvSpPr>
          <p:cNvPr id="7" name="Text 5"/>
          <p:cNvSpPr/>
          <p:nvPr/>
        </p:nvSpPr>
        <p:spPr>
          <a:xfrm>
            <a:off x="960120" y="2697480"/>
            <a:ext cx="3566160" cy="640080"/>
          </a:xfrm>
          <a:prstGeom prst="rect">
            <a:avLst/>
          </a:prstGeom>
          <a:noFill/>
          <a:ln/>
        </p:spPr>
        <p:txBody>
          <a:bodyPr wrap="square" lIns="0" tIns="0" rIns="0" bIns="0" rtlCol="0" anchor="ctr"/>
          <a:lstStyle/>
          <a:p>
            <a:pPr indent="0" marL="0">
              <a:buNone/>
            </a:pPr>
            <a:r>
              <a:rPr lang="en-US" sz="3100" b="1" dirty="0">
                <a:solidFill>
                  <a:srgbClr val="FFFFFF"/>
                </a:solidFill>
                <a:latin typeface="Cambria" pitchFamily="34" charset="0"/>
                <a:ea typeface="Cambria" pitchFamily="34" charset="-122"/>
                <a:cs typeface="Cambria" pitchFamily="34" charset="-120"/>
              </a:rPr>
              <a:t>9 192 631 770</a:t>
            </a:r>
            <a:endParaRPr lang="en-US" sz="3100" dirty="0"/>
          </a:p>
        </p:txBody>
      </p:sp>
      <p:sp>
        <p:nvSpPr>
          <p:cNvPr id="8" name="Text 6"/>
          <p:cNvSpPr/>
          <p:nvPr/>
        </p:nvSpPr>
        <p:spPr>
          <a:xfrm>
            <a:off x="960120" y="3401568"/>
            <a:ext cx="3474720" cy="914400"/>
          </a:xfrm>
          <a:prstGeom prst="rect">
            <a:avLst/>
          </a:prstGeom>
          <a:noFill/>
          <a:ln/>
        </p:spPr>
        <p:txBody>
          <a:bodyPr wrap="square" lIns="0" tIns="0" rIns="0" bIns="0" rtlCol="0" anchor="ctr"/>
          <a:lstStyle/>
          <a:p>
            <a:pPr indent="0" marL="0">
              <a:buNone/>
            </a:pPr>
            <a:r>
              <a:rPr lang="en-US" sz="1350" dirty="0">
                <a:solidFill>
                  <a:srgbClr val="DCE4EC"/>
                </a:solidFill>
                <a:latin typeface="Calibri" pitchFamily="34" charset="0"/>
                <a:ea typeface="Calibri" pitchFamily="34" charset="-122"/>
                <a:cs typeface="Calibri" pitchFamily="34" charset="-120"/>
              </a:rPr>
              <a:t>cycles of the radiation from the hyperfine transition of an unperturbed caesium-133 atom.</a:t>
            </a:r>
            <a:endParaRPr lang="en-US" sz="1350" dirty="0"/>
          </a:p>
        </p:txBody>
      </p:sp>
      <p:sp>
        <p:nvSpPr>
          <p:cNvPr id="9" name="Text 7"/>
          <p:cNvSpPr/>
          <p:nvPr/>
        </p:nvSpPr>
        <p:spPr>
          <a:xfrm>
            <a:off x="960120" y="4389120"/>
            <a:ext cx="3474720" cy="685800"/>
          </a:xfrm>
          <a:prstGeom prst="rect">
            <a:avLst/>
          </a:prstGeom>
          <a:noFill/>
          <a:ln/>
        </p:spPr>
        <p:txBody>
          <a:bodyPr wrap="square" lIns="0" tIns="0" rIns="0" bIns="0" rtlCol="0" anchor="ctr"/>
          <a:lstStyle/>
          <a:p>
            <a:pPr indent="0" marL="0">
              <a:buNone/>
            </a:pPr>
            <a:r>
              <a:rPr lang="en-US" sz="1300" i="1" dirty="0">
                <a:solidFill>
                  <a:srgbClr val="9FB3C8"/>
                </a:solidFill>
                <a:latin typeface="Calibri" pitchFamily="34" charset="0"/>
                <a:ea typeface="Calibri" pitchFamily="34" charset="-122"/>
                <a:cs typeface="Calibri" pitchFamily="34" charset="-120"/>
              </a:rPr>
              <a:t>Count to that number and a second has passed. Nothing about the Earth is involved.</a:t>
            </a:r>
            <a:endParaRPr lang="en-US" sz="1300" dirty="0"/>
          </a:p>
        </p:txBody>
      </p:sp>
      <p:sp>
        <p:nvSpPr>
          <p:cNvPr id="10" name="Shape 8"/>
          <p:cNvSpPr/>
          <p:nvPr/>
        </p:nvSpPr>
        <p:spPr>
          <a:xfrm>
            <a:off x="5074920" y="2240280"/>
            <a:ext cx="475488" cy="475488"/>
          </a:xfrm>
          <a:prstGeom prst="ellipse">
            <a:avLst/>
          </a:prstGeom>
          <a:solidFill>
            <a:srgbClr val="2C3E50"/>
          </a:solidFill>
          <a:ln w="12700">
            <a:solidFill>
              <a:srgbClr val="2C3E50"/>
            </a:solidFill>
            <a:prstDash val="solid"/>
          </a:ln>
        </p:spPr>
      </p:sp>
      <p:sp>
        <p:nvSpPr>
          <p:cNvPr id="11" name="Text 9"/>
          <p:cNvSpPr/>
          <p:nvPr/>
        </p:nvSpPr>
        <p:spPr>
          <a:xfrm>
            <a:off x="5074920" y="2240280"/>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12" name="Text 10"/>
          <p:cNvSpPr/>
          <p:nvPr/>
        </p:nvSpPr>
        <p:spPr>
          <a:xfrm>
            <a:off x="5760720" y="2203704"/>
            <a:ext cx="576072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Three caesium standards, on site</a:t>
            </a:r>
            <a:endParaRPr lang="en-US" sz="1600" dirty="0"/>
          </a:p>
        </p:txBody>
      </p:sp>
      <p:sp>
        <p:nvSpPr>
          <p:cNvPr id="13" name="Text 11"/>
          <p:cNvSpPr/>
          <p:nvPr/>
        </p:nvSpPr>
        <p:spPr>
          <a:xfrm>
            <a:off x="5760720" y="2514600"/>
            <a:ext cx="5760720" cy="777240"/>
          </a:xfrm>
          <a:prstGeom prst="rect">
            <a:avLst/>
          </a:prstGeom>
          <a:noFill/>
          <a:ln/>
        </p:spPr>
        <p:txBody>
          <a:bodyPr wrap="square" lIns="0" tIns="0" rIns="0" bIns="0" rtlCol="0" anchor="ctr"/>
          <a:lstStyle/>
          <a:p>
            <a:pPr indent="0" marL="0">
              <a:buNone/>
            </a:pPr>
            <a:r>
              <a:rPr lang="en-US" sz="1300" dirty="0">
                <a:solidFill>
                  <a:srgbClr val="6B7480"/>
                </a:solidFill>
                <a:latin typeface="Calibri" pitchFamily="34" charset="0"/>
                <a:ea typeface="Calibri" pitchFamily="34" charset="-122"/>
                <a:cs typeface="Calibri" pitchFamily="34" charset="-120"/>
              </a:rPr>
              <a:t>WWV and WWVH each hold three commercial caesium oscillators in three separate racks. One is designated the site master, and it drives the time code generator that feeds every transmitter.</a:t>
            </a:r>
            <a:endParaRPr lang="en-US" sz="1300" dirty="0"/>
          </a:p>
        </p:txBody>
      </p:sp>
      <p:sp>
        <p:nvSpPr>
          <p:cNvPr id="14" name="Shape 12"/>
          <p:cNvSpPr/>
          <p:nvPr/>
        </p:nvSpPr>
        <p:spPr>
          <a:xfrm>
            <a:off x="5074920" y="3300984"/>
            <a:ext cx="475488" cy="475488"/>
          </a:xfrm>
          <a:prstGeom prst="ellipse">
            <a:avLst/>
          </a:prstGeom>
          <a:solidFill>
            <a:srgbClr val="2C3E50"/>
          </a:solidFill>
          <a:ln w="12700">
            <a:solidFill>
              <a:srgbClr val="2C3E50"/>
            </a:solidFill>
            <a:prstDash val="solid"/>
          </a:ln>
        </p:spPr>
      </p:sp>
      <p:sp>
        <p:nvSpPr>
          <p:cNvPr id="15" name="Text 13"/>
          <p:cNvSpPr/>
          <p:nvPr/>
        </p:nvSpPr>
        <p:spPr>
          <a:xfrm>
            <a:off x="5074920" y="3300984"/>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6" name="Text 14"/>
          <p:cNvSpPr/>
          <p:nvPr/>
        </p:nvSpPr>
        <p:spPr>
          <a:xfrm>
            <a:off x="5760720" y="3264408"/>
            <a:ext cx="576072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Checked against Boulder every working day</a:t>
            </a:r>
            <a:endParaRPr lang="en-US" sz="1600" dirty="0"/>
          </a:p>
        </p:txBody>
      </p:sp>
      <p:sp>
        <p:nvSpPr>
          <p:cNvPr id="17" name="Text 15"/>
          <p:cNvSpPr/>
          <p:nvPr/>
        </p:nvSpPr>
        <p:spPr>
          <a:xfrm>
            <a:off x="5760720" y="3575304"/>
            <a:ext cx="5760720" cy="777240"/>
          </a:xfrm>
          <a:prstGeom prst="rect">
            <a:avLst/>
          </a:prstGeom>
          <a:noFill/>
          <a:ln/>
        </p:spPr>
        <p:txBody>
          <a:bodyPr wrap="square" lIns="0" tIns="0" rIns="0" bIns="0" rtlCol="0" anchor="ctr"/>
          <a:lstStyle/>
          <a:p>
            <a:pPr indent="0" marL="0">
              <a:buNone/>
            </a:pPr>
            <a:r>
              <a:rPr lang="en-US" sz="1300" dirty="0">
                <a:solidFill>
                  <a:srgbClr val="6B7480"/>
                </a:solidFill>
                <a:latin typeface="Calibri" pitchFamily="34" charset="0"/>
                <a:ea typeface="Calibri" pitchFamily="34" charset="-122"/>
                <a:cs typeface="Calibri" pitchFamily="34" charset="-120"/>
              </a:rPr>
              <a:t>The station standards are compared with UTC(NIST) in Boulder by GPS common-view measurement and steered when they need it. Station frequency is held to within a few parts in 10¹³.</a:t>
            </a:r>
            <a:endParaRPr lang="en-US" sz="1300" dirty="0"/>
          </a:p>
        </p:txBody>
      </p:sp>
      <p:sp>
        <p:nvSpPr>
          <p:cNvPr id="18" name="Shape 16"/>
          <p:cNvSpPr/>
          <p:nvPr/>
        </p:nvSpPr>
        <p:spPr>
          <a:xfrm>
            <a:off x="5074920" y="4361688"/>
            <a:ext cx="475488" cy="475488"/>
          </a:xfrm>
          <a:prstGeom prst="ellipse">
            <a:avLst/>
          </a:prstGeom>
          <a:solidFill>
            <a:srgbClr val="2C3E50"/>
          </a:solidFill>
          <a:ln w="12700">
            <a:solidFill>
              <a:srgbClr val="2C3E50"/>
            </a:solidFill>
            <a:prstDash val="solid"/>
          </a:ln>
        </p:spPr>
      </p:sp>
      <p:sp>
        <p:nvSpPr>
          <p:cNvPr id="19" name="Text 17"/>
          <p:cNvSpPr/>
          <p:nvPr/>
        </p:nvSpPr>
        <p:spPr>
          <a:xfrm>
            <a:off x="5074920" y="4361688"/>
            <a:ext cx="475488" cy="475488"/>
          </a:xfrm>
          <a:prstGeom prst="rect">
            <a:avLst/>
          </a:prstGeom>
          <a:noFill/>
          <a:ln/>
        </p:spPr>
        <p:txBody>
          <a:bodyPr wrap="square" lIns="0" tIns="0" rIns="0" bIns="0"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20" name="Text 18"/>
          <p:cNvSpPr/>
          <p:nvPr/>
        </p:nvSpPr>
        <p:spPr>
          <a:xfrm>
            <a:off x="5760720" y="4325112"/>
            <a:ext cx="5760720" cy="292608"/>
          </a:xfrm>
          <a:prstGeom prst="rect">
            <a:avLst/>
          </a:prstGeom>
          <a:noFill/>
          <a:ln/>
        </p:spPr>
        <p:txBody>
          <a:bodyPr wrap="square" lIns="0" tIns="0" rIns="0" bIns="0" rtlCol="0" anchor="ctr"/>
          <a:lstStyle/>
          <a:p>
            <a:pPr indent="0" marL="0">
              <a:buNone/>
            </a:pPr>
            <a:r>
              <a:rPr lang="en-US" sz="1600" b="1" dirty="0">
                <a:solidFill>
                  <a:srgbClr val="1A1A1A"/>
                </a:solidFill>
                <a:latin typeface="Calibri" pitchFamily="34" charset="0"/>
                <a:ea typeface="Calibri" pitchFamily="34" charset="-122"/>
                <a:cs typeface="Calibri" pitchFamily="34" charset="-120"/>
              </a:rPr>
              <a:t>Transmitted almost perfectly. Received rather less so.</a:t>
            </a:r>
            <a:endParaRPr lang="en-US" sz="1600" dirty="0"/>
          </a:p>
        </p:txBody>
      </p:sp>
      <p:sp>
        <p:nvSpPr>
          <p:cNvPr id="21" name="Text 19"/>
          <p:cNvSpPr/>
          <p:nvPr/>
        </p:nvSpPr>
        <p:spPr>
          <a:xfrm>
            <a:off x="5760720" y="4636008"/>
            <a:ext cx="5760720" cy="777240"/>
          </a:xfrm>
          <a:prstGeom prst="rect">
            <a:avLst/>
          </a:prstGeom>
          <a:noFill/>
          <a:ln/>
        </p:spPr>
        <p:txBody>
          <a:bodyPr wrap="square" lIns="0" tIns="0" rIns="0" bIns="0" rtlCol="0" anchor="ctr"/>
          <a:lstStyle/>
          <a:p>
            <a:pPr indent="0" marL="0">
              <a:buNone/>
            </a:pPr>
            <a:r>
              <a:rPr lang="en-US" sz="1300" dirty="0">
                <a:solidFill>
                  <a:srgbClr val="6B7480"/>
                </a:solidFill>
                <a:latin typeface="Calibri" pitchFamily="34" charset="0"/>
                <a:ea typeface="Calibri" pitchFamily="34" charset="-122"/>
                <a:cs typeface="Calibri" pitchFamily="34" charset="-120"/>
              </a:rPr>
              <a:t>At the transmitter the time is within 0.0001 ms of UTC. By the time it reaches you it is good to under 10 ms — the loss is path delay, and it varies by up to a millisecond as the signal bounces off the ionosphere.</a:t>
            </a:r>
            <a:endParaRPr lang="en-US" sz="1300" dirty="0"/>
          </a:p>
        </p:txBody>
      </p:sp>
      <p:sp>
        <p:nvSpPr>
          <p:cNvPr id="22" name="Shape 20"/>
          <p:cNvSpPr/>
          <p:nvPr/>
        </p:nvSpPr>
        <p:spPr>
          <a:xfrm>
            <a:off x="640080" y="5532120"/>
            <a:ext cx="10881360" cy="960120"/>
          </a:xfrm>
          <a:prstGeom prst="roundRect">
            <a:avLst>
              <a:gd name="adj" fmla="val 8571"/>
            </a:avLst>
          </a:prstGeom>
          <a:solidFill>
            <a:srgbClr val="EEF6F0"/>
          </a:solidFill>
          <a:ln w="12700">
            <a:solidFill>
              <a:srgbClr val="DDE2E8"/>
            </a:solidFill>
            <a:prstDash val="solid"/>
          </a:ln>
        </p:spPr>
      </p:sp>
      <p:sp>
        <p:nvSpPr>
          <p:cNvPr id="23" name="Text 21"/>
          <p:cNvSpPr/>
          <p:nvPr/>
        </p:nvSpPr>
        <p:spPr>
          <a:xfrm>
            <a:off x="1005840" y="5650992"/>
            <a:ext cx="4572000" cy="320040"/>
          </a:xfrm>
          <a:prstGeom prst="rect">
            <a:avLst/>
          </a:prstGeom>
          <a:noFill/>
          <a:ln/>
        </p:spPr>
        <p:txBody>
          <a:bodyPr wrap="square" lIns="0" tIns="0" rIns="0" bIns="0" rtlCol="0" anchor="ctr"/>
          <a:lstStyle/>
          <a:p>
            <a:pPr indent="0" marL="0">
              <a:buNone/>
            </a:pPr>
            <a:r>
              <a:rPr lang="en-US" sz="1700" b="1" dirty="0">
                <a:solidFill>
                  <a:srgbClr val="1F8A4C"/>
                </a:solidFill>
                <a:latin typeface="Cambria" pitchFamily="34" charset="0"/>
                <a:ea typeface="Cambria" pitchFamily="34" charset="-122"/>
                <a:cs typeface="Cambria" pitchFamily="34" charset="-120"/>
              </a:rPr>
              <a:t>The error is in the path, not in the clock.</a:t>
            </a:r>
            <a:endParaRPr lang="en-US" sz="1700" dirty="0"/>
          </a:p>
        </p:txBody>
      </p:sp>
      <p:sp>
        <p:nvSpPr>
          <p:cNvPr id="24" name="Text 22"/>
          <p:cNvSpPr/>
          <p:nvPr/>
        </p:nvSpPr>
        <p:spPr>
          <a:xfrm>
            <a:off x="5577840" y="5669280"/>
            <a:ext cx="5669280" cy="64008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Everything that limits what you can do with WWV happens after the signal leaves the antenna.</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THE CLOCK ROOMS</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Three racks at each station</a:t>
            </a:r>
            <a:endParaRPr lang="en-US" sz="3400" dirty="0"/>
          </a:p>
        </p:txBody>
      </p:sp>
      <p:pic>
        <p:nvPicPr>
          <p:cNvPr id="4" name="Image 0" descr="/home/claude/img/clocks1st.jpg">    </p:cNvPr>
          <p:cNvPicPr>
            <a:picLocks noChangeAspect="1"/>
          </p:cNvPicPr>
          <p:nvPr/>
        </p:nvPicPr>
        <p:blipFill>
          <a:blip r:embed="rId1"/>
          <a:srcRect l="0" r="0" t="0" b="0"/>
          <a:stretch/>
        </p:blipFill>
        <p:spPr>
          <a:xfrm>
            <a:off x="640080" y="1691640"/>
            <a:ext cx="5257800" cy="3200400"/>
          </a:xfrm>
          <a:prstGeom prst="rect">
            <a:avLst/>
          </a:prstGeom>
        </p:spPr>
      </p:pic>
      <p:pic>
        <p:nvPicPr>
          <p:cNvPr id="5" name="Image 1" descr="/home/claude/img/wwvh6.jpg">    </p:cNvPr>
          <p:cNvPicPr>
            <a:picLocks noChangeAspect="1"/>
          </p:cNvPicPr>
          <p:nvPr/>
        </p:nvPicPr>
        <p:blipFill>
          <a:blip r:embed="rId2"/>
          <a:srcRect l="0" r="0" t="0" b="0"/>
          <a:stretch/>
        </p:blipFill>
        <p:spPr>
          <a:xfrm>
            <a:off x="6263640" y="1691640"/>
            <a:ext cx="5257800" cy="3200400"/>
          </a:xfrm>
          <a:prstGeom prst="rect">
            <a:avLst/>
          </a:prstGeom>
        </p:spPr>
      </p:pic>
      <p:sp>
        <p:nvSpPr>
          <p:cNvPr id="6" name="Text 2"/>
          <p:cNvSpPr/>
          <p:nvPr/>
        </p:nvSpPr>
        <p:spPr>
          <a:xfrm>
            <a:off x="64008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Fort Collins. The clock rack at WWV — the standards themselves, and the equipment that compares them.</a:t>
            </a:r>
            <a:endParaRPr lang="en-US" sz="1350" dirty="0"/>
          </a:p>
        </p:txBody>
      </p:sp>
      <p:sp>
        <p:nvSpPr>
          <p:cNvPr id="7" name="Text 3"/>
          <p:cNvSpPr/>
          <p:nvPr/>
        </p:nvSpPr>
        <p:spPr>
          <a:xfrm>
            <a:off x="6263640" y="5010912"/>
            <a:ext cx="5257800" cy="822960"/>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Kauai. WWVH's time and frequency rack: digital recorders, a multi-channel chart recorder, and the station clocks.</a:t>
            </a:r>
            <a:endParaRPr lang="en-US" sz="1350" dirty="0"/>
          </a:p>
        </p:txBody>
      </p:sp>
      <p:sp>
        <p:nvSpPr>
          <p:cNvPr id="8" name="Text 4"/>
          <p:cNvSpPr/>
          <p:nvPr/>
        </p:nvSpPr>
        <p:spPr>
          <a:xfrm>
            <a:off x="640080" y="5989320"/>
            <a:ext cx="9144000" cy="457200"/>
          </a:xfrm>
          <a:prstGeom prst="rect">
            <a:avLst/>
          </a:prstGeom>
          <a:noFill/>
          <a:ln/>
        </p:spPr>
        <p:txBody>
          <a:bodyPr wrap="square" lIns="0" tIns="0" rIns="0" bIns="0" rtlCol="0" anchor="ctr"/>
          <a:lstStyle/>
          <a:p>
            <a:pPr indent="0" marL="0">
              <a:buNone/>
            </a:pPr>
            <a:r>
              <a:rPr lang="en-US" sz="1400" i="1" dirty="0">
                <a:solidFill>
                  <a:srgbClr val="6B7480"/>
                </a:solidFill>
                <a:latin typeface="Calibri" pitchFamily="34" charset="0"/>
                <a:ea typeface="Calibri" pitchFamily="34" charset="-122"/>
                <a:cs typeface="Calibri" pitchFamily="34" charset="-120"/>
              </a:rPr>
              <a:t>One of the three is designated site master. It drives the time code generator, and that feeds every transmitter in the building.</a:t>
            </a:r>
            <a:endParaRPr lang="en-US" sz="1400" dirty="0"/>
          </a:p>
        </p:txBody>
      </p:sp>
      <p:sp>
        <p:nvSpPr>
          <p:cNvPr id="9" name="Text 5"/>
          <p:cNvSpPr/>
          <p:nvPr/>
        </p:nvSpPr>
        <p:spPr>
          <a:xfrm>
            <a:off x="10058400" y="6053328"/>
            <a:ext cx="1463040" cy="256032"/>
          </a:xfrm>
          <a:prstGeom prst="rect">
            <a:avLst/>
          </a:prstGeom>
          <a:noFill/>
          <a:ln/>
        </p:spPr>
        <p:txBody>
          <a:bodyPr wrap="square" lIns="0" tIns="0" rIns="0" bIns="0" rtlCol="0" anchor="ctr"/>
          <a:lstStyle/>
          <a:p>
            <a:pPr indent="0" marL="0">
              <a:buNone/>
            </a:pPr>
            <a:r>
              <a:rPr lang="en-US" sz="1000" dirty="0">
                <a:solidFill>
                  <a:srgbClr val="6B7480"/>
                </a:solidFill>
                <a:latin typeface="Calibri" pitchFamily="34" charset="0"/>
                <a:ea typeface="Calibri" pitchFamily="34" charset="-122"/>
                <a:cs typeface="Calibri" pitchFamily="34" charset="-120"/>
              </a:rPr>
              <a:t>Credit: NIST</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THEY DO</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Two families, two jobs</a:t>
            </a:r>
            <a:endParaRPr lang="en-US" sz="3400" dirty="0"/>
          </a:p>
        </p:txBody>
      </p:sp>
      <p:sp>
        <p:nvSpPr>
          <p:cNvPr id="4" name="Shape 2"/>
          <p:cNvSpPr/>
          <p:nvPr/>
        </p:nvSpPr>
        <p:spPr>
          <a:xfrm>
            <a:off x="640080" y="1828800"/>
            <a:ext cx="5212080" cy="3291840"/>
          </a:xfrm>
          <a:prstGeom prst="roundRect">
            <a:avLst>
              <a:gd name="adj" fmla="val 2500"/>
            </a:avLst>
          </a:prstGeom>
          <a:solidFill>
            <a:srgbClr val="F2F4F7"/>
          </a:solidFill>
          <a:ln w="12700">
            <a:solidFill>
              <a:srgbClr val="DDE2E8"/>
            </a:solidFill>
            <a:prstDash val="solid"/>
          </a:ln>
        </p:spPr>
      </p:sp>
      <p:sp>
        <p:nvSpPr>
          <p:cNvPr id="5" name="Text 3"/>
          <p:cNvSpPr/>
          <p:nvPr/>
        </p:nvSpPr>
        <p:spPr>
          <a:xfrm>
            <a:off x="960120" y="2057400"/>
            <a:ext cx="457200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SHORTWAVE (HF)</a:t>
            </a:r>
            <a:endParaRPr lang="en-US" sz="1200" dirty="0"/>
          </a:p>
        </p:txBody>
      </p:sp>
      <p:sp>
        <p:nvSpPr>
          <p:cNvPr id="6" name="Text 4"/>
          <p:cNvSpPr/>
          <p:nvPr/>
        </p:nvSpPr>
        <p:spPr>
          <a:xfrm>
            <a:off x="960120" y="2377440"/>
            <a:ext cx="4572000" cy="411480"/>
          </a:xfrm>
          <a:prstGeom prst="rect">
            <a:avLst/>
          </a:prstGeom>
          <a:noFill/>
          <a:ln/>
        </p:spPr>
        <p:txBody>
          <a:bodyPr wrap="square" lIns="0" tIns="0" rIns="0" bIns="0" rtlCol="0" anchor="ctr"/>
          <a:lstStyle/>
          <a:p>
            <a:pPr indent="0" marL="0">
              <a:buNone/>
            </a:pPr>
            <a:r>
              <a:rPr lang="en-US" sz="2200" b="1" dirty="0">
                <a:solidFill>
                  <a:srgbClr val="1A1A1A"/>
                </a:solidFill>
                <a:latin typeface="Cambria" pitchFamily="34" charset="0"/>
                <a:ea typeface="Cambria" pitchFamily="34" charset="-122"/>
                <a:cs typeface="Cambria" pitchFamily="34" charset="-120"/>
              </a:rPr>
              <a:t>Heard across oceans</a:t>
            </a:r>
            <a:endParaRPr lang="en-US" sz="2200" dirty="0"/>
          </a:p>
        </p:txBody>
      </p:sp>
      <p:sp>
        <p:nvSpPr>
          <p:cNvPr id="7" name="Text 5"/>
          <p:cNvSpPr/>
          <p:nvPr/>
        </p:nvSpPr>
        <p:spPr>
          <a:xfrm>
            <a:off x="960120" y="2926080"/>
            <a:ext cx="4572000" cy="365760"/>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WWV · WWVH · CHU · BPM · RWM</a:t>
            </a:r>
            <a:endParaRPr lang="en-US" sz="1500" dirty="0"/>
          </a:p>
        </p:txBody>
      </p:sp>
      <p:sp>
        <p:nvSpPr>
          <p:cNvPr id="8" name="Text 6"/>
          <p:cNvSpPr/>
          <p:nvPr/>
        </p:nvSpPr>
        <p:spPr>
          <a:xfrm>
            <a:off x="960120" y="3474720"/>
            <a:ext cx="4572000" cy="128016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For generations this was how a ship checked its chronometer and a ham calibrated a rig.</a:t>
            </a:r>
            <a:endParaRPr lang="en-US" sz="1450" dirty="0"/>
          </a:p>
        </p:txBody>
      </p:sp>
      <p:sp>
        <p:nvSpPr>
          <p:cNvPr id="9" name="Shape 7"/>
          <p:cNvSpPr/>
          <p:nvPr/>
        </p:nvSpPr>
        <p:spPr>
          <a:xfrm>
            <a:off x="6309360" y="1828800"/>
            <a:ext cx="5212080" cy="3291840"/>
          </a:xfrm>
          <a:prstGeom prst="roundRect">
            <a:avLst>
              <a:gd name="adj" fmla="val 2500"/>
            </a:avLst>
          </a:prstGeom>
          <a:solidFill>
            <a:srgbClr val="2C3E50"/>
          </a:solidFill>
          <a:ln w="12700">
            <a:solidFill>
              <a:srgbClr val="DDE2E8"/>
            </a:solidFill>
            <a:prstDash val="solid"/>
          </a:ln>
        </p:spPr>
      </p:sp>
      <p:sp>
        <p:nvSpPr>
          <p:cNvPr id="10" name="Text 8"/>
          <p:cNvSpPr/>
          <p:nvPr/>
        </p:nvSpPr>
        <p:spPr>
          <a:xfrm>
            <a:off x="6629400" y="2057400"/>
            <a:ext cx="457200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LONGWAVE (LF)</a:t>
            </a:r>
            <a:endParaRPr lang="en-US" sz="1200" dirty="0"/>
          </a:p>
        </p:txBody>
      </p:sp>
      <p:sp>
        <p:nvSpPr>
          <p:cNvPr id="11" name="Text 9"/>
          <p:cNvSpPr/>
          <p:nvPr/>
        </p:nvSpPr>
        <p:spPr>
          <a:xfrm>
            <a:off x="6629400" y="2377440"/>
            <a:ext cx="4572000" cy="411480"/>
          </a:xfrm>
          <a:prstGeom prst="rect">
            <a:avLst/>
          </a:prstGeom>
          <a:noFill/>
          <a:ln/>
        </p:spPr>
        <p:txBody>
          <a:bodyPr wrap="square" lIns="0" tIns="0" rIns="0" bIns="0" rtlCol="0" anchor="ctr"/>
          <a:lstStyle/>
          <a:p>
            <a:pPr indent="0" marL="0">
              <a:buNone/>
            </a:pPr>
            <a:r>
              <a:rPr lang="en-US" sz="2200" b="1" dirty="0">
                <a:solidFill>
                  <a:srgbClr val="FFFFFF"/>
                </a:solidFill>
                <a:latin typeface="Cambria" pitchFamily="34" charset="0"/>
                <a:ea typeface="Cambria" pitchFamily="34" charset="-122"/>
                <a:cs typeface="Cambria" pitchFamily="34" charset="-120"/>
              </a:rPr>
              <a:t>Punch through walls</a:t>
            </a:r>
            <a:endParaRPr lang="en-US" sz="2200" dirty="0"/>
          </a:p>
        </p:txBody>
      </p:sp>
      <p:sp>
        <p:nvSpPr>
          <p:cNvPr id="12" name="Text 10"/>
          <p:cNvSpPr/>
          <p:nvPr/>
        </p:nvSpPr>
        <p:spPr>
          <a:xfrm>
            <a:off x="6629400" y="2926080"/>
            <a:ext cx="4572000" cy="365760"/>
          </a:xfrm>
          <a:prstGeom prst="rect">
            <a:avLst/>
          </a:prstGeom>
          <a:noFill/>
          <a:ln/>
        </p:spPr>
        <p:txBody>
          <a:bodyPr wrap="square" lIns="0" tIns="0" rIns="0" bIns="0" rtlCol="0" anchor="ctr"/>
          <a:lstStyle/>
          <a:p>
            <a:pPr indent="0" marL="0">
              <a:buNone/>
            </a:pPr>
            <a:r>
              <a:rPr lang="en-US" sz="1500" b="1" dirty="0">
                <a:solidFill>
                  <a:srgbClr val="9FB3C8"/>
                </a:solidFill>
                <a:latin typeface="Calibri" pitchFamily="34" charset="0"/>
                <a:ea typeface="Calibri" pitchFamily="34" charset="-122"/>
                <a:cs typeface="Calibri" pitchFamily="34" charset="-120"/>
              </a:rPr>
              <a:t>WWVB 60 kHz · DCF77 77.5 kHz · MSF · JJY</a:t>
            </a:r>
            <a:endParaRPr lang="en-US" sz="1500" dirty="0"/>
          </a:p>
        </p:txBody>
      </p:sp>
      <p:sp>
        <p:nvSpPr>
          <p:cNvPr id="13" name="Text 11"/>
          <p:cNvSpPr/>
          <p:nvPr/>
        </p:nvSpPr>
        <p:spPr>
          <a:xfrm>
            <a:off x="6629400" y="3474720"/>
            <a:ext cx="4572000" cy="1280160"/>
          </a:xfrm>
          <a:prstGeom prst="rect">
            <a:avLst/>
          </a:prstGeom>
          <a:noFill/>
          <a:ln/>
        </p:spPr>
        <p:txBody>
          <a:bodyPr wrap="square" lIns="0" tIns="0" rIns="0" bIns="0" rtlCol="0" anchor="ctr"/>
          <a:lstStyle/>
          <a:p>
            <a:pPr indent="0" marL="0">
              <a:buNone/>
            </a:pPr>
            <a:r>
              <a:rPr lang="en-US" sz="1450" dirty="0">
                <a:solidFill>
                  <a:srgbClr val="DCE4EC"/>
                </a:solidFill>
                <a:latin typeface="Calibri" pitchFamily="34" charset="0"/>
                <a:ea typeface="Calibri" pitchFamily="34" charset="-122"/>
                <a:cs typeface="Calibri" pitchFamily="34" charset="-120"/>
              </a:rPr>
              <a:t>They do not travel as far — which is exactly what a self-setting alarm clock on a nightstand needs.</a:t>
            </a:r>
            <a:endParaRPr lang="en-US" sz="1450" dirty="0"/>
          </a:p>
        </p:txBody>
      </p:sp>
      <p:sp>
        <p:nvSpPr>
          <p:cNvPr id="14" name="Text 12"/>
          <p:cNvSpPr/>
          <p:nvPr/>
        </p:nvSpPr>
        <p:spPr>
          <a:xfrm>
            <a:off x="640080" y="5440680"/>
            <a:ext cx="10881360" cy="548640"/>
          </a:xfrm>
          <a:prstGeom prst="rect">
            <a:avLst/>
          </a:prstGeom>
          <a:noFill/>
          <a:ln/>
        </p:spPr>
        <p:txBody>
          <a:bodyPr wrap="square" lIns="0" tIns="0" rIns="0" bIns="0" rtlCol="0" anchor="ctr"/>
          <a:lstStyle/>
          <a:p>
            <a:pPr indent="0" marL="0">
              <a:buNone/>
            </a:pPr>
            <a:r>
              <a:rPr lang="en-US" sz="1450" i="1" dirty="0">
                <a:solidFill>
                  <a:srgbClr val="6B7480"/>
                </a:solidFill>
                <a:latin typeface="Calibri" pitchFamily="34" charset="0"/>
                <a:ea typeface="Calibri" pitchFamily="34" charset="-122"/>
                <a:cs typeface="Calibri" pitchFamily="34" charset="-120"/>
              </a:rPr>
              <a:t>The earliest of all were a U.S. Navy experiment — the Naval Observatory was sending wireless time signals as a navigation aid by about 1904, two decades before broadcasting began.</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WHAT THEY DO</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Where they sit</a:t>
            </a:r>
            <a:endParaRPr lang="en-US" sz="3400" dirty="0"/>
          </a:p>
        </p:txBody>
      </p:sp>
      <p:sp>
        <p:nvSpPr>
          <p:cNvPr id="4" name="Shape 2"/>
          <p:cNvSpPr/>
          <p:nvPr/>
        </p:nvSpPr>
        <p:spPr>
          <a:xfrm>
            <a:off x="685800" y="3246120"/>
            <a:ext cx="10789920" cy="0"/>
          </a:xfrm>
          <a:prstGeom prst="line">
            <a:avLst/>
          </a:prstGeom>
          <a:noFill/>
          <a:ln w="31750">
            <a:solidFill>
              <a:srgbClr val="C6CFD8"/>
            </a:solidFill>
            <a:prstDash val="solid"/>
          </a:ln>
        </p:spPr>
      </p:sp>
      <p:sp>
        <p:nvSpPr>
          <p:cNvPr id="5" name="Shape 3"/>
          <p:cNvSpPr/>
          <p:nvPr/>
        </p:nvSpPr>
        <p:spPr>
          <a:xfrm>
            <a:off x="685800" y="3108960"/>
            <a:ext cx="274320" cy="274320"/>
          </a:xfrm>
          <a:prstGeom prst="ellipse">
            <a:avLst/>
          </a:prstGeom>
          <a:solidFill>
            <a:srgbClr val="6B7480"/>
          </a:solidFill>
          <a:ln w="12700">
            <a:solidFill>
              <a:srgbClr val="6B7480"/>
            </a:solidFill>
            <a:prstDash val="solid"/>
          </a:ln>
        </p:spPr>
      </p:sp>
      <p:sp>
        <p:nvSpPr>
          <p:cNvPr id="6" name="Text 4"/>
          <p:cNvSpPr/>
          <p:nvPr/>
        </p:nvSpPr>
        <p:spPr>
          <a:xfrm>
            <a:off x="0" y="2606040"/>
            <a:ext cx="1645920" cy="365760"/>
          </a:xfrm>
          <a:prstGeom prst="rect">
            <a:avLst/>
          </a:prstGeom>
          <a:noFill/>
          <a:ln/>
        </p:spPr>
        <p:txBody>
          <a:bodyPr wrap="square" lIns="0" tIns="0" rIns="0" bIns="0" rtlCol="0" anchor="ctr"/>
          <a:lstStyle/>
          <a:p>
            <a:pPr algn="ctr" indent="0" marL="0">
              <a:buNone/>
            </a:pPr>
            <a:r>
              <a:rPr lang="en-US" sz="1400" b="1" dirty="0">
                <a:solidFill>
                  <a:srgbClr val="6B7480"/>
                </a:solidFill>
                <a:latin typeface="Calibri" pitchFamily="34" charset="0"/>
                <a:ea typeface="Calibri" pitchFamily="34" charset="-122"/>
                <a:cs typeface="Calibri" pitchFamily="34" charset="-120"/>
              </a:rPr>
              <a:t>20 kHz</a:t>
            </a:r>
            <a:endParaRPr lang="en-US" sz="1400" dirty="0"/>
          </a:p>
        </p:txBody>
      </p:sp>
      <p:sp>
        <p:nvSpPr>
          <p:cNvPr id="7" name="Text 5"/>
          <p:cNvSpPr/>
          <p:nvPr/>
        </p:nvSpPr>
        <p:spPr>
          <a:xfrm>
            <a:off x="-182880" y="3520440"/>
            <a:ext cx="2011680" cy="64008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WWVL</a:t>
            </a:r>
            <a:endParaRPr lang="en-US" sz="1150" dirty="0"/>
          </a:p>
        </p:txBody>
      </p:sp>
      <p:sp>
        <p:nvSpPr>
          <p:cNvPr id="8" name="Shape 6"/>
          <p:cNvSpPr/>
          <p:nvPr/>
        </p:nvSpPr>
        <p:spPr>
          <a:xfrm>
            <a:off x="2194560" y="3108960"/>
            <a:ext cx="274320" cy="274320"/>
          </a:xfrm>
          <a:prstGeom prst="ellipse">
            <a:avLst/>
          </a:prstGeom>
          <a:solidFill>
            <a:srgbClr val="C0392B"/>
          </a:solidFill>
          <a:ln w="12700">
            <a:solidFill>
              <a:srgbClr val="C0392B"/>
            </a:solidFill>
            <a:prstDash val="solid"/>
          </a:ln>
        </p:spPr>
      </p:sp>
      <p:sp>
        <p:nvSpPr>
          <p:cNvPr id="9" name="Text 7"/>
          <p:cNvSpPr/>
          <p:nvPr/>
        </p:nvSpPr>
        <p:spPr>
          <a:xfrm>
            <a:off x="1508760" y="2606040"/>
            <a:ext cx="1645920" cy="365760"/>
          </a:xfrm>
          <a:prstGeom prst="rect">
            <a:avLst/>
          </a:prstGeom>
          <a:noFill/>
          <a:ln/>
        </p:spPr>
        <p:txBody>
          <a:bodyPr wrap="square" lIns="0" tIns="0" rIns="0" bIns="0" rtlCol="0" anchor="ctr"/>
          <a:lstStyle/>
          <a:p>
            <a:pPr algn="ctr" indent="0" marL="0">
              <a:buNone/>
            </a:pPr>
            <a:r>
              <a:rPr lang="en-US" sz="1400" b="1" dirty="0">
                <a:solidFill>
                  <a:srgbClr val="C0392B"/>
                </a:solidFill>
                <a:latin typeface="Calibri" pitchFamily="34" charset="0"/>
                <a:ea typeface="Calibri" pitchFamily="34" charset="-122"/>
                <a:cs typeface="Calibri" pitchFamily="34" charset="-120"/>
              </a:rPr>
              <a:t>60 kHz</a:t>
            </a:r>
            <a:endParaRPr lang="en-US" sz="1400" dirty="0"/>
          </a:p>
        </p:txBody>
      </p:sp>
      <p:sp>
        <p:nvSpPr>
          <p:cNvPr id="10" name="Text 8"/>
          <p:cNvSpPr/>
          <p:nvPr/>
        </p:nvSpPr>
        <p:spPr>
          <a:xfrm>
            <a:off x="1325880" y="3520440"/>
            <a:ext cx="2011680" cy="64008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WWVB · MSF · JJY</a:t>
            </a:r>
            <a:endParaRPr lang="en-US" sz="1150" dirty="0"/>
          </a:p>
        </p:txBody>
      </p:sp>
      <p:sp>
        <p:nvSpPr>
          <p:cNvPr id="11" name="Shape 9"/>
          <p:cNvSpPr/>
          <p:nvPr/>
        </p:nvSpPr>
        <p:spPr>
          <a:xfrm>
            <a:off x="4206240" y="3108960"/>
            <a:ext cx="274320" cy="274320"/>
          </a:xfrm>
          <a:prstGeom prst="ellipse">
            <a:avLst/>
          </a:prstGeom>
          <a:solidFill>
            <a:srgbClr val="C0392B"/>
          </a:solidFill>
          <a:ln w="12700">
            <a:solidFill>
              <a:srgbClr val="C0392B"/>
            </a:solidFill>
            <a:prstDash val="solid"/>
          </a:ln>
        </p:spPr>
      </p:sp>
      <p:sp>
        <p:nvSpPr>
          <p:cNvPr id="12" name="Text 10"/>
          <p:cNvSpPr/>
          <p:nvPr/>
        </p:nvSpPr>
        <p:spPr>
          <a:xfrm>
            <a:off x="3520440" y="2606040"/>
            <a:ext cx="1645920" cy="365760"/>
          </a:xfrm>
          <a:prstGeom prst="rect">
            <a:avLst/>
          </a:prstGeom>
          <a:noFill/>
          <a:ln/>
        </p:spPr>
        <p:txBody>
          <a:bodyPr wrap="square" lIns="0" tIns="0" rIns="0" bIns="0" rtlCol="0" anchor="ctr"/>
          <a:lstStyle/>
          <a:p>
            <a:pPr algn="ctr" indent="0" marL="0">
              <a:buNone/>
            </a:pPr>
            <a:r>
              <a:rPr lang="en-US" sz="1400" b="1" dirty="0">
                <a:solidFill>
                  <a:srgbClr val="C0392B"/>
                </a:solidFill>
                <a:latin typeface="Calibri" pitchFamily="34" charset="0"/>
                <a:ea typeface="Calibri" pitchFamily="34" charset="-122"/>
                <a:cs typeface="Calibri" pitchFamily="34" charset="-120"/>
              </a:rPr>
              <a:t>77.5 kHz</a:t>
            </a:r>
            <a:endParaRPr lang="en-US" sz="1400" dirty="0"/>
          </a:p>
        </p:txBody>
      </p:sp>
      <p:sp>
        <p:nvSpPr>
          <p:cNvPr id="13" name="Text 11"/>
          <p:cNvSpPr/>
          <p:nvPr/>
        </p:nvSpPr>
        <p:spPr>
          <a:xfrm>
            <a:off x="3337560" y="3520440"/>
            <a:ext cx="2011680" cy="64008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DCF77</a:t>
            </a:r>
            <a:endParaRPr lang="en-US" sz="1150" dirty="0"/>
          </a:p>
        </p:txBody>
      </p:sp>
      <p:sp>
        <p:nvSpPr>
          <p:cNvPr id="14" name="Shape 12"/>
          <p:cNvSpPr/>
          <p:nvPr/>
        </p:nvSpPr>
        <p:spPr>
          <a:xfrm>
            <a:off x="5852160" y="3108960"/>
            <a:ext cx="274320" cy="274320"/>
          </a:xfrm>
          <a:prstGeom prst="ellipse">
            <a:avLst/>
          </a:prstGeom>
          <a:solidFill>
            <a:srgbClr val="2C3E50"/>
          </a:solidFill>
          <a:ln w="12700">
            <a:solidFill>
              <a:srgbClr val="2C3E50"/>
            </a:solidFill>
            <a:prstDash val="solid"/>
          </a:ln>
        </p:spPr>
      </p:sp>
      <p:sp>
        <p:nvSpPr>
          <p:cNvPr id="15" name="Text 13"/>
          <p:cNvSpPr/>
          <p:nvPr/>
        </p:nvSpPr>
        <p:spPr>
          <a:xfrm>
            <a:off x="5166360" y="2606040"/>
            <a:ext cx="1645920" cy="36576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162 kHz</a:t>
            </a:r>
            <a:endParaRPr lang="en-US" sz="1400" dirty="0"/>
          </a:p>
        </p:txBody>
      </p:sp>
      <p:sp>
        <p:nvSpPr>
          <p:cNvPr id="16" name="Text 14"/>
          <p:cNvSpPr/>
          <p:nvPr/>
        </p:nvSpPr>
        <p:spPr>
          <a:xfrm>
            <a:off x="4983480" y="3520440"/>
            <a:ext cx="2011680" cy="64008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ALS162</a:t>
            </a:r>
            <a:endParaRPr lang="en-US" sz="1150" dirty="0"/>
          </a:p>
        </p:txBody>
      </p:sp>
      <p:sp>
        <p:nvSpPr>
          <p:cNvPr id="17" name="Shape 15"/>
          <p:cNvSpPr/>
          <p:nvPr/>
        </p:nvSpPr>
        <p:spPr>
          <a:xfrm>
            <a:off x="7406640" y="3108960"/>
            <a:ext cx="274320" cy="274320"/>
          </a:xfrm>
          <a:prstGeom prst="ellipse">
            <a:avLst/>
          </a:prstGeom>
          <a:solidFill>
            <a:srgbClr val="2C3E50"/>
          </a:solidFill>
          <a:ln w="12700">
            <a:solidFill>
              <a:srgbClr val="2C3E50"/>
            </a:solidFill>
            <a:prstDash val="solid"/>
          </a:ln>
        </p:spPr>
      </p:sp>
      <p:sp>
        <p:nvSpPr>
          <p:cNvPr id="18" name="Text 16"/>
          <p:cNvSpPr/>
          <p:nvPr/>
        </p:nvSpPr>
        <p:spPr>
          <a:xfrm>
            <a:off x="6720840" y="2606040"/>
            <a:ext cx="1645920" cy="36576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2.5–20 MHz</a:t>
            </a:r>
            <a:endParaRPr lang="en-US" sz="1400" dirty="0"/>
          </a:p>
        </p:txBody>
      </p:sp>
      <p:sp>
        <p:nvSpPr>
          <p:cNvPr id="19" name="Text 17"/>
          <p:cNvSpPr/>
          <p:nvPr/>
        </p:nvSpPr>
        <p:spPr>
          <a:xfrm>
            <a:off x="6537960" y="3520440"/>
            <a:ext cx="2011680" cy="64008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WWV · WWVH · BPM</a:t>
            </a:r>
            <a:endParaRPr lang="en-US" sz="1150" dirty="0"/>
          </a:p>
        </p:txBody>
      </p:sp>
      <p:sp>
        <p:nvSpPr>
          <p:cNvPr id="20" name="Shape 18"/>
          <p:cNvSpPr/>
          <p:nvPr/>
        </p:nvSpPr>
        <p:spPr>
          <a:xfrm>
            <a:off x="9692640" y="3108960"/>
            <a:ext cx="274320" cy="274320"/>
          </a:xfrm>
          <a:prstGeom prst="ellipse">
            <a:avLst/>
          </a:prstGeom>
          <a:solidFill>
            <a:srgbClr val="6B7480"/>
          </a:solidFill>
          <a:ln w="12700">
            <a:solidFill>
              <a:srgbClr val="6B7480"/>
            </a:solidFill>
            <a:prstDash val="solid"/>
          </a:ln>
        </p:spPr>
      </p:sp>
      <p:sp>
        <p:nvSpPr>
          <p:cNvPr id="21" name="Text 19"/>
          <p:cNvSpPr/>
          <p:nvPr/>
        </p:nvSpPr>
        <p:spPr>
          <a:xfrm>
            <a:off x="9006840" y="2606040"/>
            <a:ext cx="1645920" cy="365760"/>
          </a:xfrm>
          <a:prstGeom prst="rect">
            <a:avLst/>
          </a:prstGeom>
          <a:noFill/>
          <a:ln/>
        </p:spPr>
        <p:txBody>
          <a:bodyPr wrap="square" lIns="0" tIns="0" rIns="0" bIns="0" rtlCol="0" anchor="ctr"/>
          <a:lstStyle/>
          <a:p>
            <a:pPr algn="ctr" indent="0" marL="0">
              <a:buNone/>
            </a:pPr>
            <a:r>
              <a:rPr lang="en-US" sz="1400" b="1" dirty="0">
                <a:solidFill>
                  <a:srgbClr val="6B7480"/>
                </a:solidFill>
                <a:latin typeface="Calibri" pitchFamily="34" charset="0"/>
                <a:ea typeface="Calibri" pitchFamily="34" charset="-122"/>
                <a:cs typeface="Calibri" pitchFamily="34" charset="-120"/>
              </a:rPr>
              <a:t>3–15 MHz</a:t>
            </a:r>
            <a:endParaRPr lang="en-US" sz="1400" dirty="0"/>
          </a:p>
        </p:txBody>
      </p:sp>
      <p:sp>
        <p:nvSpPr>
          <p:cNvPr id="22" name="Text 20"/>
          <p:cNvSpPr/>
          <p:nvPr/>
        </p:nvSpPr>
        <p:spPr>
          <a:xfrm>
            <a:off x="8823960" y="3520440"/>
            <a:ext cx="2011680" cy="640080"/>
          </a:xfrm>
          <a:prstGeom prst="rect">
            <a:avLst/>
          </a:prstGeom>
          <a:noFill/>
          <a:ln/>
        </p:spPr>
        <p:txBody>
          <a:bodyPr wrap="square" lIns="0" tIns="0" rIns="0" bIns="0" rtlCol="0" anchor="ctr"/>
          <a:lstStyle/>
          <a:p>
            <a:pPr algn="ctr" indent="0" marL="0">
              <a:buNone/>
            </a:pPr>
            <a:r>
              <a:rPr lang="en-US" sz="1150" dirty="0">
                <a:solidFill>
                  <a:srgbClr val="1A1A1A"/>
                </a:solidFill>
                <a:latin typeface="Calibri" pitchFamily="34" charset="0"/>
                <a:ea typeface="Calibri" pitchFamily="34" charset="-122"/>
                <a:cs typeface="Calibri" pitchFamily="34" charset="-120"/>
              </a:rPr>
              <a:t>CHU (until 2026)</a:t>
            </a:r>
            <a:endParaRPr lang="en-US" sz="1150" dirty="0"/>
          </a:p>
        </p:txBody>
      </p:sp>
      <p:sp>
        <p:nvSpPr>
          <p:cNvPr id="23" name="Text 21"/>
          <p:cNvSpPr/>
          <p:nvPr/>
        </p:nvSpPr>
        <p:spPr>
          <a:xfrm>
            <a:off x="640080" y="4480560"/>
            <a:ext cx="4114800" cy="320040"/>
          </a:xfrm>
          <a:prstGeom prst="rect">
            <a:avLst/>
          </a:prstGeom>
          <a:noFill/>
          <a:ln/>
        </p:spPr>
        <p:txBody>
          <a:bodyPr wrap="square" lIns="0" tIns="0" rIns="0" bIns="0" rtlCol="0" anchor="ctr"/>
          <a:lstStyle/>
          <a:p>
            <a:pPr indent="0" marL="0">
              <a:buNone/>
            </a:pPr>
            <a:r>
              <a:rPr lang="en-US" sz="1300" b="1" spc="200" kern="0" dirty="0">
                <a:solidFill>
                  <a:srgbClr val="C0392B"/>
                </a:solidFill>
                <a:latin typeface="Calibri" pitchFamily="34" charset="0"/>
                <a:ea typeface="Calibri" pitchFamily="34" charset="-122"/>
                <a:cs typeface="Calibri" pitchFamily="34" charset="-120"/>
              </a:rPr>
              <a:t>LONGWAVE</a:t>
            </a:r>
            <a:endParaRPr lang="en-US" sz="1300" dirty="0"/>
          </a:p>
        </p:txBody>
      </p:sp>
      <p:sp>
        <p:nvSpPr>
          <p:cNvPr id="24" name="Text 22"/>
          <p:cNvSpPr/>
          <p:nvPr/>
        </p:nvSpPr>
        <p:spPr>
          <a:xfrm>
            <a:off x="7315200" y="4480560"/>
            <a:ext cx="4114800" cy="320040"/>
          </a:xfrm>
          <a:prstGeom prst="rect">
            <a:avLst/>
          </a:prstGeom>
          <a:noFill/>
          <a:ln/>
        </p:spPr>
        <p:txBody>
          <a:bodyPr wrap="square" lIns="0" tIns="0" rIns="0" bIns="0" rtlCol="0" anchor="ctr"/>
          <a:lstStyle/>
          <a:p>
            <a:pPr algn="r" indent="0" marL="0">
              <a:buNone/>
            </a:pPr>
            <a:r>
              <a:rPr lang="en-US" sz="1300" b="1" spc="200" kern="0" dirty="0">
                <a:solidFill>
                  <a:srgbClr val="2C3E50"/>
                </a:solidFill>
                <a:latin typeface="Calibri" pitchFamily="34" charset="0"/>
                <a:ea typeface="Calibri" pitchFamily="34" charset="-122"/>
                <a:cs typeface="Calibri" pitchFamily="34" charset="-120"/>
              </a:rPr>
              <a:t>SHORTWAVE</a:t>
            </a:r>
            <a:endParaRPr lang="en-US" sz="1300" dirty="0"/>
          </a:p>
        </p:txBody>
      </p:sp>
      <p:sp>
        <p:nvSpPr>
          <p:cNvPr id="25" name="Text 23"/>
          <p:cNvSpPr/>
          <p:nvPr/>
        </p:nvSpPr>
        <p:spPr>
          <a:xfrm>
            <a:off x="640080" y="5029200"/>
            <a:ext cx="10881360" cy="365760"/>
          </a:xfrm>
          <a:prstGeom prst="rect">
            <a:avLst/>
          </a:prstGeom>
          <a:noFill/>
          <a:ln/>
        </p:spPr>
        <p:txBody>
          <a:bodyPr wrap="square" lIns="0" tIns="0" rIns="0" bIns="0" rtlCol="0" anchor="ctr"/>
          <a:lstStyle/>
          <a:p>
            <a:pPr indent="0" marL="0">
              <a:buNone/>
            </a:pPr>
            <a:r>
              <a:rPr lang="en-US" sz="1300" i="1" dirty="0">
                <a:solidFill>
                  <a:srgbClr val="6B7480"/>
                </a:solidFill>
                <a:latin typeface="Calibri" pitchFamily="34" charset="0"/>
                <a:ea typeface="Calibri" pitchFamily="34" charset="-122"/>
                <a:cs typeface="Calibri" pitchFamily="34" charset="-120"/>
              </a:rPr>
              <a:t>Not to scale — the span from 20 kHz to 20 MHz is a factor of a thousand.</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THEY MODULATE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The shortwave stations are AM you can simply listen to</a:t>
            </a:r>
            <a:endParaRPr lang="en-US" sz="3400" dirty="0"/>
          </a:p>
        </p:txBody>
      </p:sp>
      <p:sp>
        <p:nvSpPr>
          <p:cNvPr id="4" name="Text 2"/>
          <p:cNvSpPr/>
          <p:nvPr/>
        </p:nvSpPr>
        <p:spPr>
          <a:xfrm>
            <a:off x="640080" y="1691640"/>
            <a:ext cx="10881360" cy="54864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WWV and WWVH use ordinary double-sideband, full-carrier amplitude modulation — exactly like an AM broadcast station. Which is why you can tune 5 or 10 MHz in AM mode and just hear them.</a:t>
            </a:r>
            <a:endParaRPr lang="en-US" sz="1550" dirty="0"/>
          </a:p>
        </p:txBody>
      </p:sp>
      <p:sp>
        <p:nvSpPr>
          <p:cNvPr id="5" name="Shape 3"/>
          <p:cNvSpPr/>
          <p:nvPr/>
        </p:nvSpPr>
        <p:spPr>
          <a:xfrm>
            <a:off x="640080" y="2368296"/>
            <a:ext cx="10881360" cy="658368"/>
          </a:xfrm>
          <a:prstGeom prst="rect">
            <a:avLst/>
          </a:prstGeom>
          <a:solidFill>
            <a:srgbClr val="F2F4F7"/>
          </a:solidFill>
          <a:ln w="12700">
            <a:solidFill>
              <a:srgbClr val="F2F4F7"/>
            </a:solidFill>
            <a:prstDash val="solid"/>
          </a:ln>
        </p:spPr>
      </p:sp>
      <p:sp>
        <p:nvSpPr>
          <p:cNvPr id="6" name="Text 4"/>
          <p:cNvSpPr/>
          <p:nvPr/>
        </p:nvSpPr>
        <p:spPr>
          <a:xfrm>
            <a:off x="868680" y="2404872"/>
            <a:ext cx="265176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The tick</a:t>
            </a:r>
            <a:endParaRPr lang="en-US" sz="1500" dirty="0"/>
          </a:p>
        </p:txBody>
      </p:sp>
      <p:sp>
        <p:nvSpPr>
          <p:cNvPr id="7" name="Text 5"/>
          <p:cNvSpPr/>
          <p:nvPr/>
        </p:nvSpPr>
        <p:spPr>
          <a:xfrm>
            <a:off x="3657600" y="2404872"/>
            <a:ext cx="768096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Every second. On WWV, five cycles of a 1000 Hz tone — about 5 ms long.</a:t>
            </a:r>
            <a:endParaRPr lang="en-US" sz="1350" dirty="0"/>
          </a:p>
        </p:txBody>
      </p:sp>
      <p:sp>
        <p:nvSpPr>
          <p:cNvPr id="8" name="Text 6"/>
          <p:cNvSpPr/>
          <p:nvPr/>
        </p:nvSpPr>
        <p:spPr>
          <a:xfrm>
            <a:off x="868680" y="3090672"/>
            <a:ext cx="265176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Telling them apart</a:t>
            </a:r>
            <a:endParaRPr lang="en-US" sz="1500" dirty="0"/>
          </a:p>
        </p:txBody>
      </p:sp>
      <p:sp>
        <p:nvSpPr>
          <p:cNvPr id="9" name="Text 7"/>
          <p:cNvSpPr/>
          <p:nvPr/>
        </p:nvSpPr>
        <p:spPr>
          <a:xfrm>
            <a:off x="3657600" y="3090672"/>
            <a:ext cx="768096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WWVH sends its tick at 1200 Hz, so the two can be distinguished on shared frequencies.</a:t>
            </a:r>
            <a:endParaRPr lang="en-US" sz="1350" dirty="0"/>
          </a:p>
        </p:txBody>
      </p:sp>
      <p:sp>
        <p:nvSpPr>
          <p:cNvPr id="10" name="Shape 8"/>
          <p:cNvSpPr/>
          <p:nvPr/>
        </p:nvSpPr>
        <p:spPr>
          <a:xfrm>
            <a:off x="640080" y="3739896"/>
            <a:ext cx="10881360" cy="658368"/>
          </a:xfrm>
          <a:prstGeom prst="rect">
            <a:avLst/>
          </a:prstGeom>
          <a:solidFill>
            <a:srgbClr val="F2F4F7"/>
          </a:solidFill>
          <a:ln w="12700">
            <a:solidFill>
              <a:srgbClr val="F2F4F7"/>
            </a:solidFill>
            <a:prstDash val="solid"/>
          </a:ln>
        </p:spPr>
      </p:sp>
      <p:sp>
        <p:nvSpPr>
          <p:cNvPr id="11" name="Text 9"/>
          <p:cNvSpPr/>
          <p:nvPr/>
        </p:nvSpPr>
        <p:spPr>
          <a:xfrm>
            <a:off x="868680" y="3776472"/>
            <a:ext cx="265176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The minute</a:t>
            </a:r>
            <a:endParaRPr lang="en-US" sz="1500" dirty="0"/>
          </a:p>
        </p:txBody>
      </p:sp>
      <p:sp>
        <p:nvSpPr>
          <p:cNvPr id="12" name="Text 10"/>
          <p:cNvSpPr/>
          <p:nvPr/>
        </p:nvSpPr>
        <p:spPr>
          <a:xfrm>
            <a:off x="3657600" y="3776472"/>
            <a:ext cx="768096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A longer 800 ms tone marks the top of each minute.</a:t>
            </a:r>
            <a:endParaRPr lang="en-US" sz="1350" dirty="0"/>
          </a:p>
        </p:txBody>
      </p:sp>
      <p:sp>
        <p:nvSpPr>
          <p:cNvPr id="13" name="Text 11"/>
          <p:cNvSpPr/>
          <p:nvPr/>
        </p:nvSpPr>
        <p:spPr>
          <a:xfrm>
            <a:off x="868680" y="4462272"/>
            <a:ext cx="265176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The hour</a:t>
            </a:r>
            <a:endParaRPr lang="en-US" sz="1500" dirty="0"/>
          </a:p>
        </p:txBody>
      </p:sp>
      <p:sp>
        <p:nvSpPr>
          <p:cNvPr id="14" name="Text 12"/>
          <p:cNvSpPr/>
          <p:nvPr/>
        </p:nvSpPr>
        <p:spPr>
          <a:xfrm>
            <a:off x="3657600" y="4462272"/>
            <a:ext cx="768096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A 1500 Hz pulse.</a:t>
            </a:r>
            <a:endParaRPr lang="en-US" sz="1350" dirty="0"/>
          </a:p>
        </p:txBody>
      </p:sp>
      <p:sp>
        <p:nvSpPr>
          <p:cNvPr id="15" name="Shape 13"/>
          <p:cNvSpPr/>
          <p:nvPr/>
        </p:nvSpPr>
        <p:spPr>
          <a:xfrm>
            <a:off x="640080" y="5111496"/>
            <a:ext cx="10881360" cy="658368"/>
          </a:xfrm>
          <a:prstGeom prst="rect">
            <a:avLst/>
          </a:prstGeom>
          <a:solidFill>
            <a:srgbClr val="F2F4F7"/>
          </a:solidFill>
          <a:ln w="12700">
            <a:solidFill>
              <a:srgbClr val="F2F4F7"/>
            </a:solidFill>
            <a:prstDash val="solid"/>
          </a:ln>
        </p:spPr>
      </p:sp>
      <p:sp>
        <p:nvSpPr>
          <p:cNvPr id="16" name="Text 14"/>
          <p:cNvSpPr/>
          <p:nvPr/>
        </p:nvSpPr>
        <p:spPr>
          <a:xfrm>
            <a:off x="868680" y="5148072"/>
            <a:ext cx="265176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Reference tones</a:t>
            </a:r>
            <a:endParaRPr lang="en-US" sz="1500" dirty="0"/>
          </a:p>
        </p:txBody>
      </p:sp>
      <p:sp>
        <p:nvSpPr>
          <p:cNvPr id="17" name="Text 15"/>
          <p:cNvSpPr/>
          <p:nvPr/>
        </p:nvSpPr>
        <p:spPr>
          <a:xfrm>
            <a:off x="3657600" y="5148072"/>
            <a:ext cx="768096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Steady 500 Hz and 600 Hz alternate through the hour.</a:t>
            </a:r>
            <a:endParaRPr lang="en-US" sz="1350" dirty="0"/>
          </a:p>
        </p:txBody>
      </p:sp>
      <p:sp>
        <p:nvSpPr>
          <p:cNvPr id="18" name="Text 16"/>
          <p:cNvSpPr/>
          <p:nvPr/>
        </p:nvSpPr>
        <p:spPr>
          <a:xfrm>
            <a:off x="868680" y="5833872"/>
            <a:ext cx="2651760" cy="585216"/>
          </a:xfrm>
          <a:prstGeom prst="rect">
            <a:avLst/>
          </a:prstGeom>
          <a:noFill/>
          <a:ln/>
        </p:spPr>
        <p:txBody>
          <a:bodyPr wrap="square" lIns="0" tIns="0" rIns="0" bIns="0" rtlCol="0" anchor="ctr"/>
          <a:lstStyle/>
          <a:p>
            <a:pPr indent="0" marL="0">
              <a:buNone/>
            </a:pPr>
            <a:r>
              <a:rPr lang="en-US" sz="1500" b="1" dirty="0">
                <a:solidFill>
                  <a:srgbClr val="2C3E50"/>
                </a:solidFill>
                <a:latin typeface="Calibri" pitchFamily="34" charset="0"/>
                <a:ea typeface="Calibri" pitchFamily="34" charset="-122"/>
                <a:cs typeface="Calibri" pitchFamily="34" charset="-120"/>
              </a:rPr>
              <a:t>The voice</a:t>
            </a:r>
            <a:endParaRPr lang="en-US" sz="1500" dirty="0"/>
          </a:p>
        </p:txBody>
      </p:sp>
      <p:sp>
        <p:nvSpPr>
          <p:cNvPr id="19" name="Text 17"/>
          <p:cNvSpPr/>
          <p:nvPr/>
        </p:nvSpPr>
        <p:spPr>
          <a:xfrm>
            <a:off x="3657600" y="5833872"/>
            <a:ext cx="7680960" cy="585216"/>
          </a:xfrm>
          <a:prstGeom prst="rect">
            <a:avLst/>
          </a:prstGeom>
          <a:noFill/>
          <a:ln/>
        </p:spPr>
        <p:txBody>
          <a:bodyPr wrap="square" lIns="0" tIns="0" rIns="0" bIns="0" rtlCol="0" anchor="ctr"/>
          <a:lstStyle/>
          <a:p>
            <a:pPr indent="0" marL="0">
              <a:buNone/>
            </a:pPr>
            <a:r>
              <a:rPr lang="en-US" sz="1350" dirty="0">
                <a:solidFill>
                  <a:srgbClr val="1A1A1A"/>
                </a:solidFill>
                <a:latin typeface="Calibri" pitchFamily="34" charset="0"/>
                <a:ea typeface="Calibri" pitchFamily="34" charset="-122"/>
                <a:cs typeface="Calibri" pitchFamily="34" charset="-120"/>
              </a:rPr>
              <a:t>A man on WWV, a woman on WWVH, reading UTC.</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384048"/>
            <a:ext cx="10881360" cy="274320"/>
          </a:xfrm>
          <a:prstGeom prst="rect">
            <a:avLst/>
          </a:prstGeom>
          <a:noFill/>
          <a:ln/>
        </p:spPr>
        <p:txBody>
          <a:bodyPr wrap="square" lIns="0" tIns="0" rIns="0" bIns="0" rtlCol="0" anchor="ctr"/>
          <a:lstStyle/>
          <a:p>
            <a:pPr indent="0" marL="0">
              <a:buNone/>
            </a:pPr>
            <a:r>
              <a:rPr lang="en-US" sz="1200" b="1" spc="200" kern="0" dirty="0">
                <a:solidFill>
                  <a:srgbClr val="C0392B"/>
                </a:solidFill>
                <a:latin typeface="Calibri" pitchFamily="34" charset="0"/>
                <a:ea typeface="Calibri" pitchFamily="34" charset="-122"/>
                <a:cs typeface="Calibri" pitchFamily="34" charset="-120"/>
              </a:rPr>
              <a:t>HOW THEY MODULATE</a:t>
            </a:r>
            <a:endParaRPr lang="en-US" sz="1200" dirty="0"/>
          </a:p>
        </p:txBody>
      </p:sp>
      <p:sp>
        <p:nvSpPr>
          <p:cNvPr id="3" name="Text 1"/>
          <p:cNvSpPr/>
          <p:nvPr/>
        </p:nvSpPr>
        <p:spPr>
          <a:xfrm>
            <a:off x="640080" y="676656"/>
            <a:ext cx="10881360" cy="777240"/>
          </a:xfrm>
          <a:prstGeom prst="rect">
            <a:avLst/>
          </a:prstGeom>
          <a:noFill/>
          <a:ln/>
        </p:spPr>
        <p:txBody>
          <a:bodyPr wrap="square" lIns="0" tIns="0" rIns="0" bIns="0" rtlCol="0" anchor="ctr"/>
          <a:lstStyle/>
          <a:p>
            <a:pPr indent="0" marL="0">
              <a:buNone/>
            </a:pPr>
            <a:r>
              <a:rPr lang="en-US" sz="3400" b="1" dirty="0">
                <a:solidFill>
                  <a:srgbClr val="2C3E50"/>
                </a:solidFill>
                <a:latin typeface="Cambria" pitchFamily="34" charset="0"/>
                <a:ea typeface="Cambria" pitchFamily="34" charset="-122"/>
                <a:cs typeface="Cambria" pitchFamily="34" charset="-120"/>
              </a:rPr>
              <a:t>Anatomy of one second</a:t>
            </a:r>
            <a:endParaRPr lang="en-US" sz="3400" dirty="0"/>
          </a:p>
        </p:txBody>
      </p:sp>
      <p:sp>
        <p:nvSpPr>
          <p:cNvPr id="4" name="Text 2"/>
          <p:cNvSpPr/>
          <p:nvPr/>
        </p:nvSpPr>
        <p:spPr>
          <a:xfrm>
            <a:off x="640080" y="1691640"/>
            <a:ext cx="10881360" cy="365760"/>
          </a:xfrm>
          <a:prstGeom prst="rect">
            <a:avLst/>
          </a:prstGeom>
          <a:noFill/>
          <a:ln/>
        </p:spPr>
        <p:txBody>
          <a:bodyPr wrap="square" lIns="0" tIns="0" rIns="0" bIns="0" rtlCol="0" anchor="ctr"/>
          <a:lstStyle/>
          <a:p>
            <a:pPr indent="0" marL="0">
              <a:buNone/>
            </a:pPr>
            <a:r>
              <a:rPr lang="en-US" sz="1550" dirty="0">
                <a:solidFill>
                  <a:srgbClr val="1A1A1A"/>
                </a:solidFill>
                <a:latin typeface="Calibri" pitchFamily="34" charset="0"/>
                <a:ea typeface="Calibri" pitchFamily="34" charset="-122"/>
                <a:cs typeface="Calibri" pitchFamily="34" charset="-120"/>
              </a:rPr>
              <a:t>The on-time tick on WWV is literally five cycles of a 1000 Hz tone — about five thousandths of a second.</a:t>
            </a:r>
            <a:endParaRPr lang="en-US" sz="1550" dirty="0"/>
          </a:p>
        </p:txBody>
      </p:sp>
      <p:sp>
        <p:nvSpPr>
          <p:cNvPr id="5" name="Shape 3"/>
          <p:cNvSpPr/>
          <p:nvPr/>
        </p:nvSpPr>
        <p:spPr>
          <a:xfrm>
            <a:off x="822960" y="3337560"/>
            <a:ext cx="5394960" cy="0"/>
          </a:xfrm>
          <a:prstGeom prst="line">
            <a:avLst/>
          </a:prstGeom>
          <a:noFill/>
          <a:ln w="19050">
            <a:solidFill>
              <a:srgbClr val="C6CFD8"/>
            </a:solidFill>
            <a:prstDash val="solid"/>
          </a:ln>
        </p:spPr>
      </p:sp>
      <p:sp>
        <p:nvSpPr>
          <p:cNvPr id="6" name="Shape 4"/>
          <p:cNvSpPr/>
          <p:nvPr/>
        </p:nvSpPr>
        <p:spPr>
          <a:xfrm>
            <a:off x="1406434" y="2834640"/>
            <a:ext cx="118872" cy="502920"/>
          </a:xfrm>
          <a:prstGeom prst="rect">
            <a:avLst/>
          </a:prstGeom>
          <a:solidFill>
            <a:srgbClr val="2C3E50"/>
          </a:solidFill>
          <a:ln w="12700">
            <a:solidFill>
              <a:srgbClr val="2C3E50"/>
            </a:solidFill>
            <a:prstDash val="solid"/>
          </a:ln>
        </p:spPr>
      </p:sp>
      <p:sp>
        <p:nvSpPr>
          <p:cNvPr id="7" name="Shape 5"/>
          <p:cNvSpPr/>
          <p:nvPr/>
        </p:nvSpPr>
        <p:spPr>
          <a:xfrm>
            <a:off x="1841863" y="3337560"/>
            <a:ext cx="118872" cy="502920"/>
          </a:xfrm>
          <a:prstGeom prst="rect">
            <a:avLst/>
          </a:prstGeom>
          <a:solidFill>
            <a:srgbClr val="C0392B"/>
          </a:solidFill>
          <a:ln w="12700">
            <a:solidFill>
              <a:srgbClr val="C0392B"/>
            </a:solidFill>
            <a:prstDash val="solid"/>
          </a:ln>
        </p:spPr>
      </p:sp>
      <p:sp>
        <p:nvSpPr>
          <p:cNvPr id="8" name="Shape 6"/>
          <p:cNvSpPr/>
          <p:nvPr/>
        </p:nvSpPr>
        <p:spPr>
          <a:xfrm>
            <a:off x="2277291" y="2834640"/>
            <a:ext cx="118872" cy="502920"/>
          </a:xfrm>
          <a:prstGeom prst="rect">
            <a:avLst/>
          </a:prstGeom>
          <a:solidFill>
            <a:srgbClr val="2C3E50"/>
          </a:solidFill>
          <a:ln w="12700">
            <a:solidFill>
              <a:srgbClr val="2C3E50"/>
            </a:solidFill>
            <a:prstDash val="solid"/>
          </a:ln>
        </p:spPr>
      </p:sp>
      <p:sp>
        <p:nvSpPr>
          <p:cNvPr id="9" name="Shape 7"/>
          <p:cNvSpPr/>
          <p:nvPr/>
        </p:nvSpPr>
        <p:spPr>
          <a:xfrm>
            <a:off x="2712720" y="3337560"/>
            <a:ext cx="118872" cy="502920"/>
          </a:xfrm>
          <a:prstGeom prst="rect">
            <a:avLst/>
          </a:prstGeom>
          <a:solidFill>
            <a:srgbClr val="C0392B"/>
          </a:solidFill>
          <a:ln w="12700">
            <a:solidFill>
              <a:srgbClr val="C0392B"/>
            </a:solidFill>
            <a:prstDash val="solid"/>
          </a:ln>
        </p:spPr>
      </p:sp>
      <p:sp>
        <p:nvSpPr>
          <p:cNvPr id="10" name="Shape 8"/>
          <p:cNvSpPr/>
          <p:nvPr/>
        </p:nvSpPr>
        <p:spPr>
          <a:xfrm>
            <a:off x="3148149" y="2834640"/>
            <a:ext cx="118872" cy="502920"/>
          </a:xfrm>
          <a:prstGeom prst="rect">
            <a:avLst/>
          </a:prstGeom>
          <a:solidFill>
            <a:srgbClr val="2C3E50"/>
          </a:solidFill>
          <a:ln w="12700">
            <a:solidFill>
              <a:srgbClr val="2C3E50"/>
            </a:solidFill>
            <a:prstDash val="solid"/>
          </a:ln>
        </p:spPr>
      </p:sp>
      <p:sp>
        <p:nvSpPr>
          <p:cNvPr id="11" name="Shape 9"/>
          <p:cNvSpPr/>
          <p:nvPr/>
        </p:nvSpPr>
        <p:spPr>
          <a:xfrm>
            <a:off x="3583577" y="3337560"/>
            <a:ext cx="118872" cy="502920"/>
          </a:xfrm>
          <a:prstGeom prst="rect">
            <a:avLst/>
          </a:prstGeom>
          <a:solidFill>
            <a:srgbClr val="C0392B"/>
          </a:solidFill>
          <a:ln w="12700">
            <a:solidFill>
              <a:srgbClr val="C0392B"/>
            </a:solidFill>
            <a:prstDash val="solid"/>
          </a:ln>
        </p:spPr>
      </p:sp>
      <p:sp>
        <p:nvSpPr>
          <p:cNvPr id="12" name="Shape 10"/>
          <p:cNvSpPr/>
          <p:nvPr/>
        </p:nvSpPr>
        <p:spPr>
          <a:xfrm>
            <a:off x="4019006" y="2834640"/>
            <a:ext cx="118872" cy="502920"/>
          </a:xfrm>
          <a:prstGeom prst="rect">
            <a:avLst/>
          </a:prstGeom>
          <a:solidFill>
            <a:srgbClr val="2C3E50"/>
          </a:solidFill>
          <a:ln w="12700">
            <a:solidFill>
              <a:srgbClr val="2C3E50"/>
            </a:solidFill>
            <a:prstDash val="solid"/>
          </a:ln>
        </p:spPr>
      </p:sp>
      <p:sp>
        <p:nvSpPr>
          <p:cNvPr id="13" name="Shape 11"/>
          <p:cNvSpPr/>
          <p:nvPr/>
        </p:nvSpPr>
        <p:spPr>
          <a:xfrm>
            <a:off x="4454434" y="3337560"/>
            <a:ext cx="118872" cy="502920"/>
          </a:xfrm>
          <a:prstGeom prst="rect">
            <a:avLst/>
          </a:prstGeom>
          <a:solidFill>
            <a:srgbClr val="C0392B"/>
          </a:solidFill>
          <a:ln w="12700">
            <a:solidFill>
              <a:srgbClr val="C0392B"/>
            </a:solidFill>
            <a:prstDash val="solid"/>
          </a:ln>
        </p:spPr>
      </p:sp>
      <p:sp>
        <p:nvSpPr>
          <p:cNvPr id="14" name="Shape 12"/>
          <p:cNvSpPr/>
          <p:nvPr/>
        </p:nvSpPr>
        <p:spPr>
          <a:xfrm>
            <a:off x="4889863" y="2834640"/>
            <a:ext cx="118872" cy="502920"/>
          </a:xfrm>
          <a:prstGeom prst="rect">
            <a:avLst/>
          </a:prstGeom>
          <a:solidFill>
            <a:srgbClr val="2C3E50"/>
          </a:solidFill>
          <a:ln w="12700">
            <a:solidFill>
              <a:srgbClr val="2C3E50"/>
            </a:solidFill>
            <a:prstDash val="solid"/>
          </a:ln>
        </p:spPr>
      </p:sp>
      <p:sp>
        <p:nvSpPr>
          <p:cNvPr id="15" name="Shape 13"/>
          <p:cNvSpPr/>
          <p:nvPr/>
        </p:nvSpPr>
        <p:spPr>
          <a:xfrm>
            <a:off x="5325291" y="3337560"/>
            <a:ext cx="118872" cy="502920"/>
          </a:xfrm>
          <a:prstGeom prst="rect">
            <a:avLst/>
          </a:prstGeom>
          <a:solidFill>
            <a:srgbClr val="C0392B"/>
          </a:solidFill>
          <a:ln w="12700">
            <a:solidFill>
              <a:srgbClr val="C0392B"/>
            </a:solidFill>
            <a:prstDash val="solid"/>
          </a:ln>
        </p:spPr>
      </p:sp>
      <p:sp>
        <p:nvSpPr>
          <p:cNvPr id="16" name="Text 14"/>
          <p:cNvSpPr/>
          <p:nvPr/>
        </p:nvSpPr>
        <p:spPr>
          <a:xfrm>
            <a:off x="822960" y="4114800"/>
            <a:ext cx="5394960" cy="365760"/>
          </a:xfrm>
          <a:prstGeom prst="rect">
            <a:avLst/>
          </a:prstGeom>
          <a:noFill/>
          <a:ln/>
        </p:spPr>
        <p:txBody>
          <a:bodyPr wrap="square" lIns="0" tIns="0" rIns="0" bIns="0" rtlCol="0" anchor="ctr"/>
          <a:lstStyle/>
          <a:p>
            <a:pPr algn="ctr" indent="0" marL="0">
              <a:buNone/>
            </a:pPr>
            <a:r>
              <a:rPr lang="en-US" sz="1400" b="1" dirty="0">
                <a:solidFill>
                  <a:srgbClr val="2C3E50"/>
                </a:solidFill>
                <a:latin typeface="Calibri" pitchFamily="34" charset="0"/>
                <a:ea typeface="Calibri" pitchFamily="34" charset="-122"/>
                <a:cs typeface="Calibri" pitchFamily="34" charset="-120"/>
              </a:rPr>
              <a:t>5 cycles of 1000 Hz  ≈  5 ms</a:t>
            </a:r>
            <a:endParaRPr lang="en-US" sz="1400" dirty="0"/>
          </a:p>
        </p:txBody>
      </p:sp>
      <p:sp>
        <p:nvSpPr>
          <p:cNvPr id="17" name="Shape 15"/>
          <p:cNvSpPr/>
          <p:nvPr/>
        </p:nvSpPr>
        <p:spPr>
          <a:xfrm>
            <a:off x="6492240" y="2286000"/>
            <a:ext cx="5029200" cy="2377440"/>
          </a:xfrm>
          <a:prstGeom prst="roundRect">
            <a:avLst>
              <a:gd name="adj" fmla="val 3462"/>
            </a:avLst>
          </a:prstGeom>
          <a:solidFill>
            <a:srgbClr val="F2F4F7"/>
          </a:solidFill>
          <a:ln w="12700">
            <a:solidFill>
              <a:srgbClr val="DDE2E8"/>
            </a:solidFill>
            <a:prstDash val="solid"/>
          </a:ln>
        </p:spPr>
      </p:sp>
      <p:sp>
        <p:nvSpPr>
          <p:cNvPr id="18" name="Text 16"/>
          <p:cNvSpPr/>
          <p:nvPr/>
        </p:nvSpPr>
        <p:spPr>
          <a:xfrm>
            <a:off x="6812280" y="2514600"/>
            <a:ext cx="4389120" cy="365760"/>
          </a:xfrm>
          <a:prstGeom prst="rect">
            <a:avLst/>
          </a:prstGeom>
          <a:noFill/>
          <a:ln/>
        </p:spPr>
        <p:txBody>
          <a:bodyPr wrap="square" lIns="0" tIns="0" rIns="0" bIns="0" rtlCol="0" anchor="ctr"/>
          <a:lstStyle/>
          <a:p>
            <a:pPr indent="0" marL="0">
              <a:buNone/>
            </a:pPr>
            <a:r>
              <a:rPr lang="en-US" sz="1800" b="1" dirty="0">
                <a:solidFill>
                  <a:srgbClr val="2C3E50"/>
                </a:solidFill>
                <a:latin typeface="Calibri" pitchFamily="34" charset="0"/>
                <a:ea typeface="Calibri" pitchFamily="34" charset="-122"/>
                <a:cs typeface="Calibri" pitchFamily="34" charset="-120"/>
              </a:rPr>
              <a:t>Why so short?</a:t>
            </a:r>
            <a:endParaRPr lang="en-US" sz="1800" dirty="0"/>
          </a:p>
        </p:txBody>
      </p:sp>
      <p:sp>
        <p:nvSpPr>
          <p:cNvPr id="19" name="Text 17"/>
          <p:cNvSpPr/>
          <p:nvPr/>
        </p:nvSpPr>
        <p:spPr>
          <a:xfrm>
            <a:off x="6812280" y="2971800"/>
            <a:ext cx="4389120" cy="1463040"/>
          </a:xfrm>
          <a:prstGeom prst="rect">
            <a:avLst/>
          </a:prstGeom>
          <a:noFill/>
          <a:ln/>
        </p:spPr>
        <p:txBody>
          <a:bodyPr wrap="square" lIns="0" tIns="0" rIns="0" bIns="0" rtlCol="0" anchor="ctr"/>
          <a:lstStyle/>
          <a:p>
            <a:pPr indent="0" marL="0">
              <a:buNone/>
            </a:pPr>
            <a:r>
              <a:rPr lang="en-US" sz="1450" dirty="0">
                <a:solidFill>
                  <a:srgbClr val="1A1A1A"/>
                </a:solidFill>
                <a:latin typeface="Calibri" pitchFamily="34" charset="0"/>
                <a:ea typeface="Calibri" pitchFamily="34" charset="-122"/>
                <a:cs typeface="Calibri" pitchFamily="34" charset="-120"/>
              </a:rPr>
              <a:t>Because the tick has to be unmistakable and unambiguous. A short, sharp burst has a clean leading edge — and it is the leading edge that carries the time.</a:t>
            </a:r>
            <a:endParaRPr lang="en-US" sz="1450" dirty="0"/>
          </a:p>
        </p:txBody>
      </p:sp>
      <p:sp>
        <p:nvSpPr>
          <p:cNvPr id="20" name="Text 18"/>
          <p:cNvSpPr/>
          <p:nvPr/>
        </p:nvSpPr>
        <p:spPr>
          <a:xfrm>
            <a:off x="640080" y="5029200"/>
            <a:ext cx="10881360" cy="457200"/>
          </a:xfrm>
          <a:prstGeom prst="rect">
            <a:avLst/>
          </a:prstGeom>
          <a:noFill/>
          <a:ln/>
        </p:spPr>
        <p:txBody>
          <a:bodyPr wrap="square" lIns="0" tIns="0" rIns="0" bIns="0" rtlCol="0" anchor="ctr"/>
          <a:lstStyle/>
          <a:p>
            <a:pPr indent="0" marL="0">
              <a:buNone/>
            </a:pPr>
            <a:r>
              <a:rPr lang="en-US" sz="1800" b="1" dirty="0">
                <a:solidFill>
                  <a:srgbClr val="C0392B"/>
                </a:solidFill>
                <a:latin typeface="Cambria" pitchFamily="34" charset="0"/>
                <a:ea typeface="Cambria" pitchFamily="34" charset="-122"/>
                <a:cs typeface="Cambria" pitchFamily="34" charset="-120"/>
              </a:rPr>
              <a:t>The ticks and markers run at full modulation while the tones and voice sit lower — so the on-time tick always punches through.</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39</Slides>
  <Notes>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39</vt:i4>
      </vt:variant>
    </vt:vector>
  </HeadingPairs>
  <TitlesOfParts>
    <vt:vector size="4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Stations: The Radio Stations That Broadcast Time Itself (v2.1)</dc:title>
  <dc:subject>PptxGenJS Presentation</dc:subject>
  <dc:creator/>
  <cp:lastModifiedBy/>
  <cp:revision>1</cp:revision>
  <dcterms:created xsi:type="dcterms:W3CDTF">2026-08-17T09:14:07Z</dcterms:created>
  <dcterms:modified xsi:type="dcterms:W3CDTF">2026-08-17T09:14:07Z</dcterms:modified>
</cp:coreProperties>
</file>