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notesMasterIdLst>
    <p:notesMasterId r:id="rId3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 the 'Presented by' line with your callsign and club.
Open by asking two questions: who owns a digital radio, and who has actually made a contact with it. The gap between those two hands is the reason this talk exists.
The promise: by the end you will know what the six modes are, why they feel harder than they are, and which one to start on. Nobody leaves able to program a radio - that is a different talk.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P25 attracts people who like the equipment. For many the appeal is operating the same iron the professionals carry, and there is nothing wrong with that.
State the patent point clearly, because it is counter-intuitive: P25's vocoder is the odd one out, and that turns out to be an advantage. Everything in the AMBE family still wants a licensed chip; IMBE does not.
Radios are the barrier - they are pricey, and the user base is small. Be honest about both.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NXDN deserves better than it gets and it is fair to say so, as long as you also say the truth about how few people are on it.
The bandwidth figure impresses people once it is in context: four NXDN conversations fit in the space of one old analog channel.
Instead of colour codes or DG-IDs it uses a RAN - Radio Access Number. Same idea, different name, which is the whole point of the next section.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 M17 honestly: it is the smallest, and it is the one you can actually contribute to. Both are true and neither cancels the other.
For a club audience the interesting question is not 'should I switch to M17' - it is 'what does it tell us that the open mode had to be built from scratch rather than opened up.' That is a real conversation about the hobby.
MMDVM hotspots speak it, OpenRTX brings it to some existing radios, and purpose-built open hardware is appearing.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read this table aloud. Put it up, let people photograph it, and point only at the vocoder column.
That column is the hinge into the next section. DMR, C4FM and NXDN all speak AMBE+2, so they can share audio freely. D-STAR, P25 and M17 each speak something else, which is why bridging them needs work.
If someone wants modulation types, bit rates and occupied bandwidth, send them to the written comparison rather than putting it on a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Nothing else in the talk changes how people feel about digital voice as much, so slow down and let it land.
The emotional point: newcomers believe they are looking at six things to learn. They are looking at one thing in six dialects. Dialects are easy once you know they are dialects.
The next five slides are one concept each. Do not rush them and do not add detail - the whole value is in the simplicity.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consequence line. People treat registration as bureaucracy somebody chose to impose. It is not - it falls straight out of whether the mode routes on numbers or on callsigns.
That also predicts the answer for any new mode: tell me how it identifies you and I will tell you whether it needs a registry.
⚠️ One trap to hold until the traps slide: 'Radio ID' means your identity in P25 and a factory hardware serial in C4FM. Same two words, opposite meanings.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Gate, not badge. Say it in those words and repeat it once.
If anybody in the room has ever set a CTCSS tone, they already understand this row completely and just do not know it yet. Tell them that - it is a confidence moment.
The practical payoff: one wrong digit here and you transmit into silence. No beep, no error, nothing. It is the first thing to check when a radio 'does not work'.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to link and unlink is the core operating skill in all of digital voice. Whatever the mode calls it, that is the verb.
Point at the C4FM double duty deliberately. It is the single most common source of confusion in that mode and almost nobody explains it - they just answer the question that was asked and leave the person more confused.
⚠️ Hold one more trap for later: 'reflector' is a role, not a standard. D-STAR, M17, YSF and XLX reflectors are all called reflectors and none of them are interchangeable.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show one diagram in this talk, show this one. Five of the six modes sit on one company's proprietary lineage. One does not.
Read the row and half the mysteries resolve at once - why bridging is sometimes free and sometimes needs hardware, why AMBE dongles exist and cost what they do, and why an open-source community went and wrote a codec of its own.
The honest framing: nobody did anything wrong here. A commercial standard licensing a commercial codec is entirely normal. It just has consequences for a hobby built on being able to take things apart.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bottom card answers a question somebody in the room has genuinely spent an evening on. Watch for the nod.
P25 Phase 2 does use two-slot TDMA, but it is a public-safety feature and almost never seen on the amateur bands. Mention it only if asked, and say Phase 1 is what hams run.
The practical value of TDMA for a club: one repeater, one frequency pair, two independent conversations. A statewide talkgroup on one slot and the local net on the other.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minute at most. The shape of the talk, so people stop wondering when you will get to the part they came for.
If the room is mostly analog operators, say here that everything assumes they know analog and nothing else.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here and let people take a photograph. Say so out loud - it gives permission and it is the slide they will actually use afterwards.
Do not read the table. The value is that it is on one screen, not that it is narrated.
The closing line is the point of the whole section: the mode stops being a wall and becomes a dialect. Dialects are easy once you know they are dialects.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these briskly. The point is inoculation, not depth - if somebody hears the phrase 'Radio ID' next month and hesitates for half a second, this slide did its job.
The reflector one matters most in practice, because people buy or configure the wrong thing on the strength of the word.
If the room is engaged, expand the DG-ID trap. Everything else can be one sentence each.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straight about what this chart is. It is a rating, dated mid-2026, from one operator - not a census. There is no clean number for mode popularity, and anybody who gives you one to three decimal places is guessing.
The caveat card is not a disclaimer for its own sake. It is the difference between a talk people trust and a talk they argue with.
The real advice sits underneath all of it: the mode with the best repeater on your local hill beats the mode with the best specification. Say that.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distinction to draw: some modes have a new-radio market aimed at hams, and some have a surplus market aimed at nobody in particular that hams happen to shop in.
DMR is the only one that spans both properly, top to bottom, which is most of why it won.
Surplus is not a warning. Retired commercial and public-safety radios are built to a standard almost no ham radio meets, and they turn up cheap when an agency re-equips. The trade is programming software, cables, and sometimes band-splits that need checking before you buy.
⚠️ If asked where to buy: the honest answer is the usual ham dealers for new, and eBay, hamfests and club sales for surplus. Do not recommend a specific seller from the front of a room.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prices on this slide, deliberately. A deck that gets re-presented for years should not carry dollar figures that are wrong within a season - and a room full of hams will argue about the numbers instead of listening to the point.
The point is the shape: DMR spans everything, P25 is the expensive end, and the three in the middle are middling for different reasons.
If someone asks for actual money, give your own current figure out loud and say plainly that it is today's price - do not put it on a slide that leaves the room.
The DMR tier card at the bottom is the practical answer to 'what should I buy first'. The middle column is the honest recommendation, and it is fair to say a budget handheld will not perform like one three times the price - that is a reasonable trade if you know you are making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read this table either. Put it up, say the closing line, and move on. It exists so nobody can accuse the talk of selling one mode.
If you are asked to pick, the honest answer has two parts: what is on your local hill, and who you already know. Everything else is a tiebreaker.
Say the bottom line out loud, because it reframes every 'con' in the table as conditional rather than fatal.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bottom card is the single most useful sentence in the talk for a newcomer. Analog fails loudly; digital fails silently. Everything about troubleshooting follows from that.
Demonstrate the gap rather than describing it. Key up, count one in your head, then speak. People copy what they see.
If the room is DMR-leaning, add the checklist: colour code, time slot, is this talkgroup carried here, is my ID programmed. Nine times out of ten it is one of those four.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cliff explains a complaint you will hear all evening - 'digital is worse at the edge'. It is not worse, it is different: analog degrades gracefully and digital does not. Whether that is a downside depends entirely on whether you would rather strain through noise or hear nothing.
The encryption point catches people out who assume digital implies private. It does not, and on the amateur bands it must not.
The codeplug card is the bridge to whatever comes next - a codeplug talk, a build night, or just an offer to sit down with somebody.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a laptop and a projector, open one of these live during the talk. Thirty seconds of real traffic does more than any slide here.
BrandMeister Hoseline is the easiest to demonstrate because the audio plays in a browser with nothing installed.
Scheduled nets are the friendliest place for a first check-in - a controlled QSO where somebody is expecting new callsigns. Point people at a net directory rather than telling them to call CQ into a talkgroup cold.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idea, not the facts. The room came in believing digital voice was six separate things to learn; send them out knowing it is one thing in six dialects.
Then make it concrete in the last sentence: pick what is on your local hill, and go and listen. Nobody should leave this talk about to spend money.
If there is time, the best possible ending is to open a dashboard and let the room hear somebody talking.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with this, because it reframes everything that comes after. Newcomers arrive thinking digital voice is a modulation scheme. It is a networking hobby that happens to arrive by radio.
The few-milliwatts detail lands well. A hotspot puts out a fraction of a watt and reaches the world, which is the opposite of everything an HF operator has spent years learning.
If anyone objects that this is 'not real radio' - that is a fair conversation, and the honest answer is that the RF link is short and the network is long. Say so plainly rather than dodging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one. It is not a credit slide - it is the answer to the questions you are about to get asked in the car park.
The rows follow the shape of the talk, so whatever somebody is stuck on, one row covers it. Point at the row rather than reading the list.
If you would rather not send people to somebody else's site, delete the slide - nothing in the talk depends on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short answer first and let people relax. A dual-bander and a hotspot is the right default and almost nobody needs anything else.
US allocations shown. Region 1 and Region 3 differ, most noticeably at 70 cm - check your own band plan if the room is not American.
The reason nothing lives below 6 m is worth one sentence if asked: a digital voice channel wants 6.25 to 12.5 kHz and an HF SSB channel gives you about 2.8. There is no room. And these are networked modes anyway - they assume infrastructure, which is the opposite of what HF is for.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remember this one, because it contradicts what they assume. There is no propagation argument for 70 cm over 2 m for this purpose. The band was chosen by a market that had never heard of us.
It also sets up the next section: four of the six modes were not designed for amateur radio either. Same force, different layer.
If someone asks about 1.25 m - the propagation is genuinely good and the band is uncrowded. What kills it is that almost nobody manufactures a digital radio for it. The same market logic, running in reverse.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room this grouping before the six individual slides and they will hang everything on it.
The commercial parentage is why DMR talks about talkgroups and colour codes instead of anything a ham would have invented. It is why the radios are cheap. And it is why the vocoders are proprietary - a company licensing a codec to another company had no reason to open it.
M17 is not on this slide to sell it. It is here because it is the control experiment: this is what the modes look like when hams design one themselves.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Treat D-STAR with respect rather than nostalgia. Everything the other five do with reflectors, D-STAR did first.
Callsign routing is genuinely unusual and worth ten seconds: you can call a person rather than a place. Almost nobody uses it that way any more, and it is still a lovely idea.
The registration step is the thing that stops newcomers, and it comes up again later in the talk. Flag it here in one sentence.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the room will end up on this mode, so give it a little more time than the others.
The TDMA point is the engineering highlight of the whole talk. One repeater, one frequency pair, two conversations - a statewide talkgroup on one slot and the club net on the other, same machine, same moment.
Do not soften the codeplug warning. Every honest DMR operator in the room already knows it, and pretending otherwise costs credibility with exactly the people who could help a newcomer.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AMS is the feature to dwell on, especially if there are repeater trustees in the room. It is the answer to 'our members will revolt' - they will not, because nothing is taken away from them.
The Wires-X versus YSF split is the mode's real complexity. Wires-X is Yaesu's closed network and needs Yaesu hardware; YSF is the open reflector world that hotspots use. Both are Fusion. People assume they are alternatives to each other and get stuck.
Fusion is also the easiest mode to get on the air with, which is why it scores so well later in the talk.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38"/>
        </a:solidFill>
      </p:bgPr>
    </p:bg>
    <p:spTree>
      <p:nvGrpSpPr>
        <p:cNvPr id="1" name=""/>
        <p:cNvGrpSpPr/>
        <p:nvPr/>
      </p:nvGrpSpPr>
      <p:grpSpPr>
        <a:xfrm>
          <a:off x="0" y="0"/>
          <a:ext cx="0" cy="0"/>
          <a:chOff x="0" y="0"/>
          <a:chExt cx="0" cy="0"/>
        </a:xfrm>
      </p:grpSpPr>
      <p:sp>
        <p:nvSpPr>
          <p:cNvPr id="2" name="Shape 0"/>
          <p:cNvSpPr/>
          <p:nvPr/>
        </p:nvSpPr>
        <p:spPr>
          <a:xfrm>
            <a:off x="9509760" y="-1371600"/>
            <a:ext cx="4754880" cy="4754880"/>
          </a:xfrm>
          <a:prstGeom prst="ellipse">
            <a:avLst/>
          </a:prstGeom>
          <a:solidFill>
            <a:srgbClr val="2C3E50"/>
          </a:solidFill>
          <a:ln w="12700">
            <a:solidFill>
              <a:srgbClr val="333333"/>
            </a:solidFill>
            <a:prstDash val="solid"/>
          </a:ln>
        </p:spPr>
      </p:sp>
      <p:sp>
        <p:nvSpPr>
          <p:cNvPr id="3" name="Shape 1"/>
          <p:cNvSpPr/>
          <p:nvPr/>
        </p:nvSpPr>
        <p:spPr>
          <a:xfrm>
            <a:off x="10607040" y="4206240"/>
            <a:ext cx="3108960" cy="3108960"/>
          </a:xfrm>
          <a:prstGeom prst="ellipse">
            <a:avLst/>
          </a:prstGeom>
          <a:solidFill>
            <a:srgbClr val="C0392B">
              <a:alpha val="45000"/>
            </a:srgbClr>
          </a:solidFill>
          <a:ln w="12700">
            <a:solidFill>
              <a:srgbClr val="333333"/>
            </a:solidFill>
            <a:prstDash val="solid"/>
          </a:ln>
        </p:spPr>
      </p:sp>
      <p:sp>
        <p:nvSpPr>
          <p:cNvPr id="4" name="Text 2"/>
          <p:cNvSpPr/>
          <p:nvPr/>
        </p:nvSpPr>
        <p:spPr>
          <a:xfrm>
            <a:off x="822960" y="1828800"/>
            <a:ext cx="8686800" cy="320040"/>
          </a:xfrm>
          <a:prstGeom prst="rect">
            <a:avLst/>
          </a:prstGeom>
          <a:noFill/>
          <a:ln/>
        </p:spPr>
        <p:txBody>
          <a:bodyPr wrap="square" lIns="0" tIns="0" rIns="0" bIns="0" rtlCol="0" anchor="ctr"/>
          <a:lstStyle/>
          <a:p>
            <a:pPr indent="0" marL="0">
              <a:buNone/>
            </a:pPr>
            <a:r>
              <a:rPr lang="en-US" sz="1250" b="1" spc="250" kern="0" dirty="0">
                <a:solidFill>
                  <a:srgbClr val="C0392B"/>
                </a:solidFill>
                <a:latin typeface="Calibri" pitchFamily="34" charset="0"/>
                <a:ea typeface="Calibri" pitchFamily="34" charset="-122"/>
                <a:cs typeface="Calibri" pitchFamily="34" charset="-120"/>
              </a:rPr>
              <a:t>AMATEUR DIGITAL VOICE</a:t>
            </a:r>
            <a:endParaRPr lang="en-US" sz="1250" dirty="0"/>
          </a:p>
        </p:txBody>
      </p:sp>
      <p:sp>
        <p:nvSpPr>
          <p:cNvPr id="5" name="Text 3"/>
          <p:cNvSpPr/>
          <p:nvPr/>
        </p:nvSpPr>
        <p:spPr>
          <a:xfrm>
            <a:off x="822960" y="2240280"/>
            <a:ext cx="8778240" cy="1737360"/>
          </a:xfrm>
          <a:prstGeom prst="rect">
            <a:avLst/>
          </a:prstGeom>
          <a:noFill/>
          <a:ln/>
        </p:spPr>
        <p:txBody>
          <a:bodyPr wrap="square" lIns="0" tIns="0" rIns="0" bIns="0" rtlCol="0" anchor="ctr"/>
          <a:lstStyle/>
          <a:p>
            <a:pPr indent="0" marL="0">
              <a:lnSpc>
                <a:spcPts val="4600"/>
              </a:lnSpc>
              <a:buNone/>
            </a:pPr>
            <a:r>
              <a:rPr lang="en-US" sz="4200" b="1" dirty="0">
                <a:solidFill>
                  <a:srgbClr val="FFFFFF"/>
                </a:solidFill>
                <a:latin typeface="Cambria" pitchFamily="34" charset="0"/>
                <a:ea typeface="Cambria" pitchFamily="34" charset="-122"/>
                <a:cs typeface="Cambria" pitchFamily="34" charset="-120"/>
              </a:rPr>
              <a:t>The Six Modes,</a:t>
            </a:r>
            <a:endParaRPr lang="en-US" sz="4200" dirty="0"/>
          </a:p>
          <a:p>
            <a:pPr indent="0" marL="0">
              <a:lnSpc>
                <a:spcPts val="4600"/>
              </a:lnSpc>
              <a:buNone/>
            </a:pPr>
            <a:r>
              <a:rPr lang="en-US" sz="4200" b="1" dirty="0">
                <a:solidFill>
                  <a:srgbClr val="FFFFFF"/>
                </a:solidFill>
                <a:latin typeface="Cambria" pitchFamily="34" charset="0"/>
                <a:ea typeface="Cambria" pitchFamily="34" charset="-122"/>
                <a:cs typeface="Cambria" pitchFamily="34" charset="-120"/>
              </a:rPr>
              <a:t>and How to Start</a:t>
            </a:r>
            <a:endParaRPr lang="en-US" sz="4200" dirty="0"/>
          </a:p>
        </p:txBody>
      </p:sp>
      <p:sp>
        <p:nvSpPr>
          <p:cNvPr id="6" name="Text 4"/>
          <p:cNvSpPr/>
          <p:nvPr/>
        </p:nvSpPr>
        <p:spPr>
          <a:xfrm>
            <a:off x="822960" y="4114800"/>
            <a:ext cx="8778240" cy="365760"/>
          </a:xfrm>
          <a:prstGeom prst="rect">
            <a:avLst/>
          </a:prstGeom>
          <a:noFill/>
          <a:ln/>
        </p:spPr>
        <p:txBody>
          <a:bodyPr wrap="square" lIns="0" tIns="0" rIns="0" bIns="0" rtlCol="0" anchor="ctr"/>
          <a:lstStyle/>
          <a:p>
            <a:pPr indent="0" marL="0">
              <a:buNone/>
            </a:pPr>
            <a:r>
              <a:rPr lang="en-US" sz="1600" dirty="0">
                <a:solidFill>
                  <a:srgbClr val="AEBCC9"/>
                </a:solidFill>
                <a:latin typeface="Calibri" pitchFamily="34" charset="0"/>
                <a:ea typeface="Calibri" pitchFamily="34" charset="-122"/>
                <a:cs typeface="Calibri" pitchFamily="34" charset="-120"/>
              </a:rPr>
              <a:t>A 30-minute introduction for hams new to the digital modes</a:t>
            </a:r>
            <a:endParaRPr lang="en-US" sz="1600" dirty="0"/>
          </a:p>
        </p:txBody>
      </p:sp>
      <p:sp>
        <p:nvSpPr>
          <p:cNvPr id="7" name="Text 5"/>
          <p:cNvSpPr/>
          <p:nvPr/>
        </p:nvSpPr>
        <p:spPr>
          <a:xfrm>
            <a:off x="822960" y="5029200"/>
            <a:ext cx="8595360" cy="320040"/>
          </a:xfrm>
          <a:prstGeom prst="rect">
            <a:avLst/>
          </a:prstGeom>
          <a:noFill/>
          <a:ln/>
        </p:spPr>
        <p:txBody>
          <a:bodyPr wrap="square" lIns="0" tIns="0" rIns="0" bIns="0" rtlCol="0" anchor="ctr"/>
          <a:lstStyle/>
          <a:p>
            <a:pPr indent="0" marL="0">
              <a:buNone/>
            </a:pPr>
            <a:r>
              <a:rPr lang="en-US" sz="1300" i="1" dirty="0">
                <a:solidFill>
                  <a:srgbClr val="7C8B99"/>
                </a:solidFill>
                <a:latin typeface="Calibri" pitchFamily="34" charset="0"/>
                <a:ea typeface="Calibri" pitchFamily="34" charset="-122"/>
                <a:cs typeface="Calibri" pitchFamily="34" charset="-120"/>
              </a:rPr>
              <a:t>Presented by  ______________________</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SIX MODES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P25 — the public-safety mode</a:t>
            </a:r>
            <a:endParaRPr lang="en-US" sz="3400" dirty="0"/>
          </a:p>
        </p:txBody>
      </p:sp>
      <p:sp>
        <p:nvSpPr>
          <p:cNvPr id="4" name="Shape 2"/>
          <p:cNvSpPr/>
          <p:nvPr/>
        </p:nvSpPr>
        <p:spPr>
          <a:xfrm>
            <a:off x="640080" y="1691640"/>
            <a:ext cx="3291840" cy="914400"/>
          </a:xfrm>
          <a:prstGeom prst="roundRect">
            <a:avLst>
              <a:gd name="adj" fmla="val 9000"/>
            </a:avLst>
          </a:prstGeom>
          <a:solidFill>
            <a:srgbClr val="F2F4F7"/>
          </a:solidFill>
          <a:ln w="12700">
            <a:solidFill>
              <a:srgbClr val="DDE2E8"/>
            </a:solidFill>
            <a:prstDash val="solid"/>
          </a:ln>
        </p:spPr>
      </p:sp>
      <p:sp>
        <p:nvSpPr>
          <p:cNvPr id="5" name="Text 3"/>
          <p:cNvSpPr/>
          <p:nvPr/>
        </p:nvSpPr>
        <p:spPr>
          <a:xfrm>
            <a:off x="868680" y="1810512"/>
            <a:ext cx="2926080" cy="228600"/>
          </a:xfrm>
          <a:prstGeom prst="rect">
            <a:avLst/>
          </a:prstGeom>
          <a:noFill/>
          <a:ln/>
        </p:spPr>
        <p:txBody>
          <a:bodyPr wrap="square" lIns="0" tIns="0" rIns="0" bIns="0" rtlCol="0" anchor="ctr"/>
          <a:lstStyle/>
          <a:p>
            <a:pPr indent="0" marL="0">
              <a:buNone/>
            </a:pPr>
            <a:r>
              <a:rPr lang="en-US" sz="1000" b="1" spc="150" kern="0" dirty="0">
                <a:solidFill>
                  <a:srgbClr val="6B7480"/>
                </a:solidFill>
                <a:latin typeface="Calibri" pitchFamily="34" charset="0"/>
                <a:ea typeface="Calibri" pitchFamily="34" charset="-122"/>
                <a:cs typeface="Calibri" pitchFamily="34" charset="-120"/>
              </a:rPr>
              <a:t>ORIGIN</a:t>
            </a:r>
            <a:endParaRPr lang="en-US" sz="1000" dirty="0"/>
          </a:p>
        </p:txBody>
      </p:sp>
      <p:sp>
        <p:nvSpPr>
          <p:cNvPr id="6" name="Text 4"/>
          <p:cNvSpPr/>
          <p:nvPr/>
        </p:nvSpPr>
        <p:spPr>
          <a:xfrm>
            <a:off x="868680" y="2048256"/>
            <a:ext cx="2926080" cy="457200"/>
          </a:xfrm>
          <a:prstGeom prst="rect">
            <a:avLst/>
          </a:prstGeom>
          <a:noFill/>
          <a:ln/>
        </p:spPr>
        <p:txBody>
          <a:bodyPr wrap="square" lIns="0" tIns="0" rIns="0" bIns="0" rtlCol="0" anchor="ctr"/>
          <a:lstStyle/>
          <a:p>
            <a:pPr indent="0" marL="0">
              <a:buNone/>
            </a:pPr>
            <a:r>
              <a:rPr lang="en-US" sz="1350" b="1" dirty="0">
                <a:solidFill>
                  <a:srgbClr val="1A1A1A"/>
                </a:solidFill>
                <a:latin typeface="Calibri" pitchFamily="34" charset="0"/>
                <a:ea typeface="Calibri" pitchFamily="34" charset="-122"/>
                <a:cs typeface="Calibri" pitchFamily="34" charset="-120"/>
              </a:rPr>
              <a:t>APCO, 1990s</a:t>
            </a:r>
            <a:endParaRPr lang="en-US" sz="1350" dirty="0"/>
          </a:p>
        </p:txBody>
      </p:sp>
      <p:sp>
        <p:nvSpPr>
          <p:cNvPr id="7" name="Shape 5"/>
          <p:cNvSpPr/>
          <p:nvPr/>
        </p:nvSpPr>
        <p:spPr>
          <a:xfrm>
            <a:off x="4069080" y="1691640"/>
            <a:ext cx="3291840" cy="914400"/>
          </a:xfrm>
          <a:prstGeom prst="roundRect">
            <a:avLst>
              <a:gd name="adj" fmla="val 9000"/>
            </a:avLst>
          </a:prstGeom>
          <a:solidFill>
            <a:srgbClr val="F2F4F7"/>
          </a:solidFill>
          <a:ln w="12700">
            <a:solidFill>
              <a:srgbClr val="DDE2E8"/>
            </a:solidFill>
            <a:prstDash val="solid"/>
          </a:ln>
        </p:spPr>
      </p:sp>
      <p:sp>
        <p:nvSpPr>
          <p:cNvPr id="8" name="Text 6"/>
          <p:cNvSpPr/>
          <p:nvPr/>
        </p:nvSpPr>
        <p:spPr>
          <a:xfrm>
            <a:off x="4297680" y="1810512"/>
            <a:ext cx="2926080" cy="228600"/>
          </a:xfrm>
          <a:prstGeom prst="rect">
            <a:avLst/>
          </a:prstGeom>
          <a:noFill/>
          <a:ln/>
        </p:spPr>
        <p:txBody>
          <a:bodyPr wrap="square" lIns="0" tIns="0" rIns="0" bIns="0" rtlCol="0" anchor="ctr"/>
          <a:lstStyle/>
          <a:p>
            <a:pPr indent="0" marL="0">
              <a:buNone/>
            </a:pPr>
            <a:r>
              <a:rPr lang="en-US" sz="1000" b="1" spc="150" kern="0" dirty="0">
                <a:solidFill>
                  <a:srgbClr val="6B7480"/>
                </a:solidFill>
                <a:latin typeface="Calibri" pitchFamily="34" charset="0"/>
                <a:ea typeface="Calibri" pitchFamily="34" charset="-122"/>
                <a:cs typeface="Calibri" pitchFamily="34" charset="-120"/>
              </a:rPr>
              <a:t>VOCODER</a:t>
            </a:r>
            <a:endParaRPr lang="en-US" sz="1000" dirty="0"/>
          </a:p>
        </p:txBody>
      </p:sp>
      <p:sp>
        <p:nvSpPr>
          <p:cNvPr id="9" name="Text 7"/>
          <p:cNvSpPr/>
          <p:nvPr/>
        </p:nvSpPr>
        <p:spPr>
          <a:xfrm>
            <a:off x="4297680" y="2048256"/>
            <a:ext cx="2926080" cy="457200"/>
          </a:xfrm>
          <a:prstGeom prst="rect">
            <a:avLst/>
          </a:prstGeom>
          <a:noFill/>
          <a:ln/>
        </p:spPr>
        <p:txBody>
          <a:bodyPr wrap="square" lIns="0" tIns="0" rIns="0" bIns="0" rtlCol="0" anchor="ctr"/>
          <a:lstStyle/>
          <a:p>
            <a:pPr indent="0" marL="0">
              <a:buNone/>
            </a:pPr>
            <a:r>
              <a:rPr lang="en-US" sz="1350" b="1" dirty="0">
                <a:solidFill>
                  <a:srgbClr val="1A1A1A"/>
                </a:solidFill>
                <a:latin typeface="Calibri" pitchFamily="34" charset="0"/>
                <a:ea typeface="Calibri" pitchFamily="34" charset="-122"/>
                <a:cs typeface="Calibri" pitchFamily="34" charset="-120"/>
              </a:rPr>
              <a:t>IMBE (Phase 1)</a:t>
            </a:r>
            <a:endParaRPr lang="en-US" sz="1350" dirty="0"/>
          </a:p>
        </p:txBody>
      </p:sp>
      <p:sp>
        <p:nvSpPr>
          <p:cNvPr id="10" name="Shape 8"/>
          <p:cNvSpPr/>
          <p:nvPr/>
        </p:nvSpPr>
        <p:spPr>
          <a:xfrm>
            <a:off x="7498080" y="1691640"/>
            <a:ext cx="4023360" cy="914400"/>
          </a:xfrm>
          <a:prstGeom prst="roundRect">
            <a:avLst>
              <a:gd name="adj" fmla="val 9000"/>
            </a:avLst>
          </a:prstGeom>
          <a:solidFill>
            <a:srgbClr val="2C3E50"/>
          </a:solidFill>
          <a:ln w="12700">
            <a:solidFill>
              <a:srgbClr val="DDE2E8"/>
            </a:solidFill>
            <a:prstDash val="solid"/>
          </a:ln>
        </p:spPr>
      </p:sp>
      <p:sp>
        <p:nvSpPr>
          <p:cNvPr id="11" name="Text 9"/>
          <p:cNvSpPr/>
          <p:nvPr/>
        </p:nvSpPr>
        <p:spPr>
          <a:xfrm>
            <a:off x="7726680" y="1810512"/>
            <a:ext cx="3657600" cy="228600"/>
          </a:xfrm>
          <a:prstGeom prst="rect">
            <a:avLst/>
          </a:prstGeom>
          <a:noFill/>
          <a:ln/>
        </p:spPr>
        <p:txBody>
          <a:bodyPr wrap="square" lIns="0" tIns="0" rIns="0" bIns="0" rtlCol="0" anchor="ctr"/>
          <a:lstStyle/>
          <a:p>
            <a:pPr indent="0" marL="0">
              <a:buNone/>
            </a:pPr>
            <a:r>
              <a:rPr lang="en-US" sz="1000" b="1" spc="150" kern="0" dirty="0">
                <a:solidFill>
                  <a:srgbClr val="C0392B"/>
                </a:solidFill>
                <a:latin typeface="Calibri" pitchFamily="34" charset="0"/>
                <a:ea typeface="Calibri" pitchFamily="34" charset="-122"/>
                <a:cs typeface="Calibri" pitchFamily="34" charset="-120"/>
              </a:rPr>
              <a:t>SIGNATURE TRAIT</a:t>
            </a:r>
            <a:endParaRPr lang="en-US" sz="1000" dirty="0"/>
          </a:p>
        </p:txBody>
      </p:sp>
      <p:sp>
        <p:nvSpPr>
          <p:cNvPr id="12" name="Text 10"/>
          <p:cNvSpPr/>
          <p:nvPr/>
        </p:nvSpPr>
        <p:spPr>
          <a:xfrm>
            <a:off x="7726680" y="2048256"/>
            <a:ext cx="3657600" cy="457200"/>
          </a:xfrm>
          <a:prstGeom prst="rect">
            <a:avLst/>
          </a:prstGeom>
          <a:noFill/>
          <a:ln/>
        </p:spPr>
        <p:txBody>
          <a:bodyPr wrap="square" lIns="0" tIns="0" rIns="0" bIns="0" rtlCol="0" anchor="ctr"/>
          <a:lstStyle/>
          <a:p>
            <a:pPr indent="0" marL="0">
              <a:buNone/>
            </a:pPr>
            <a:r>
              <a:rPr lang="en-US" sz="1350" b="1" dirty="0">
                <a:solidFill>
                  <a:srgbClr val="FFFFFF"/>
                </a:solidFill>
                <a:latin typeface="Calibri" pitchFamily="34" charset="0"/>
                <a:ea typeface="Calibri" pitchFamily="34" charset="-122"/>
                <a:cs typeface="Calibri" pitchFamily="34" charset="-120"/>
              </a:rPr>
              <a:t>Professional gear, professional standard</a:t>
            </a:r>
            <a:endParaRPr lang="en-US" sz="1350" dirty="0"/>
          </a:p>
        </p:txBody>
      </p:sp>
      <p:sp>
        <p:nvSpPr>
          <p:cNvPr id="13" name="Text 11"/>
          <p:cNvSpPr/>
          <p:nvPr/>
        </p:nvSpPr>
        <p:spPr>
          <a:xfrm>
            <a:off x="640080" y="2880360"/>
            <a:ext cx="10881360" cy="3108960"/>
          </a:xfrm>
          <a:prstGeom prst="rect">
            <a:avLst/>
          </a:prstGeom>
          <a:noFill/>
          <a:ln/>
        </p:spPr>
        <p:txBody>
          <a:bodyPr wrap="square" lIns="0" tIns="0" rIns="0" bIns="0" rtlCol="0" anchor="ctr"/>
          <a:lstStyle/>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APCO Project 25 is the North American public-safety digital standard — police, fire and EMS across the continent.</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The widely used Phase 1 speaks IMBE on FDMA: one 12.5 kHz channel, one conversation, no time slots. Phase 2 adds two-slot TDMA and AMBE+2, but it is a public-safety feature rarely seen on the ham bands.</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Hams run it almost entirely on surplus commercial gear — used Motorola and other public-safety radios that reach the used market as agencies upgrade. That gives the mode its flavour: rugged hardware and a strong crossover with the scanner world.</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One quiet advantage: the IMBE patent has expired, so P25 transcodes in free software. No dongle required — which is not true of the AMBE family.</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SIX MODES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NXDN — the narrow one</a:t>
            </a:r>
            <a:endParaRPr lang="en-US" sz="3400" dirty="0"/>
          </a:p>
        </p:txBody>
      </p:sp>
      <p:sp>
        <p:nvSpPr>
          <p:cNvPr id="4" name="Shape 2"/>
          <p:cNvSpPr/>
          <p:nvPr/>
        </p:nvSpPr>
        <p:spPr>
          <a:xfrm>
            <a:off x="640080" y="1691640"/>
            <a:ext cx="3291840" cy="914400"/>
          </a:xfrm>
          <a:prstGeom prst="roundRect">
            <a:avLst>
              <a:gd name="adj" fmla="val 9000"/>
            </a:avLst>
          </a:prstGeom>
          <a:solidFill>
            <a:srgbClr val="F2F4F7"/>
          </a:solidFill>
          <a:ln w="12700">
            <a:solidFill>
              <a:srgbClr val="DDE2E8"/>
            </a:solidFill>
            <a:prstDash val="solid"/>
          </a:ln>
        </p:spPr>
      </p:sp>
      <p:sp>
        <p:nvSpPr>
          <p:cNvPr id="5" name="Text 3"/>
          <p:cNvSpPr/>
          <p:nvPr/>
        </p:nvSpPr>
        <p:spPr>
          <a:xfrm>
            <a:off x="868680" y="1810512"/>
            <a:ext cx="2926080" cy="228600"/>
          </a:xfrm>
          <a:prstGeom prst="rect">
            <a:avLst/>
          </a:prstGeom>
          <a:noFill/>
          <a:ln/>
        </p:spPr>
        <p:txBody>
          <a:bodyPr wrap="square" lIns="0" tIns="0" rIns="0" bIns="0" rtlCol="0" anchor="ctr"/>
          <a:lstStyle/>
          <a:p>
            <a:pPr indent="0" marL="0">
              <a:buNone/>
            </a:pPr>
            <a:r>
              <a:rPr lang="en-US" sz="1000" b="1" spc="150" kern="0" dirty="0">
                <a:solidFill>
                  <a:srgbClr val="6B7480"/>
                </a:solidFill>
                <a:latin typeface="Calibri" pitchFamily="34" charset="0"/>
                <a:ea typeface="Calibri" pitchFamily="34" charset="-122"/>
                <a:cs typeface="Calibri" pitchFamily="34" charset="-120"/>
              </a:rPr>
              <a:t>ORIGIN</a:t>
            </a:r>
            <a:endParaRPr lang="en-US" sz="1000" dirty="0"/>
          </a:p>
        </p:txBody>
      </p:sp>
      <p:sp>
        <p:nvSpPr>
          <p:cNvPr id="6" name="Text 4"/>
          <p:cNvSpPr/>
          <p:nvPr/>
        </p:nvSpPr>
        <p:spPr>
          <a:xfrm>
            <a:off x="868680" y="2048256"/>
            <a:ext cx="2926080" cy="457200"/>
          </a:xfrm>
          <a:prstGeom prst="rect">
            <a:avLst/>
          </a:prstGeom>
          <a:noFill/>
          <a:ln/>
        </p:spPr>
        <p:txBody>
          <a:bodyPr wrap="square" lIns="0" tIns="0" rIns="0" bIns="0" rtlCol="0" anchor="ctr"/>
          <a:lstStyle/>
          <a:p>
            <a:pPr indent="0" marL="0">
              <a:buNone/>
            </a:pPr>
            <a:r>
              <a:rPr lang="en-US" sz="1350" b="1" dirty="0">
                <a:solidFill>
                  <a:srgbClr val="1A1A1A"/>
                </a:solidFill>
                <a:latin typeface="Calibri" pitchFamily="34" charset="0"/>
                <a:ea typeface="Calibri" pitchFamily="34" charset="-122"/>
                <a:cs typeface="Calibri" pitchFamily="34" charset="-120"/>
              </a:rPr>
              <a:t>Icom and Kenwood, ~2006</a:t>
            </a:r>
            <a:endParaRPr lang="en-US" sz="1350" dirty="0"/>
          </a:p>
        </p:txBody>
      </p:sp>
      <p:sp>
        <p:nvSpPr>
          <p:cNvPr id="7" name="Shape 5"/>
          <p:cNvSpPr/>
          <p:nvPr/>
        </p:nvSpPr>
        <p:spPr>
          <a:xfrm>
            <a:off x="4069080" y="1691640"/>
            <a:ext cx="3291840" cy="914400"/>
          </a:xfrm>
          <a:prstGeom prst="roundRect">
            <a:avLst>
              <a:gd name="adj" fmla="val 9000"/>
            </a:avLst>
          </a:prstGeom>
          <a:solidFill>
            <a:srgbClr val="F2F4F7"/>
          </a:solidFill>
          <a:ln w="12700">
            <a:solidFill>
              <a:srgbClr val="DDE2E8"/>
            </a:solidFill>
            <a:prstDash val="solid"/>
          </a:ln>
        </p:spPr>
      </p:sp>
      <p:sp>
        <p:nvSpPr>
          <p:cNvPr id="8" name="Text 6"/>
          <p:cNvSpPr/>
          <p:nvPr/>
        </p:nvSpPr>
        <p:spPr>
          <a:xfrm>
            <a:off x="4297680" y="1810512"/>
            <a:ext cx="2926080" cy="228600"/>
          </a:xfrm>
          <a:prstGeom prst="rect">
            <a:avLst/>
          </a:prstGeom>
          <a:noFill/>
          <a:ln/>
        </p:spPr>
        <p:txBody>
          <a:bodyPr wrap="square" lIns="0" tIns="0" rIns="0" bIns="0" rtlCol="0" anchor="ctr"/>
          <a:lstStyle/>
          <a:p>
            <a:pPr indent="0" marL="0">
              <a:buNone/>
            </a:pPr>
            <a:r>
              <a:rPr lang="en-US" sz="1000" b="1" spc="150" kern="0" dirty="0">
                <a:solidFill>
                  <a:srgbClr val="6B7480"/>
                </a:solidFill>
                <a:latin typeface="Calibri" pitchFamily="34" charset="0"/>
                <a:ea typeface="Calibri" pitchFamily="34" charset="-122"/>
                <a:cs typeface="Calibri" pitchFamily="34" charset="-120"/>
              </a:rPr>
              <a:t>VOCODER</a:t>
            </a:r>
            <a:endParaRPr lang="en-US" sz="1000" dirty="0"/>
          </a:p>
        </p:txBody>
      </p:sp>
      <p:sp>
        <p:nvSpPr>
          <p:cNvPr id="9" name="Text 7"/>
          <p:cNvSpPr/>
          <p:nvPr/>
        </p:nvSpPr>
        <p:spPr>
          <a:xfrm>
            <a:off x="4297680" y="2048256"/>
            <a:ext cx="2926080" cy="457200"/>
          </a:xfrm>
          <a:prstGeom prst="rect">
            <a:avLst/>
          </a:prstGeom>
          <a:noFill/>
          <a:ln/>
        </p:spPr>
        <p:txBody>
          <a:bodyPr wrap="square" lIns="0" tIns="0" rIns="0" bIns="0" rtlCol="0" anchor="ctr"/>
          <a:lstStyle/>
          <a:p>
            <a:pPr indent="0" marL="0">
              <a:buNone/>
            </a:pPr>
            <a:r>
              <a:rPr lang="en-US" sz="1350" b="1" dirty="0">
                <a:solidFill>
                  <a:srgbClr val="1A1A1A"/>
                </a:solidFill>
                <a:latin typeface="Calibri" pitchFamily="34" charset="0"/>
                <a:ea typeface="Calibri" pitchFamily="34" charset="-122"/>
                <a:cs typeface="Calibri" pitchFamily="34" charset="-120"/>
              </a:rPr>
              <a:t>AMBE+2</a:t>
            </a:r>
            <a:endParaRPr lang="en-US" sz="1350" dirty="0"/>
          </a:p>
        </p:txBody>
      </p:sp>
      <p:sp>
        <p:nvSpPr>
          <p:cNvPr id="10" name="Shape 8"/>
          <p:cNvSpPr/>
          <p:nvPr/>
        </p:nvSpPr>
        <p:spPr>
          <a:xfrm>
            <a:off x="7498080" y="1691640"/>
            <a:ext cx="4023360" cy="914400"/>
          </a:xfrm>
          <a:prstGeom prst="roundRect">
            <a:avLst>
              <a:gd name="adj" fmla="val 9000"/>
            </a:avLst>
          </a:prstGeom>
          <a:solidFill>
            <a:srgbClr val="2C3E50"/>
          </a:solidFill>
          <a:ln w="12700">
            <a:solidFill>
              <a:srgbClr val="DDE2E8"/>
            </a:solidFill>
            <a:prstDash val="solid"/>
          </a:ln>
        </p:spPr>
      </p:sp>
      <p:sp>
        <p:nvSpPr>
          <p:cNvPr id="11" name="Text 9"/>
          <p:cNvSpPr/>
          <p:nvPr/>
        </p:nvSpPr>
        <p:spPr>
          <a:xfrm>
            <a:off x="7726680" y="1810512"/>
            <a:ext cx="3657600" cy="228600"/>
          </a:xfrm>
          <a:prstGeom prst="rect">
            <a:avLst/>
          </a:prstGeom>
          <a:noFill/>
          <a:ln/>
        </p:spPr>
        <p:txBody>
          <a:bodyPr wrap="square" lIns="0" tIns="0" rIns="0" bIns="0" rtlCol="0" anchor="ctr"/>
          <a:lstStyle/>
          <a:p>
            <a:pPr indent="0" marL="0">
              <a:buNone/>
            </a:pPr>
            <a:r>
              <a:rPr lang="en-US" sz="1000" b="1" spc="150" kern="0" dirty="0">
                <a:solidFill>
                  <a:srgbClr val="C0392B"/>
                </a:solidFill>
                <a:latin typeface="Calibri" pitchFamily="34" charset="0"/>
                <a:ea typeface="Calibri" pitchFamily="34" charset="-122"/>
                <a:cs typeface="Calibri" pitchFamily="34" charset="-120"/>
              </a:rPr>
              <a:t>SIGNATURE TRAIT</a:t>
            </a:r>
            <a:endParaRPr lang="en-US" sz="1000" dirty="0"/>
          </a:p>
        </p:txBody>
      </p:sp>
      <p:sp>
        <p:nvSpPr>
          <p:cNvPr id="12" name="Text 10"/>
          <p:cNvSpPr/>
          <p:nvPr/>
        </p:nvSpPr>
        <p:spPr>
          <a:xfrm>
            <a:off x="7726680" y="2048256"/>
            <a:ext cx="3657600" cy="457200"/>
          </a:xfrm>
          <a:prstGeom prst="rect">
            <a:avLst/>
          </a:prstGeom>
          <a:noFill/>
          <a:ln/>
        </p:spPr>
        <p:txBody>
          <a:bodyPr wrap="square" lIns="0" tIns="0" rIns="0" bIns="0" rtlCol="0" anchor="ctr"/>
          <a:lstStyle/>
          <a:p>
            <a:pPr indent="0" marL="0">
              <a:buNone/>
            </a:pPr>
            <a:r>
              <a:rPr lang="en-US" sz="1350" b="1" dirty="0">
                <a:solidFill>
                  <a:srgbClr val="FFFFFF"/>
                </a:solidFill>
                <a:latin typeface="Calibri" pitchFamily="34" charset="0"/>
                <a:ea typeface="Calibri" pitchFamily="34" charset="-122"/>
                <a:cs typeface="Calibri" pitchFamily="34" charset="-120"/>
              </a:rPr>
              <a:t>6.25 kHz — the narrowest in common use</a:t>
            </a:r>
            <a:endParaRPr lang="en-US" sz="1350" dirty="0"/>
          </a:p>
        </p:txBody>
      </p:sp>
      <p:sp>
        <p:nvSpPr>
          <p:cNvPr id="13" name="Text 11"/>
          <p:cNvSpPr/>
          <p:nvPr/>
        </p:nvSpPr>
        <p:spPr>
          <a:xfrm>
            <a:off x="640080" y="2880360"/>
            <a:ext cx="10881360" cy="3108960"/>
          </a:xfrm>
          <a:prstGeom prst="rect">
            <a:avLst/>
          </a:prstGeom>
          <a:noFill/>
          <a:ln/>
        </p:spPr>
        <p:txBody>
          <a:bodyPr wrap="square" lIns="0" tIns="0" rIns="0" bIns="0" rtlCol="0" anchor="ctr"/>
          <a:lstStyle/>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A commercial standard developed jointly by Icom, as IDAS, and Kenwood, as NEXEDGE, in the mid-2000s.</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Its signature trait is bandwidth. NXDN's narrow mode fits a voice channel into 6.25 kHz — a quarter of a classic 25 kHz analog channel, and half of everything else in this talk.</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In the commercial world that meant more channels in the same spectrum. In the amateur world it makes NXDN the quiet efficiency champion — capable, clean, and running on solid surplus hardware.</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The honest problem is company. It has one of the smallest operator pools of the six, and a capable mode with nobody on it is still a mode with nobody on it.</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SIX MODES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M17 — the open-source newcomer</a:t>
            </a:r>
            <a:endParaRPr lang="en-US" sz="3400" dirty="0"/>
          </a:p>
        </p:txBody>
      </p:sp>
      <p:sp>
        <p:nvSpPr>
          <p:cNvPr id="4" name="Shape 2"/>
          <p:cNvSpPr/>
          <p:nvPr/>
        </p:nvSpPr>
        <p:spPr>
          <a:xfrm>
            <a:off x="640080" y="1691640"/>
            <a:ext cx="3291840" cy="914400"/>
          </a:xfrm>
          <a:prstGeom prst="roundRect">
            <a:avLst>
              <a:gd name="adj" fmla="val 9000"/>
            </a:avLst>
          </a:prstGeom>
          <a:solidFill>
            <a:srgbClr val="F2F4F7"/>
          </a:solidFill>
          <a:ln w="12700">
            <a:solidFill>
              <a:srgbClr val="DDE2E8"/>
            </a:solidFill>
            <a:prstDash val="solid"/>
          </a:ln>
        </p:spPr>
      </p:sp>
      <p:sp>
        <p:nvSpPr>
          <p:cNvPr id="5" name="Text 3"/>
          <p:cNvSpPr/>
          <p:nvPr/>
        </p:nvSpPr>
        <p:spPr>
          <a:xfrm>
            <a:off x="868680" y="1810512"/>
            <a:ext cx="2926080" cy="228600"/>
          </a:xfrm>
          <a:prstGeom prst="rect">
            <a:avLst/>
          </a:prstGeom>
          <a:noFill/>
          <a:ln/>
        </p:spPr>
        <p:txBody>
          <a:bodyPr wrap="square" lIns="0" tIns="0" rIns="0" bIns="0" rtlCol="0" anchor="ctr"/>
          <a:lstStyle/>
          <a:p>
            <a:pPr indent="0" marL="0">
              <a:buNone/>
            </a:pPr>
            <a:r>
              <a:rPr lang="en-US" sz="1000" b="1" spc="150" kern="0" dirty="0">
                <a:solidFill>
                  <a:srgbClr val="6B7480"/>
                </a:solidFill>
                <a:latin typeface="Calibri" pitchFamily="34" charset="0"/>
                <a:ea typeface="Calibri" pitchFamily="34" charset="-122"/>
                <a:cs typeface="Calibri" pitchFamily="34" charset="-120"/>
              </a:rPr>
              <a:t>ORIGIN</a:t>
            </a:r>
            <a:endParaRPr lang="en-US" sz="1000" dirty="0"/>
          </a:p>
        </p:txBody>
      </p:sp>
      <p:sp>
        <p:nvSpPr>
          <p:cNvPr id="6" name="Text 4"/>
          <p:cNvSpPr/>
          <p:nvPr/>
        </p:nvSpPr>
        <p:spPr>
          <a:xfrm>
            <a:off x="868680" y="2048256"/>
            <a:ext cx="2926080" cy="457200"/>
          </a:xfrm>
          <a:prstGeom prst="rect">
            <a:avLst/>
          </a:prstGeom>
          <a:noFill/>
          <a:ln/>
        </p:spPr>
        <p:txBody>
          <a:bodyPr wrap="square" lIns="0" tIns="0" rIns="0" bIns="0" rtlCol="0" anchor="ctr"/>
          <a:lstStyle/>
          <a:p>
            <a:pPr indent="0" marL="0">
              <a:buNone/>
            </a:pPr>
            <a:r>
              <a:rPr lang="en-US" sz="1350" b="1" dirty="0">
                <a:solidFill>
                  <a:srgbClr val="1A1A1A"/>
                </a:solidFill>
                <a:latin typeface="Calibri" pitchFamily="34" charset="0"/>
                <a:ea typeface="Calibri" pitchFamily="34" charset="-122"/>
                <a:cs typeface="Calibri" pitchFamily="34" charset="-120"/>
              </a:rPr>
              <a:t>The ham community, ~2020</a:t>
            </a:r>
            <a:endParaRPr lang="en-US" sz="1350" dirty="0"/>
          </a:p>
        </p:txBody>
      </p:sp>
      <p:sp>
        <p:nvSpPr>
          <p:cNvPr id="7" name="Shape 5"/>
          <p:cNvSpPr/>
          <p:nvPr/>
        </p:nvSpPr>
        <p:spPr>
          <a:xfrm>
            <a:off x="4069080" y="1691640"/>
            <a:ext cx="3291840" cy="914400"/>
          </a:xfrm>
          <a:prstGeom prst="roundRect">
            <a:avLst>
              <a:gd name="adj" fmla="val 9000"/>
            </a:avLst>
          </a:prstGeom>
          <a:solidFill>
            <a:srgbClr val="F2F4F7"/>
          </a:solidFill>
          <a:ln w="12700">
            <a:solidFill>
              <a:srgbClr val="DDE2E8"/>
            </a:solidFill>
            <a:prstDash val="solid"/>
          </a:ln>
        </p:spPr>
      </p:sp>
      <p:sp>
        <p:nvSpPr>
          <p:cNvPr id="8" name="Text 6"/>
          <p:cNvSpPr/>
          <p:nvPr/>
        </p:nvSpPr>
        <p:spPr>
          <a:xfrm>
            <a:off x="4297680" y="1810512"/>
            <a:ext cx="2926080" cy="228600"/>
          </a:xfrm>
          <a:prstGeom prst="rect">
            <a:avLst/>
          </a:prstGeom>
          <a:noFill/>
          <a:ln/>
        </p:spPr>
        <p:txBody>
          <a:bodyPr wrap="square" lIns="0" tIns="0" rIns="0" bIns="0" rtlCol="0" anchor="ctr"/>
          <a:lstStyle/>
          <a:p>
            <a:pPr indent="0" marL="0">
              <a:buNone/>
            </a:pPr>
            <a:r>
              <a:rPr lang="en-US" sz="1000" b="1" spc="150" kern="0" dirty="0">
                <a:solidFill>
                  <a:srgbClr val="6B7480"/>
                </a:solidFill>
                <a:latin typeface="Calibri" pitchFamily="34" charset="0"/>
                <a:ea typeface="Calibri" pitchFamily="34" charset="-122"/>
                <a:cs typeface="Calibri" pitchFamily="34" charset="-120"/>
              </a:rPr>
              <a:t>VOCODER</a:t>
            </a:r>
            <a:endParaRPr lang="en-US" sz="1000" dirty="0"/>
          </a:p>
        </p:txBody>
      </p:sp>
      <p:sp>
        <p:nvSpPr>
          <p:cNvPr id="9" name="Text 7"/>
          <p:cNvSpPr/>
          <p:nvPr/>
        </p:nvSpPr>
        <p:spPr>
          <a:xfrm>
            <a:off x="4297680" y="2048256"/>
            <a:ext cx="2926080" cy="457200"/>
          </a:xfrm>
          <a:prstGeom prst="rect">
            <a:avLst/>
          </a:prstGeom>
          <a:noFill/>
          <a:ln/>
        </p:spPr>
        <p:txBody>
          <a:bodyPr wrap="square" lIns="0" tIns="0" rIns="0" bIns="0" rtlCol="0" anchor="ctr"/>
          <a:lstStyle/>
          <a:p>
            <a:pPr indent="0" marL="0">
              <a:buNone/>
            </a:pPr>
            <a:r>
              <a:rPr lang="en-US" sz="1350" b="1" dirty="0">
                <a:solidFill>
                  <a:srgbClr val="1A1A1A"/>
                </a:solidFill>
                <a:latin typeface="Calibri" pitchFamily="34" charset="0"/>
                <a:ea typeface="Calibri" pitchFamily="34" charset="-122"/>
                <a:cs typeface="Calibri" pitchFamily="34" charset="-120"/>
              </a:rPr>
              <a:t>Codec 2 (open)</a:t>
            </a:r>
            <a:endParaRPr lang="en-US" sz="1350" dirty="0"/>
          </a:p>
        </p:txBody>
      </p:sp>
      <p:sp>
        <p:nvSpPr>
          <p:cNvPr id="10" name="Shape 8"/>
          <p:cNvSpPr/>
          <p:nvPr/>
        </p:nvSpPr>
        <p:spPr>
          <a:xfrm>
            <a:off x="7498080" y="1691640"/>
            <a:ext cx="4023360" cy="914400"/>
          </a:xfrm>
          <a:prstGeom prst="roundRect">
            <a:avLst>
              <a:gd name="adj" fmla="val 9000"/>
            </a:avLst>
          </a:prstGeom>
          <a:solidFill>
            <a:srgbClr val="2C3E50"/>
          </a:solidFill>
          <a:ln w="12700">
            <a:solidFill>
              <a:srgbClr val="DDE2E8"/>
            </a:solidFill>
            <a:prstDash val="solid"/>
          </a:ln>
        </p:spPr>
      </p:sp>
      <p:sp>
        <p:nvSpPr>
          <p:cNvPr id="11" name="Text 9"/>
          <p:cNvSpPr/>
          <p:nvPr/>
        </p:nvSpPr>
        <p:spPr>
          <a:xfrm>
            <a:off x="7726680" y="1810512"/>
            <a:ext cx="3657600" cy="228600"/>
          </a:xfrm>
          <a:prstGeom prst="rect">
            <a:avLst/>
          </a:prstGeom>
          <a:noFill/>
          <a:ln/>
        </p:spPr>
        <p:txBody>
          <a:bodyPr wrap="square" lIns="0" tIns="0" rIns="0" bIns="0" rtlCol="0" anchor="ctr"/>
          <a:lstStyle/>
          <a:p>
            <a:pPr indent="0" marL="0">
              <a:buNone/>
            </a:pPr>
            <a:r>
              <a:rPr lang="en-US" sz="1000" b="1" spc="150" kern="0" dirty="0">
                <a:solidFill>
                  <a:srgbClr val="C0392B"/>
                </a:solidFill>
                <a:latin typeface="Calibri" pitchFamily="34" charset="0"/>
                <a:ea typeface="Calibri" pitchFamily="34" charset="-122"/>
                <a:cs typeface="Calibri" pitchFamily="34" charset="-120"/>
              </a:rPr>
              <a:t>SIGNATURE TRAIT</a:t>
            </a:r>
            <a:endParaRPr lang="en-US" sz="1000" dirty="0"/>
          </a:p>
        </p:txBody>
      </p:sp>
      <p:sp>
        <p:nvSpPr>
          <p:cNvPr id="12" name="Text 10"/>
          <p:cNvSpPr/>
          <p:nvPr/>
        </p:nvSpPr>
        <p:spPr>
          <a:xfrm>
            <a:off x="7726680" y="2048256"/>
            <a:ext cx="3657600" cy="457200"/>
          </a:xfrm>
          <a:prstGeom prst="rect">
            <a:avLst/>
          </a:prstGeom>
          <a:noFill/>
          <a:ln/>
        </p:spPr>
        <p:txBody>
          <a:bodyPr wrap="square" lIns="0" tIns="0" rIns="0" bIns="0" rtlCol="0" anchor="ctr"/>
          <a:lstStyle/>
          <a:p>
            <a:pPr indent="0" marL="0">
              <a:buNone/>
            </a:pPr>
            <a:r>
              <a:rPr lang="en-US" sz="1350" b="1" dirty="0">
                <a:solidFill>
                  <a:srgbClr val="FFFFFF"/>
                </a:solidFill>
                <a:latin typeface="Calibri" pitchFamily="34" charset="0"/>
                <a:ea typeface="Calibri" pitchFamily="34" charset="-122"/>
                <a:cs typeface="Calibri" pitchFamily="34" charset="-120"/>
              </a:rPr>
              <a:t>Open at every single layer</a:t>
            </a:r>
            <a:endParaRPr lang="en-US" sz="1350" dirty="0"/>
          </a:p>
        </p:txBody>
      </p:sp>
      <p:sp>
        <p:nvSpPr>
          <p:cNvPr id="13" name="Text 11"/>
          <p:cNvSpPr/>
          <p:nvPr/>
        </p:nvSpPr>
        <p:spPr>
          <a:xfrm>
            <a:off x="640080" y="2880360"/>
            <a:ext cx="10881360" cy="3108960"/>
          </a:xfrm>
          <a:prstGeom prst="rect">
            <a:avLst/>
          </a:prstGeom>
          <a:noFill/>
          <a:ln/>
        </p:spPr>
        <p:txBody>
          <a:bodyPr wrap="square" lIns="0" tIns="0" rIns="0" bIns="0" rtlCol="0" anchor="ctr"/>
          <a:lstStyle/>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The youngest mode here and the only one designed by hams, for hams, from scratch — an open-source project started around 2020 by Wojciech Kaczmarski, SP5WWP, and a growing community.</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The specification is public, the reference implementations are open source, and — the part that matters most — it uses Codec 2, a free and open vocoder, instead of the patented AMBE family every other mode here depends on.</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No licence fees, no proprietary chips, nothing you cannot study or improve. It was built so the transcoding problem would never need a hardware dongle at all.</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It is the smallest community here and the one moving fastest. Full-duplex repeater hardware is scarce, so it lives largely on hotspots rather than hilltops.</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SIX MODES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All six, side by side</a:t>
            </a:r>
            <a:endParaRPr lang="en-US" sz="3400" dirty="0"/>
          </a:p>
        </p:txBody>
      </p:sp>
      <p:sp>
        <p:nvSpPr>
          <p:cNvPr id="4" name="Shape 2"/>
          <p:cNvSpPr/>
          <p:nvPr/>
        </p:nvSpPr>
        <p:spPr>
          <a:xfrm>
            <a:off x="640080" y="1737360"/>
            <a:ext cx="10881360" cy="457200"/>
          </a:xfrm>
          <a:prstGeom prst="rect">
            <a:avLst/>
          </a:prstGeom>
          <a:solidFill>
            <a:srgbClr val="2C3E50"/>
          </a:solidFill>
          <a:ln w="12700">
            <a:solidFill>
              <a:srgbClr val="2C3E50"/>
            </a:solidFill>
            <a:prstDash val="solid"/>
          </a:ln>
        </p:spPr>
      </p:sp>
      <p:sp>
        <p:nvSpPr>
          <p:cNvPr id="5" name="Text 3"/>
          <p:cNvSpPr/>
          <p:nvPr/>
        </p:nvSpPr>
        <p:spPr>
          <a:xfrm>
            <a:off x="914400" y="1737360"/>
            <a:ext cx="1554480" cy="457200"/>
          </a:xfrm>
          <a:prstGeom prst="rect">
            <a:avLst/>
          </a:prstGeom>
          <a:noFill/>
          <a:ln/>
        </p:spPr>
        <p:txBody>
          <a:bodyPr wrap="square" lIns="0" tIns="0" rIns="0" bIns="0" rtlCol="0" anchor="ctr"/>
          <a:lstStyle/>
          <a:p>
            <a:pPr indent="0" marL="0">
              <a:buNone/>
            </a:pPr>
            <a:r>
              <a:rPr lang="en-US" sz="1150" b="1" spc="150" kern="0" dirty="0">
                <a:solidFill>
                  <a:srgbClr val="FFFFFF"/>
                </a:solidFill>
                <a:latin typeface="Calibri" pitchFamily="34" charset="0"/>
                <a:ea typeface="Calibri" pitchFamily="34" charset="-122"/>
                <a:cs typeface="Calibri" pitchFamily="34" charset="-120"/>
              </a:rPr>
              <a:t>MODE</a:t>
            </a:r>
            <a:endParaRPr lang="en-US" sz="1150" dirty="0"/>
          </a:p>
        </p:txBody>
      </p:sp>
      <p:sp>
        <p:nvSpPr>
          <p:cNvPr id="6" name="Text 4"/>
          <p:cNvSpPr/>
          <p:nvPr/>
        </p:nvSpPr>
        <p:spPr>
          <a:xfrm>
            <a:off x="2560320" y="1737360"/>
            <a:ext cx="2651760" cy="457200"/>
          </a:xfrm>
          <a:prstGeom prst="rect">
            <a:avLst/>
          </a:prstGeom>
          <a:noFill/>
          <a:ln/>
        </p:spPr>
        <p:txBody>
          <a:bodyPr wrap="square" lIns="0" tIns="0" rIns="0" bIns="0" rtlCol="0" anchor="ctr"/>
          <a:lstStyle/>
          <a:p>
            <a:pPr indent="0" marL="0">
              <a:buNone/>
            </a:pPr>
            <a:r>
              <a:rPr lang="en-US" sz="1150" b="1" spc="150" kern="0" dirty="0">
                <a:solidFill>
                  <a:srgbClr val="FFFFFF"/>
                </a:solidFill>
                <a:latin typeface="Calibri" pitchFamily="34" charset="0"/>
                <a:ea typeface="Calibri" pitchFamily="34" charset="-122"/>
                <a:cs typeface="Calibri" pitchFamily="34" charset="-120"/>
              </a:rPr>
              <a:t>ORIGIN</a:t>
            </a:r>
            <a:endParaRPr lang="en-US" sz="1150" dirty="0"/>
          </a:p>
        </p:txBody>
      </p:sp>
      <p:sp>
        <p:nvSpPr>
          <p:cNvPr id="7" name="Text 5"/>
          <p:cNvSpPr/>
          <p:nvPr/>
        </p:nvSpPr>
        <p:spPr>
          <a:xfrm>
            <a:off x="5394960" y="1737360"/>
            <a:ext cx="1371600" cy="457200"/>
          </a:xfrm>
          <a:prstGeom prst="rect">
            <a:avLst/>
          </a:prstGeom>
          <a:noFill/>
          <a:ln/>
        </p:spPr>
        <p:txBody>
          <a:bodyPr wrap="square" lIns="0" tIns="0" rIns="0" bIns="0" rtlCol="0" anchor="ctr"/>
          <a:lstStyle/>
          <a:p>
            <a:pPr indent="0" marL="0">
              <a:buNone/>
            </a:pPr>
            <a:r>
              <a:rPr lang="en-US" sz="1150" b="1" spc="150" kern="0" dirty="0">
                <a:solidFill>
                  <a:srgbClr val="FFFFFF"/>
                </a:solidFill>
                <a:latin typeface="Calibri" pitchFamily="34" charset="0"/>
                <a:ea typeface="Calibri" pitchFamily="34" charset="-122"/>
                <a:cs typeface="Calibri" pitchFamily="34" charset="-120"/>
              </a:rPr>
              <a:t>VOCODER</a:t>
            </a:r>
            <a:endParaRPr lang="en-US" sz="1150" dirty="0"/>
          </a:p>
        </p:txBody>
      </p:sp>
      <p:sp>
        <p:nvSpPr>
          <p:cNvPr id="8" name="Text 6"/>
          <p:cNvSpPr/>
          <p:nvPr/>
        </p:nvSpPr>
        <p:spPr>
          <a:xfrm>
            <a:off x="6949440" y="1737360"/>
            <a:ext cx="4389120" cy="457200"/>
          </a:xfrm>
          <a:prstGeom prst="rect">
            <a:avLst/>
          </a:prstGeom>
          <a:noFill/>
          <a:ln/>
        </p:spPr>
        <p:txBody>
          <a:bodyPr wrap="square" lIns="0" tIns="0" rIns="0" bIns="0" rtlCol="0" anchor="ctr"/>
          <a:lstStyle/>
          <a:p>
            <a:pPr indent="0" marL="0">
              <a:buNone/>
            </a:pPr>
            <a:r>
              <a:rPr lang="en-US" sz="1150" b="1" spc="150" kern="0" dirty="0">
                <a:solidFill>
                  <a:srgbClr val="FFFFFF"/>
                </a:solidFill>
                <a:latin typeface="Calibri" pitchFamily="34" charset="0"/>
                <a:ea typeface="Calibri" pitchFamily="34" charset="-122"/>
                <a:cs typeface="Calibri" pitchFamily="34" charset="-120"/>
              </a:rPr>
              <a:t>SIGNATURE TRAIT</a:t>
            </a:r>
            <a:endParaRPr lang="en-US" sz="1150" dirty="0"/>
          </a:p>
        </p:txBody>
      </p:sp>
      <p:sp>
        <p:nvSpPr>
          <p:cNvPr id="9" name="Shape 7"/>
          <p:cNvSpPr/>
          <p:nvPr/>
        </p:nvSpPr>
        <p:spPr>
          <a:xfrm>
            <a:off x="640080" y="2194560"/>
            <a:ext cx="10881360" cy="621792"/>
          </a:xfrm>
          <a:prstGeom prst="rect">
            <a:avLst/>
          </a:prstGeom>
          <a:solidFill>
            <a:srgbClr val="F2F4F7"/>
          </a:solidFill>
          <a:ln w="12700">
            <a:solidFill>
              <a:srgbClr val="F2F4F7"/>
            </a:solidFill>
            <a:prstDash val="solid"/>
          </a:ln>
        </p:spPr>
      </p:sp>
      <p:sp>
        <p:nvSpPr>
          <p:cNvPr id="10" name="Text 8"/>
          <p:cNvSpPr/>
          <p:nvPr/>
        </p:nvSpPr>
        <p:spPr>
          <a:xfrm>
            <a:off x="914400" y="2194560"/>
            <a:ext cx="1645920" cy="621792"/>
          </a:xfrm>
          <a:prstGeom prst="rect">
            <a:avLst/>
          </a:prstGeom>
          <a:noFill/>
          <a:ln/>
        </p:spPr>
        <p:txBody>
          <a:bodyPr wrap="square" lIns="0" tIns="0" rIns="0" bIns="0" rtlCol="0" anchor="ctr"/>
          <a:lstStyle/>
          <a:p>
            <a:pPr indent="0" marL="0">
              <a:buNone/>
            </a:pPr>
            <a:r>
              <a:rPr lang="en-US" sz="1500" b="1" dirty="0">
                <a:solidFill>
                  <a:srgbClr val="C0392B"/>
                </a:solidFill>
                <a:latin typeface="Calibri" pitchFamily="34" charset="0"/>
                <a:ea typeface="Calibri" pitchFamily="34" charset="-122"/>
                <a:cs typeface="Calibri" pitchFamily="34" charset="-120"/>
              </a:rPr>
              <a:t>D-STAR</a:t>
            </a:r>
            <a:endParaRPr lang="en-US" sz="1500" dirty="0"/>
          </a:p>
        </p:txBody>
      </p:sp>
      <p:sp>
        <p:nvSpPr>
          <p:cNvPr id="11" name="Text 9"/>
          <p:cNvSpPr/>
          <p:nvPr/>
        </p:nvSpPr>
        <p:spPr>
          <a:xfrm>
            <a:off x="2560320" y="2194560"/>
            <a:ext cx="2743200" cy="62179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JARL / Icom, ~2001</a:t>
            </a:r>
            <a:endParaRPr lang="en-US" sz="1300" dirty="0"/>
          </a:p>
        </p:txBody>
      </p:sp>
      <p:sp>
        <p:nvSpPr>
          <p:cNvPr id="12" name="Text 10"/>
          <p:cNvSpPr/>
          <p:nvPr/>
        </p:nvSpPr>
        <p:spPr>
          <a:xfrm>
            <a:off x="5394960" y="2194560"/>
            <a:ext cx="1463040" cy="621792"/>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AMBE</a:t>
            </a:r>
            <a:endParaRPr lang="en-US" sz="1300" dirty="0"/>
          </a:p>
        </p:txBody>
      </p:sp>
      <p:sp>
        <p:nvSpPr>
          <p:cNvPr id="13" name="Text 11"/>
          <p:cNvSpPr/>
          <p:nvPr/>
        </p:nvSpPr>
        <p:spPr>
          <a:xfrm>
            <a:off x="6949440" y="2194560"/>
            <a:ext cx="4480560" cy="62179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Callsign routing; the original reflector world</a:t>
            </a:r>
            <a:endParaRPr lang="en-US" sz="1300" dirty="0"/>
          </a:p>
        </p:txBody>
      </p:sp>
      <p:sp>
        <p:nvSpPr>
          <p:cNvPr id="14" name="Text 12"/>
          <p:cNvSpPr/>
          <p:nvPr/>
        </p:nvSpPr>
        <p:spPr>
          <a:xfrm>
            <a:off x="914400" y="2816352"/>
            <a:ext cx="1645920" cy="621792"/>
          </a:xfrm>
          <a:prstGeom prst="rect">
            <a:avLst/>
          </a:prstGeom>
          <a:noFill/>
          <a:ln/>
        </p:spPr>
        <p:txBody>
          <a:bodyPr wrap="square" lIns="0" tIns="0" rIns="0" bIns="0" rtlCol="0" anchor="ctr"/>
          <a:lstStyle/>
          <a:p>
            <a:pPr indent="0" marL="0">
              <a:buNone/>
            </a:pPr>
            <a:r>
              <a:rPr lang="en-US" sz="1500" b="1" dirty="0">
                <a:solidFill>
                  <a:srgbClr val="C0392B"/>
                </a:solidFill>
                <a:latin typeface="Calibri" pitchFamily="34" charset="0"/>
                <a:ea typeface="Calibri" pitchFamily="34" charset="-122"/>
                <a:cs typeface="Calibri" pitchFamily="34" charset="-120"/>
              </a:rPr>
              <a:t>DMR</a:t>
            </a:r>
            <a:endParaRPr lang="en-US" sz="1500" dirty="0"/>
          </a:p>
        </p:txBody>
      </p:sp>
      <p:sp>
        <p:nvSpPr>
          <p:cNvPr id="15" name="Text 13"/>
          <p:cNvSpPr/>
          <p:nvPr/>
        </p:nvSpPr>
        <p:spPr>
          <a:xfrm>
            <a:off x="2560320" y="2816352"/>
            <a:ext cx="2743200" cy="62179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ETSI, 2005</a:t>
            </a:r>
            <a:endParaRPr lang="en-US" sz="1300" dirty="0"/>
          </a:p>
        </p:txBody>
      </p:sp>
      <p:sp>
        <p:nvSpPr>
          <p:cNvPr id="16" name="Text 14"/>
          <p:cNvSpPr/>
          <p:nvPr/>
        </p:nvSpPr>
        <p:spPr>
          <a:xfrm>
            <a:off x="5394960" y="2816352"/>
            <a:ext cx="1463040" cy="621792"/>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AMBE+2</a:t>
            </a:r>
            <a:endParaRPr lang="en-US" sz="1300" dirty="0"/>
          </a:p>
        </p:txBody>
      </p:sp>
      <p:sp>
        <p:nvSpPr>
          <p:cNvPr id="17" name="Text 15"/>
          <p:cNvSpPr/>
          <p:nvPr/>
        </p:nvSpPr>
        <p:spPr>
          <a:xfrm>
            <a:off x="6949440" y="2816352"/>
            <a:ext cx="4480560" cy="62179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Two time slots on one frequency; cheap radios</a:t>
            </a:r>
            <a:endParaRPr lang="en-US" sz="1300" dirty="0"/>
          </a:p>
        </p:txBody>
      </p:sp>
      <p:sp>
        <p:nvSpPr>
          <p:cNvPr id="18" name="Shape 16"/>
          <p:cNvSpPr/>
          <p:nvPr/>
        </p:nvSpPr>
        <p:spPr>
          <a:xfrm>
            <a:off x="640080" y="3438144"/>
            <a:ext cx="10881360" cy="621792"/>
          </a:xfrm>
          <a:prstGeom prst="rect">
            <a:avLst/>
          </a:prstGeom>
          <a:solidFill>
            <a:srgbClr val="F2F4F7"/>
          </a:solidFill>
          <a:ln w="12700">
            <a:solidFill>
              <a:srgbClr val="F2F4F7"/>
            </a:solidFill>
            <a:prstDash val="solid"/>
          </a:ln>
        </p:spPr>
      </p:sp>
      <p:sp>
        <p:nvSpPr>
          <p:cNvPr id="19" name="Text 17"/>
          <p:cNvSpPr/>
          <p:nvPr/>
        </p:nvSpPr>
        <p:spPr>
          <a:xfrm>
            <a:off x="914400" y="3438144"/>
            <a:ext cx="1645920" cy="621792"/>
          </a:xfrm>
          <a:prstGeom prst="rect">
            <a:avLst/>
          </a:prstGeom>
          <a:noFill/>
          <a:ln/>
        </p:spPr>
        <p:txBody>
          <a:bodyPr wrap="square" lIns="0" tIns="0" rIns="0" bIns="0" rtlCol="0" anchor="ctr"/>
          <a:lstStyle/>
          <a:p>
            <a:pPr indent="0" marL="0">
              <a:buNone/>
            </a:pPr>
            <a:r>
              <a:rPr lang="en-US" sz="1500" b="1" dirty="0">
                <a:solidFill>
                  <a:srgbClr val="C0392B"/>
                </a:solidFill>
                <a:latin typeface="Calibri" pitchFamily="34" charset="0"/>
                <a:ea typeface="Calibri" pitchFamily="34" charset="-122"/>
                <a:cs typeface="Calibri" pitchFamily="34" charset="-120"/>
              </a:rPr>
              <a:t>C4FM</a:t>
            </a:r>
            <a:endParaRPr lang="en-US" sz="1500" dirty="0"/>
          </a:p>
        </p:txBody>
      </p:sp>
      <p:sp>
        <p:nvSpPr>
          <p:cNvPr id="20" name="Text 18"/>
          <p:cNvSpPr/>
          <p:nvPr/>
        </p:nvSpPr>
        <p:spPr>
          <a:xfrm>
            <a:off x="2560320" y="3438144"/>
            <a:ext cx="2743200" cy="62179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Yaesu, 2013</a:t>
            </a:r>
            <a:endParaRPr lang="en-US" sz="1300" dirty="0"/>
          </a:p>
        </p:txBody>
      </p:sp>
      <p:sp>
        <p:nvSpPr>
          <p:cNvPr id="21" name="Text 19"/>
          <p:cNvSpPr/>
          <p:nvPr/>
        </p:nvSpPr>
        <p:spPr>
          <a:xfrm>
            <a:off x="5394960" y="3438144"/>
            <a:ext cx="1463040" cy="621792"/>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AMBE+2</a:t>
            </a:r>
            <a:endParaRPr lang="en-US" sz="1300" dirty="0"/>
          </a:p>
        </p:txBody>
      </p:sp>
      <p:sp>
        <p:nvSpPr>
          <p:cNvPr id="22" name="Text 20"/>
          <p:cNvSpPr/>
          <p:nvPr/>
        </p:nvSpPr>
        <p:spPr>
          <a:xfrm>
            <a:off x="6949440" y="3438144"/>
            <a:ext cx="4480560" cy="62179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Analog and digital share one channel</a:t>
            </a:r>
            <a:endParaRPr lang="en-US" sz="1300" dirty="0"/>
          </a:p>
        </p:txBody>
      </p:sp>
      <p:sp>
        <p:nvSpPr>
          <p:cNvPr id="23" name="Text 21"/>
          <p:cNvSpPr/>
          <p:nvPr/>
        </p:nvSpPr>
        <p:spPr>
          <a:xfrm>
            <a:off x="914400" y="4059936"/>
            <a:ext cx="1645920" cy="621792"/>
          </a:xfrm>
          <a:prstGeom prst="rect">
            <a:avLst/>
          </a:prstGeom>
          <a:noFill/>
          <a:ln/>
        </p:spPr>
        <p:txBody>
          <a:bodyPr wrap="square" lIns="0" tIns="0" rIns="0" bIns="0" rtlCol="0" anchor="ctr"/>
          <a:lstStyle/>
          <a:p>
            <a:pPr indent="0" marL="0">
              <a:buNone/>
            </a:pPr>
            <a:r>
              <a:rPr lang="en-US" sz="1500" b="1" dirty="0">
                <a:solidFill>
                  <a:srgbClr val="C0392B"/>
                </a:solidFill>
                <a:latin typeface="Calibri" pitchFamily="34" charset="0"/>
                <a:ea typeface="Calibri" pitchFamily="34" charset="-122"/>
                <a:cs typeface="Calibri" pitchFamily="34" charset="-120"/>
              </a:rPr>
              <a:t>P25</a:t>
            </a:r>
            <a:endParaRPr lang="en-US" sz="1500" dirty="0"/>
          </a:p>
        </p:txBody>
      </p:sp>
      <p:sp>
        <p:nvSpPr>
          <p:cNvPr id="24" name="Text 22"/>
          <p:cNvSpPr/>
          <p:nvPr/>
        </p:nvSpPr>
        <p:spPr>
          <a:xfrm>
            <a:off x="2560320" y="4059936"/>
            <a:ext cx="2743200" cy="62179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APCO, 1990s</a:t>
            </a:r>
            <a:endParaRPr lang="en-US" sz="1300" dirty="0"/>
          </a:p>
        </p:txBody>
      </p:sp>
      <p:sp>
        <p:nvSpPr>
          <p:cNvPr id="25" name="Text 23"/>
          <p:cNvSpPr/>
          <p:nvPr/>
        </p:nvSpPr>
        <p:spPr>
          <a:xfrm>
            <a:off x="5394960" y="4059936"/>
            <a:ext cx="1463040" cy="621792"/>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IMBE</a:t>
            </a:r>
            <a:endParaRPr lang="en-US" sz="1300" dirty="0"/>
          </a:p>
        </p:txBody>
      </p:sp>
      <p:sp>
        <p:nvSpPr>
          <p:cNvPr id="26" name="Text 24"/>
          <p:cNvSpPr/>
          <p:nvPr/>
        </p:nvSpPr>
        <p:spPr>
          <a:xfrm>
            <a:off x="6949440" y="4059936"/>
            <a:ext cx="4480560" cy="62179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The professionals' mode, on surplus pro gear</a:t>
            </a:r>
            <a:endParaRPr lang="en-US" sz="1300" dirty="0"/>
          </a:p>
        </p:txBody>
      </p:sp>
      <p:sp>
        <p:nvSpPr>
          <p:cNvPr id="27" name="Shape 25"/>
          <p:cNvSpPr/>
          <p:nvPr/>
        </p:nvSpPr>
        <p:spPr>
          <a:xfrm>
            <a:off x="640080" y="4681728"/>
            <a:ext cx="10881360" cy="621792"/>
          </a:xfrm>
          <a:prstGeom prst="rect">
            <a:avLst/>
          </a:prstGeom>
          <a:solidFill>
            <a:srgbClr val="F2F4F7"/>
          </a:solidFill>
          <a:ln w="12700">
            <a:solidFill>
              <a:srgbClr val="F2F4F7"/>
            </a:solidFill>
            <a:prstDash val="solid"/>
          </a:ln>
        </p:spPr>
      </p:sp>
      <p:sp>
        <p:nvSpPr>
          <p:cNvPr id="28" name="Text 26"/>
          <p:cNvSpPr/>
          <p:nvPr/>
        </p:nvSpPr>
        <p:spPr>
          <a:xfrm>
            <a:off x="914400" y="4681728"/>
            <a:ext cx="1645920" cy="621792"/>
          </a:xfrm>
          <a:prstGeom prst="rect">
            <a:avLst/>
          </a:prstGeom>
          <a:noFill/>
          <a:ln/>
        </p:spPr>
        <p:txBody>
          <a:bodyPr wrap="square" lIns="0" tIns="0" rIns="0" bIns="0" rtlCol="0" anchor="ctr"/>
          <a:lstStyle/>
          <a:p>
            <a:pPr indent="0" marL="0">
              <a:buNone/>
            </a:pPr>
            <a:r>
              <a:rPr lang="en-US" sz="1500" b="1" dirty="0">
                <a:solidFill>
                  <a:srgbClr val="C0392B"/>
                </a:solidFill>
                <a:latin typeface="Calibri" pitchFamily="34" charset="0"/>
                <a:ea typeface="Calibri" pitchFamily="34" charset="-122"/>
                <a:cs typeface="Calibri" pitchFamily="34" charset="-120"/>
              </a:rPr>
              <a:t>NXDN</a:t>
            </a:r>
            <a:endParaRPr lang="en-US" sz="1500" dirty="0"/>
          </a:p>
        </p:txBody>
      </p:sp>
      <p:sp>
        <p:nvSpPr>
          <p:cNvPr id="29" name="Text 27"/>
          <p:cNvSpPr/>
          <p:nvPr/>
        </p:nvSpPr>
        <p:spPr>
          <a:xfrm>
            <a:off x="2560320" y="4681728"/>
            <a:ext cx="2743200" cy="62179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Icom + Kenwood, ~2006</a:t>
            </a:r>
            <a:endParaRPr lang="en-US" sz="1300" dirty="0"/>
          </a:p>
        </p:txBody>
      </p:sp>
      <p:sp>
        <p:nvSpPr>
          <p:cNvPr id="30" name="Text 28"/>
          <p:cNvSpPr/>
          <p:nvPr/>
        </p:nvSpPr>
        <p:spPr>
          <a:xfrm>
            <a:off x="5394960" y="4681728"/>
            <a:ext cx="1463040" cy="621792"/>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AMBE+2</a:t>
            </a:r>
            <a:endParaRPr lang="en-US" sz="1300" dirty="0"/>
          </a:p>
        </p:txBody>
      </p:sp>
      <p:sp>
        <p:nvSpPr>
          <p:cNvPr id="31" name="Text 29"/>
          <p:cNvSpPr/>
          <p:nvPr/>
        </p:nvSpPr>
        <p:spPr>
          <a:xfrm>
            <a:off x="6949440" y="4681728"/>
            <a:ext cx="4480560" cy="62179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Ultra-narrow 6.25 kHz channels</a:t>
            </a:r>
            <a:endParaRPr lang="en-US" sz="1300" dirty="0"/>
          </a:p>
        </p:txBody>
      </p:sp>
      <p:sp>
        <p:nvSpPr>
          <p:cNvPr id="32" name="Text 30"/>
          <p:cNvSpPr/>
          <p:nvPr/>
        </p:nvSpPr>
        <p:spPr>
          <a:xfrm>
            <a:off x="914400" y="5303520"/>
            <a:ext cx="1645920" cy="621792"/>
          </a:xfrm>
          <a:prstGeom prst="rect">
            <a:avLst/>
          </a:prstGeom>
          <a:noFill/>
          <a:ln/>
        </p:spPr>
        <p:txBody>
          <a:bodyPr wrap="square" lIns="0" tIns="0" rIns="0" bIns="0" rtlCol="0" anchor="ctr"/>
          <a:lstStyle/>
          <a:p>
            <a:pPr indent="0" marL="0">
              <a:buNone/>
            </a:pPr>
            <a:r>
              <a:rPr lang="en-US" sz="1500" b="1" dirty="0">
                <a:solidFill>
                  <a:srgbClr val="C0392B"/>
                </a:solidFill>
                <a:latin typeface="Calibri" pitchFamily="34" charset="0"/>
                <a:ea typeface="Calibri" pitchFamily="34" charset="-122"/>
                <a:cs typeface="Calibri" pitchFamily="34" charset="-120"/>
              </a:rPr>
              <a:t>M17</a:t>
            </a:r>
            <a:endParaRPr lang="en-US" sz="1500" dirty="0"/>
          </a:p>
        </p:txBody>
      </p:sp>
      <p:sp>
        <p:nvSpPr>
          <p:cNvPr id="33" name="Text 31"/>
          <p:cNvSpPr/>
          <p:nvPr/>
        </p:nvSpPr>
        <p:spPr>
          <a:xfrm>
            <a:off x="2560320" y="5303520"/>
            <a:ext cx="2743200" cy="62179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Ham community, ~2020</a:t>
            </a:r>
            <a:endParaRPr lang="en-US" sz="1300" dirty="0"/>
          </a:p>
        </p:txBody>
      </p:sp>
      <p:sp>
        <p:nvSpPr>
          <p:cNvPr id="34" name="Text 32"/>
          <p:cNvSpPr/>
          <p:nvPr/>
        </p:nvSpPr>
        <p:spPr>
          <a:xfrm>
            <a:off x="5394960" y="5303520"/>
            <a:ext cx="1463040" cy="621792"/>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Codec 2</a:t>
            </a:r>
            <a:endParaRPr lang="en-US" sz="1300" dirty="0"/>
          </a:p>
        </p:txBody>
      </p:sp>
      <p:sp>
        <p:nvSpPr>
          <p:cNvPr id="35" name="Text 33"/>
          <p:cNvSpPr/>
          <p:nvPr/>
        </p:nvSpPr>
        <p:spPr>
          <a:xfrm>
            <a:off x="6949440" y="5303520"/>
            <a:ext cx="4480560" cy="62179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Open source at every layer</a:t>
            </a:r>
            <a:endParaRPr lang="en-US" sz="1300" dirty="0"/>
          </a:p>
        </p:txBody>
      </p:sp>
      <p:sp>
        <p:nvSpPr>
          <p:cNvPr id="36" name="Text 34"/>
          <p:cNvSpPr/>
          <p:nvPr/>
        </p:nvSpPr>
        <p:spPr>
          <a:xfrm>
            <a:off x="640080" y="6080760"/>
            <a:ext cx="10881360" cy="457200"/>
          </a:xfrm>
          <a:prstGeom prst="rect">
            <a:avLst/>
          </a:prstGeom>
          <a:noFill/>
          <a:ln/>
        </p:spPr>
        <p:txBody>
          <a:bodyPr wrap="square" lIns="0" tIns="0" rIns="0" bIns="0" rtlCol="0" anchor="ctr"/>
          <a:lstStyle/>
          <a:p>
            <a:pPr indent="0" marL="0">
              <a:buNone/>
            </a:pPr>
            <a:r>
              <a:rPr lang="en-US" sz="1450" i="1" dirty="0">
                <a:solidFill>
                  <a:srgbClr val="6B7480"/>
                </a:solidFill>
                <a:latin typeface="Calibri" pitchFamily="34" charset="0"/>
                <a:ea typeface="Calibri" pitchFamily="34" charset="-122"/>
                <a:cs typeface="Calibri" pitchFamily="34" charset="-120"/>
              </a:rPr>
              <a:t>Look down the vocoder column. That one column explains more about this hobby than any other fact in this talk — and the next section is why.</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TRANSLATION</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Six vocabularies. About six ideas.</a:t>
            </a:r>
            <a:endParaRPr lang="en-US" sz="3400" dirty="0"/>
          </a:p>
        </p:txBody>
      </p:sp>
      <p:sp>
        <p:nvSpPr>
          <p:cNvPr id="4" name="Text 2"/>
          <p:cNvSpPr/>
          <p:nvPr/>
        </p:nvSpPr>
        <p:spPr>
          <a:xfrm>
            <a:off x="640080" y="1645920"/>
            <a:ext cx="10881360" cy="457200"/>
          </a:xfrm>
          <a:prstGeom prst="rect">
            <a:avLst/>
          </a:prstGeom>
          <a:noFill/>
          <a:ln/>
        </p:spPr>
        <p:txBody>
          <a:bodyPr wrap="square" lIns="0" tIns="0" rIns="0" bIns="0" rtlCol="0" anchor="ctr"/>
          <a:lstStyle/>
          <a:p>
            <a:pPr indent="0" marL="0">
              <a:buNone/>
            </a:pPr>
            <a:r>
              <a:rPr lang="en-US" sz="1600" dirty="0">
                <a:solidFill>
                  <a:srgbClr val="1A1A1A"/>
                </a:solidFill>
                <a:latin typeface="Calibri" pitchFamily="34" charset="0"/>
                <a:ea typeface="Calibri" pitchFamily="34" charset="-122"/>
                <a:cs typeface="Calibri" pitchFamily="34" charset="-120"/>
              </a:rPr>
              <a:t>A newcomer is handed Color Code, DG-ID, RAN, NAC, CAN. Five terms, five modes, and nobody says the obvious thing.</a:t>
            </a:r>
            <a:endParaRPr lang="en-US" sz="1600" dirty="0"/>
          </a:p>
        </p:txBody>
      </p:sp>
      <p:sp>
        <p:nvSpPr>
          <p:cNvPr id="5" name="Shape 3"/>
          <p:cNvSpPr/>
          <p:nvPr/>
        </p:nvSpPr>
        <p:spPr>
          <a:xfrm>
            <a:off x="640080" y="2377440"/>
            <a:ext cx="10881360" cy="1371600"/>
          </a:xfrm>
          <a:prstGeom prst="roundRect">
            <a:avLst>
              <a:gd name="adj" fmla="val 6000"/>
            </a:avLst>
          </a:prstGeom>
          <a:solidFill>
            <a:srgbClr val="FDF3F2"/>
          </a:solidFill>
          <a:ln w="12700">
            <a:solidFill>
              <a:srgbClr val="DDE2E8"/>
            </a:solidFill>
            <a:prstDash val="solid"/>
          </a:ln>
        </p:spPr>
      </p:sp>
      <p:sp>
        <p:nvSpPr>
          <p:cNvPr id="6" name="Text 4"/>
          <p:cNvSpPr/>
          <p:nvPr/>
        </p:nvSpPr>
        <p:spPr>
          <a:xfrm>
            <a:off x="1005840" y="2560320"/>
            <a:ext cx="10149840" cy="411480"/>
          </a:xfrm>
          <a:prstGeom prst="rect">
            <a:avLst/>
          </a:prstGeom>
          <a:noFill/>
          <a:ln/>
        </p:spPr>
        <p:txBody>
          <a:bodyPr wrap="square" lIns="0" tIns="0" rIns="0" bIns="0" rtlCol="0" anchor="ctr"/>
          <a:lstStyle/>
          <a:p>
            <a:pPr indent="0" marL="0">
              <a:buNone/>
            </a:pPr>
            <a:r>
              <a:rPr lang="en-US" sz="2400" b="1" dirty="0">
                <a:solidFill>
                  <a:srgbClr val="C0392B"/>
                </a:solidFill>
                <a:latin typeface="Cambria" pitchFamily="34" charset="0"/>
                <a:ea typeface="Cambria" pitchFamily="34" charset="-122"/>
                <a:cs typeface="Cambria" pitchFamily="34" charset="-120"/>
              </a:rPr>
              <a:t>They are all the same thing.</a:t>
            </a:r>
            <a:endParaRPr lang="en-US" sz="2400" dirty="0"/>
          </a:p>
        </p:txBody>
      </p:sp>
      <p:sp>
        <p:nvSpPr>
          <p:cNvPr id="7" name="Text 5"/>
          <p:cNvSpPr/>
          <p:nvPr/>
        </p:nvSpPr>
        <p:spPr>
          <a:xfrm>
            <a:off x="1005840" y="3017520"/>
            <a:ext cx="10149840" cy="64008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Every one of them is the digital descendant of CTCSS — a code that says this transmission is for this system, so a radio can ignore everything else. Five terms collapse into one idea, and you have four fewer things to learn.</a:t>
            </a:r>
            <a:endParaRPr lang="en-US" sz="1450" dirty="0"/>
          </a:p>
        </p:txBody>
      </p:sp>
      <p:sp>
        <p:nvSpPr>
          <p:cNvPr id="8" name="Text 6"/>
          <p:cNvSpPr/>
          <p:nvPr/>
        </p:nvSpPr>
        <p:spPr>
          <a:xfrm>
            <a:off x="640080" y="4023360"/>
            <a:ext cx="10881360" cy="457200"/>
          </a:xfrm>
          <a:prstGeom prst="rect">
            <a:avLst/>
          </a:prstGeom>
          <a:noFill/>
          <a:ln/>
        </p:spPr>
        <p:txBody>
          <a:bodyPr wrap="square" lIns="0" tIns="0" rIns="0" bIns="0" rtlCol="0" anchor="ctr"/>
          <a:lstStyle/>
          <a:p>
            <a:pPr indent="0" marL="0">
              <a:buNone/>
            </a:pPr>
            <a:r>
              <a:rPr lang="en-US" sz="1600" dirty="0">
                <a:solidFill>
                  <a:srgbClr val="1A1A1A"/>
                </a:solidFill>
                <a:latin typeface="Calibri" pitchFamily="34" charset="0"/>
                <a:ea typeface="Calibri" pitchFamily="34" charset="-122"/>
                <a:cs typeface="Calibri" pitchFamily="34" charset="-120"/>
              </a:rPr>
              <a:t>The whole of digital voice works like this. There are about six concepts underneath all six modes. What varies is almost entirely the words.</a:t>
            </a:r>
            <a:endParaRPr lang="en-US" sz="1600" dirty="0"/>
          </a:p>
        </p:txBody>
      </p:sp>
      <p:sp>
        <p:nvSpPr>
          <p:cNvPr id="9" name="Shape 7"/>
          <p:cNvSpPr/>
          <p:nvPr/>
        </p:nvSpPr>
        <p:spPr>
          <a:xfrm>
            <a:off x="640080" y="4709160"/>
            <a:ext cx="10881360" cy="1371600"/>
          </a:xfrm>
          <a:prstGeom prst="roundRect">
            <a:avLst>
              <a:gd name="adj" fmla="val 6000"/>
            </a:avLst>
          </a:prstGeom>
          <a:solidFill>
            <a:srgbClr val="2C3E50"/>
          </a:solidFill>
          <a:ln w="12700">
            <a:solidFill>
              <a:srgbClr val="DDE2E8"/>
            </a:solidFill>
            <a:prstDash val="solid"/>
          </a:ln>
        </p:spPr>
      </p:sp>
      <p:sp>
        <p:nvSpPr>
          <p:cNvPr id="10" name="Text 8"/>
          <p:cNvSpPr/>
          <p:nvPr/>
        </p:nvSpPr>
        <p:spPr>
          <a:xfrm>
            <a:off x="1005840" y="4983480"/>
            <a:ext cx="10149840" cy="822960"/>
          </a:xfrm>
          <a:prstGeom prst="rect">
            <a:avLst/>
          </a:prstGeom>
          <a:noFill/>
          <a:ln/>
        </p:spPr>
        <p:txBody>
          <a:bodyPr wrap="square" lIns="0" tIns="0" rIns="0" bIns="0" rtlCol="0" anchor="ctr"/>
          <a:lstStyle/>
          <a:p>
            <a:pPr indent="0" marL="0">
              <a:buNone/>
            </a:pPr>
            <a:r>
              <a:rPr lang="en-US" sz="1900" b="1" dirty="0">
                <a:solidFill>
                  <a:srgbClr val="FFFFFF"/>
                </a:solidFill>
                <a:latin typeface="Cambria" pitchFamily="34" charset="0"/>
                <a:ea typeface="Cambria" pitchFamily="34" charset="-122"/>
                <a:cs typeface="Cambria" pitchFamily="34" charset="-120"/>
              </a:rPr>
              <a:t>When a DMR operator says “talkgroup” and a D-STAR operator says “reflector module,” they are describing the same room.</a:t>
            </a:r>
            <a:endParaRPr lang="en-US" sz="1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CONCEPT ONE</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Who you are</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Every transmission has to say who sent it. The modes disagree entirely about what form that answer takes.</a:t>
            </a:r>
            <a:endParaRPr lang="en-US" sz="1550" dirty="0"/>
          </a:p>
        </p:txBody>
      </p:sp>
      <p:sp>
        <p:nvSpPr>
          <p:cNvPr id="5" name="Shape 3"/>
          <p:cNvSpPr/>
          <p:nvPr/>
        </p:nvSpPr>
        <p:spPr>
          <a:xfrm>
            <a:off x="685800" y="2194560"/>
            <a:ext cx="10835640" cy="411480"/>
          </a:xfrm>
          <a:prstGeom prst="rect">
            <a:avLst/>
          </a:prstGeom>
          <a:solidFill>
            <a:srgbClr val="2C3E50"/>
          </a:solidFill>
          <a:ln w="12700">
            <a:solidFill>
              <a:srgbClr val="2C3E50"/>
            </a:solidFill>
            <a:prstDash val="solid"/>
          </a:ln>
        </p:spPr>
      </p:sp>
      <p:sp>
        <p:nvSpPr>
          <p:cNvPr id="6" name="Text 4"/>
          <p:cNvSpPr/>
          <p:nvPr/>
        </p:nvSpPr>
        <p:spPr>
          <a:xfrm>
            <a:off x="2788920"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DMR</a:t>
            </a:r>
            <a:endParaRPr lang="en-US" sz="1150" dirty="0"/>
          </a:p>
        </p:txBody>
      </p:sp>
      <p:sp>
        <p:nvSpPr>
          <p:cNvPr id="7" name="Text 5"/>
          <p:cNvSpPr/>
          <p:nvPr/>
        </p:nvSpPr>
        <p:spPr>
          <a:xfrm>
            <a:off x="4279392"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D-STAR</a:t>
            </a:r>
            <a:endParaRPr lang="en-US" sz="1150" dirty="0"/>
          </a:p>
        </p:txBody>
      </p:sp>
      <p:sp>
        <p:nvSpPr>
          <p:cNvPr id="8" name="Text 6"/>
          <p:cNvSpPr/>
          <p:nvPr/>
        </p:nvSpPr>
        <p:spPr>
          <a:xfrm>
            <a:off x="5769864"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C4FM</a:t>
            </a:r>
            <a:endParaRPr lang="en-US" sz="1150" dirty="0"/>
          </a:p>
        </p:txBody>
      </p:sp>
      <p:sp>
        <p:nvSpPr>
          <p:cNvPr id="9" name="Text 7"/>
          <p:cNvSpPr/>
          <p:nvPr/>
        </p:nvSpPr>
        <p:spPr>
          <a:xfrm>
            <a:off x="7260336"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NXDN</a:t>
            </a:r>
            <a:endParaRPr lang="en-US" sz="1150" dirty="0"/>
          </a:p>
        </p:txBody>
      </p:sp>
      <p:sp>
        <p:nvSpPr>
          <p:cNvPr id="10" name="Text 8"/>
          <p:cNvSpPr/>
          <p:nvPr/>
        </p:nvSpPr>
        <p:spPr>
          <a:xfrm>
            <a:off x="8750808"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P25</a:t>
            </a:r>
            <a:endParaRPr lang="en-US" sz="1150" dirty="0"/>
          </a:p>
        </p:txBody>
      </p:sp>
      <p:sp>
        <p:nvSpPr>
          <p:cNvPr id="11" name="Text 9"/>
          <p:cNvSpPr/>
          <p:nvPr/>
        </p:nvSpPr>
        <p:spPr>
          <a:xfrm>
            <a:off x="10241280"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M17</a:t>
            </a:r>
            <a:endParaRPr lang="en-US" sz="1150" dirty="0"/>
          </a:p>
        </p:txBody>
      </p:sp>
      <p:sp>
        <p:nvSpPr>
          <p:cNvPr id="12" name="Text 10"/>
          <p:cNvSpPr/>
          <p:nvPr/>
        </p:nvSpPr>
        <p:spPr>
          <a:xfrm>
            <a:off x="685800" y="2606040"/>
            <a:ext cx="2011680" cy="50292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Identity</a:t>
            </a:r>
            <a:endParaRPr lang="en-US" sz="1300" dirty="0"/>
          </a:p>
        </p:txBody>
      </p:sp>
      <p:sp>
        <p:nvSpPr>
          <p:cNvPr id="13" name="Text 11"/>
          <p:cNvSpPr/>
          <p:nvPr/>
        </p:nvSpPr>
        <p:spPr>
          <a:xfrm>
            <a:off x="2788920"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DMR ID</a:t>
            </a:r>
            <a:endParaRPr lang="en-US" sz="1150" dirty="0"/>
          </a:p>
        </p:txBody>
      </p:sp>
      <p:sp>
        <p:nvSpPr>
          <p:cNvPr id="14" name="Text 12"/>
          <p:cNvSpPr/>
          <p:nvPr/>
        </p:nvSpPr>
        <p:spPr>
          <a:xfrm>
            <a:off x="4279392"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Callsign</a:t>
            </a:r>
            <a:endParaRPr lang="en-US" sz="1150" dirty="0"/>
          </a:p>
        </p:txBody>
      </p:sp>
      <p:sp>
        <p:nvSpPr>
          <p:cNvPr id="15" name="Text 13"/>
          <p:cNvSpPr/>
          <p:nvPr/>
        </p:nvSpPr>
        <p:spPr>
          <a:xfrm>
            <a:off x="5769864"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Callsign</a:t>
            </a:r>
            <a:endParaRPr lang="en-US" sz="1150" dirty="0"/>
          </a:p>
        </p:txBody>
      </p:sp>
      <p:sp>
        <p:nvSpPr>
          <p:cNvPr id="16" name="Text 14"/>
          <p:cNvSpPr/>
          <p:nvPr/>
        </p:nvSpPr>
        <p:spPr>
          <a:xfrm>
            <a:off x="7260336"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Unit ID</a:t>
            </a:r>
            <a:endParaRPr lang="en-US" sz="1150" dirty="0"/>
          </a:p>
        </p:txBody>
      </p:sp>
      <p:sp>
        <p:nvSpPr>
          <p:cNvPr id="17" name="Text 15"/>
          <p:cNvSpPr/>
          <p:nvPr/>
        </p:nvSpPr>
        <p:spPr>
          <a:xfrm>
            <a:off x="8750808"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Radio ID</a:t>
            </a:r>
            <a:endParaRPr lang="en-US" sz="1150" dirty="0"/>
          </a:p>
        </p:txBody>
      </p:sp>
      <p:sp>
        <p:nvSpPr>
          <p:cNvPr id="18" name="Text 16"/>
          <p:cNvSpPr/>
          <p:nvPr/>
        </p:nvSpPr>
        <p:spPr>
          <a:xfrm>
            <a:off x="10241280"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Callsign</a:t>
            </a:r>
            <a:endParaRPr lang="en-US" sz="1150" dirty="0"/>
          </a:p>
        </p:txBody>
      </p:sp>
      <p:sp>
        <p:nvSpPr>
          <p:cNvPr id="19" name="Text 17"/>
          <p:cNvSpPr/>
          <p:nvPr/>
        </p:nvSpPr>
        <p:spPr>
          <a:xfrm>
            <a:off x="685800" y="3108960"/>
            <a:ext cx="2011680" cy="50292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Form</a:t>
            </a:r>
            <a:endParaRPr lang="en-US" sz="1300" dirty="0"/>
          </a:p>
        </p:txBody>
      </p:sp>
      <p:sp>
        <p:nvSpPr>
          <p:cNvPr id="20" name="Text 18"/>
          <p:cNvSpPr/>
          <p:nvPr/>
        </p:nvSpPr>
        <p:spPr>
          <a:xfrm>
            <a:off x="2788920" y="310896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 number</a:t>
            </a:r>
            <a:endParaRPr lang="en-US" sz="1150" dirty="0"/>
          </a:p>
        </p:txBody>
      </p:sp>
      <p:sp>
        <p:nvSpPr>
          <p:cNvPr id="21" name="Text 19"/>
          <p:cNvSpPr/>
          <p:nvPr/>
        </p:nvSpPr>
        <p:spPr>
          <a:xfrm>
            <a:off x="4279392" y="310896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t>
            </a:r>
            <a:endParaRPr lang="en-US" sz="1150" dirty="0"/>
          </a:p>
        </p:txBody>
      </p:sp>
      <p:sp>
        <p:nvSpPr>
          <p:cNvPr id="22" name="Text 20"/>
          <p:cNvSpPr/>
          <p:nvPr/>
        </p:nvSpPr>
        <p:spPr>
          <a:xfrm>
            <a:off x="5769864" y="310896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t>
            </a:r>
            <a:endParaRPr lang="en-US" sz="1150" dirty="0"/>
          </a:p>
        </p:txBody>
      </p:sp>
      <p:sp>
        <p:nvSpPr>
          <p:cNvPr id="23" name="Text 21"/>
          <p:cNvSpPr/>
          <p:nvPr/>
        </p:nvSpPr>
        <p:spPr>
          <a:xfrm>
            <a:off x="7260336" y="310896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 number</a:t>
            </a:r>
            <a:endParaRPr lang="en-US" sz="1150" dirty="0"/>
          </a:p>
        </p:txBody>
      </p:sp>
      <p:sp>
        <p:nvSpPr>
          <p:cNvPr id="24" name="Text 22"/>
          <p:cNvSpPr/>
          <p:nvPr/>
        </p:nvSpPr>
        <p:spPr>
          <a:xfrm>
            <a:off x="8750808" y="310896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 number</a:t>
            </a:r>
            <a:endParaRPr lang="en-US" sz="1150" dirty="0"/>
          </a:p>
        </p:txBody>
      </p:sp>
      <p:sp>
        <p:nvSpPr>
          <p:cNvPr id="25" name="Text 23"/>
          <p:cNvSpPr/>
          <p:nvPr/>
        </p:nvSpPr>
        <p:spPr>
          <a:xfrm>
            <a:off x="10241280" y="310896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in the stream</a:t>
            </a:r>
            <a:endParaRPr lang="en-US" sz="1150" dirty="0"/>
          </a:p>
        </p:txBody>
      </p:sp>
      <p:sp>
        <p:nvSpPr>
          <p:cNvPr id="26" name="Shape 24"/>
          <p:cNvSpPr/>
          <p:nvPr/>
        </p:nvSpPr>
        <p:spPr>
          <a:xfrm>
            <a:off x="640080" y="3886200"/>
            <a:ext cx="10881360" cy="1371600"/>
          </a:xfrm>
          <a:prstGeom prst="roundRect">
            <a:avLst>
              <a:gd name="adj" fmla="val 6000"/>
            </a:avLst>
          </a:prstGeom>
          <a:solidFill>
            <a:srgbClr val="FDF3F2"/>
          </a:solidFill>
          <a:ln w="12700">
            <a:solidFill>
              <a:srgbClr val="DDE2E8"/>
            </a:solidFill>
            <a:prstDash val="solid"/>
          </a:ln>
        </p:spPr>
      </p:sp>
      <p:sp>
        <p:nvSpPr>
          <p:cNvPr id="27" name="Text 25"/>
          <p:cNvSpPr/>
          <p:nvPr/>
        </p:nvSpPr>
        <p:spPr>
          <a:xfrm>
            <a:off x="1005840" y="4069080"/>
            <a:ext cx="10149840" cy="365760"/>
          </a:xfrm>
          <a:prstGeom prst="rect">
            <a:avLst/>
          </a:prstGeom>
          <a:noFill/>
          <a:ln/>
        </p:spPr>
        <p:txBody>
          <a:bodyPr wrap="square" lIns="0" tIns="0" rIns="0" bIns="0" rtlCol="0" anchor="ctr"/>
          <a:lstStyle/>
          <a:p>
            <a:pPr indent="0" marL="0">
              <a:buNone/>
            </a:pPr>
            <a:r>
              <a:rPr lang="en-US" sz="1900" b="1" dirty="0">
                <a:solidFill>
                  <a:srgbClr val="C0392B"/>
                </a:solidFill>
                <a:latin typeface="Cambria" pitchFamily="34" charset="0"/>
                <a:ea typeface="Cambria" pitchFamily="34" charset="-122"/>
                <a:cs typeface="Cambria" pitchFamily="34" charset="-120"/>
              </a:rPr>
              <a:t>The split down the middle is numbers versus callsigns — and it has one enormous consequence.</a:t>
            </a:r>
            <a:endParaRPr lang="en-US" sz="1900" dirty="0"/>
          </a:p>
        </p:txBody>
      </p:sp>
      <p:sp>
        <p:nvSpPr>
          <p:cNvPr id="28" name="Text 26"/>
          <p:cNvSpPr/>
          <p:nvPr/>
        </p:nvSpPr>
        <p:spPr>
          <a:xfrm>
            <a:off x="1005840" y="4498848"/>
            <a:ext cx="10149840" cy="68580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A number has to be issued by somebody. That is the entire reason RadioID.net exists. If a network routes on numbers, someone must hand them out and prevent collisions. If it routes on callsigns, nobody needs to — yours was issued years ago.</a:t>
            </a:r>
            <a:endParaRPr lang="en-US" sz="1400" dirty="0"/>
          </a:p>
        </p:txBody>
      </p:sp>
      <p:sp>
        <p:nvSpPr>
          <p:cNvPr id="29" name="Text 27"/>
          <p:cNvSpPr/>
          <p:nvPr/>
        </p:nvSpPr>
        <p:spPr>
          <a:xfrm>
            <a:off x="640080" y="5532120"/>
            <a:ext cx="10881360" cy="411480"/>
          </a:xfrm>
          <a:prstGeom prst="rect">
            <a:avLst/>
          </a:prstGeom>
          <a:noFill/>
          <a:ln/>
        </p:spPr>
        <p:txBody>
          <a:bodyPr wrap="square" lIns="0" tIns="0" rIns="0" bIns="0" rtlCol="0" anchor="ctr"/>
          <a:lstStyle/>
          <a:p>
            <a:pPr indent="0" marL="0">
              <a:buNone/>
            </a:pPr>
            <a:r>
              <a:rPr lang="en-US" sz="1500" i="1" dirty="0">
                <a:solidFill>
                  <a:srgbClr val="6B7480"/>
                </a:solidFill>
                <a:latin typeface="Calibri" pitchFamily="34" charset="0"/>
                <a:ea typeface="Calibri" pitchFamily="34" charset="-122"/>
                <a:cs typeface="Calibri" pitchFamily="34" charset="-120"/>
              </a:rPr>
              <a:t>The registry is not a policy choice. It is a mathematical consequence of the identity format.</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CONCEPT TWO</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What lets you in</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This row causes more confusion than any other, because people mistake it for the row before it.</a:t>
            </a:r>
            <a:endParaRPr lang="en-US" sz="1550" dirty="0"/>
          </a:p>
        </p:txBody>
      </p:sp>
      <p:sp>
        <p:nvSpPr>
          <p:cNvPr id="5" name="Shape 3"/>
          <p:cNvSpPr/>
          <p:nvPr/>
        </p:nvSpPr>
        <p:spPr>
          <a:xfrm>
            <a:off x="685800" y="2194560"/>
            <a:ext cx="10835640" cy="411480"/>
          </a:xfrm>
          <a:prstGeom prst="rect">
            <a:avLst/>
          </a:prstGeom>
          <a:solidFill>
            <a:srgbClr val="2C3E50"/>
          </a:solidFill>
          <a:ln w="12700">
            <a:solidFill>
              <a:srgbClr val="2C3E50"/>
            </a:solidFill>
            <a:prstDash val="solid"/>
          </a:ln>
        </p:spPr>
      </p:sp>
      <p:sp>
        <p:nvSpPr>
          <p:cNvPr id="6" name="Text 4"/>
          <p:cNvSpPr/>
          <p:nvPr/>
        </p:nvSpPr>
        <p:spPr>
          <a:xfrm>
            <a:off x="2788920"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DMR</a:t>
            </a:r>
            <a:endParaRPr lang="en-US" sz="1150" dirty="0"/>
          </a:p>
        </p:txBody>
      </p:sp>
      <p:sp>
        <p:nvSpPr>
          <p:cNvPr id="7" name="Text 5"/>
          <p:cNvSpPr/>
          <p:nvPr/>
        </p:nvSpPr>
        <p:spPr>
          <a:xfrm>
            <a:off x="4279392"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D-STAR</a:t>
            </a:r>
            <a:endParaRPr lang="en-US" sz="1150" dirty="0"/>
          </a:p>
        </p:txBody>
      </p:sp>
      <p:sp>
        <p:nvSpPr>
          <p:cNvPr id="8" name="Text 6"/>
          <p:cNvSpPr/>
          <p:nvPr/>
        </p:nvSpPr>
        <p:spPr>
          <a:xfrm>
            <a:off x="5769864"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C4FM</a:t>
            </a:r>
            <a:endParaRPr lang="en-US" sz="1150" dirty="0"/>
          </a:p>
        </p:txBody>
      </p:sp>
      <p:sp>
        <p:nvSpPr>
          <p:cNvPr id="9" name="Text 7"/>
          <p:cNvSpPr/>
          <p:nvPr/>
        </p:nvSpPr>
        <p:spPr>
          <a:xfrm>
            <a:off x="7260336"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NXDN</a:t>
            </a:r>
            <a:endParaRPr lang="en-US" sz="1150" dirty="0"/>
          </a:p>
        </p:txBody>
      </p:sp>
      <p:sp>
        <p:nvSpPr>
          <p:cNvPr id="10" name="Text 8"/>
          <p:cNvSpPr/>
          <p:nvPr/>
        </p:nvSpPr>
        <p:spPr>
          <a:xfrm>
            <a:off x="8750808"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P25</a:t>
            </a:r>
            <a:endParaRPr lang="en-US" sz="1150" dirty="0"/>
          </a:p>
        </p:txBody>
      </p:sp>
      <p:sp>
        <p:nvSpPr>
          <p:cNvPr id="11" name="Text 9"/>
          <p:cNvSpPr/>
          <p:nvPr/>
        </p:nvSpPr>
        <p:spPr>
          <a:xfrm>
            <a:off x="10241280"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M17</a:t>
            </a:r>
            <a:endParaRPr lang="en-US" sz="1150" dirty="0"/>
          </a:p>
        </p:txBody>
      </p:sp>
      <p:sp>
        <p:nvSpPr>
          <p:cNvPr id="12" name="Text 10"/>
          <p:cNvSpPr/>
          <p:nvPr/>
        </p:nvSpPr>
        <p:spPr>
          <a:xfrm>
            <a:off x="685800" y="2606040"/>
            <a:ext cx="2011680" cy="50292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Access code</a:t>
            </a:r>
            <a:endParaRPr lang="en-US" sz="1300" dirty="0"/>
          </a:p>
        </p:txBody>
      </p:sp>
      <p:sp>
        <p:nvSpPr>
          <p:cNvPr id="13" name="Text 11"/>
          <p:cNvSpPr/>
          <p:nvPr/>
        </p:nvSpPr>
        <p:spPr>
          <a:xfrm>
            <a:off x="2788920"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Color Code</a:t>
            </a:r>
            <a:endParaRPr lang="en-US" sz="1150" dirty="0"/>
          </a:p>
        </p:txBody>
      </p:sp>
      <p:sp>
        <p:nvSpPr>
          <p:cNvPr id="14" name="Shape 12"/>
          <p:cNvSpPr/>
          <p:nvPr/>
        </p:nvSpPr>
        <p:spPr>
          <a:xfrm>
            <a:off x="4279392" y="2606040"/>
            <a:ext cx="1435608" cy="502920"/>
          </a:xfrm>
          <a:prstGeom prst="rect">
            <a:avLst/>
          </a:prstGeom>
          <a:solidFill>
            <a:srgbClr val="FDF3F2"/>
          </a:solidFill>
          <a:ln w="12700">
            <a:solidFill>
              <a:srgbClr val="FDF3F2"/>
            </a:solidFill>
            <a:prstDash val="solid"/>
          </a:ln>
        </p:spPr>
      </p:sp>
      <p:sp>
        <p:nvSpPr>
          <p:cNvPr id="15" name="Text 13"/>
          <p:cNvSpPr/>
          <p:nvPr/>
        </p:nvSpPr>
        <p:spPr>
          <a:xfrm>
            <a:off x="4279392" y="2606040"/>
            <a:ext cx="1435608" cy="502920"/>
          </a:xfrm>
          <a:prstGeom prst="rect">
            <a:avLst/>
          </a:prstGeom>
          <a:noFill/>
          <a:ln/>
        </p:spPr>
        <p:txBody>
          <a:bodyPr wrap="square" lIns="0" tIns="0" rIns="0" bIns="0" rtlCol="0" anchor="ctr"/>
          <a:lstStyle/>
          <a:p>
            <a:pPr algn="ctr" indent="0" marL="0">
              <a:buNone/>
            </a:pPr>
            <a:r>
              <a:rPr lang="en-US" sz="1150" b="1" dirty="0">
                <a:solidFill>
                  <a:srgbClr val="C0392B"/>
                </a:solidFill>
                <a:latin typeface="Calibri" pitchFamily="34" charset="0"/>
                <a:ea typeface="Calibri" pitchFamily="34" charset="-122"/>
                <a:cs typeface="Calibri" pitchFamily="34" charset="-120"/>
              </a:rPr>
              <a:t>—</a:t>
            </a:r>
            <a:endParaRPr lang="en-US" sz="1150" dirty="0"/>
          </a:p>
        </p:txBody>
      </p:sp>
      <p:sp>
        <p:nvSpPr>
          <p:cNvPr id="16" name="Text 14"/>
          <p:cNvSpPr/>
          <p:nvPr/>
        </p:nvSpPr>
        <p:spPr>
          <a:xfrm>
            <a:off x="5769864"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DG-ID</a:t>
            </a:r>
            <a:endParaRPr lang="en-US" sz="1150" dirty="0"/>
          </a:p>
        </p:txBody>
      </p:sp>
      <p:sp>
        <p:nvSpPr>
          <p:cNvPr id="17" name="Text 15"/>
          <p:cNvSpPr/>
          <p:nvPr/>
        </p:nvSpPr>
        <p:spPr>
          <a:xfrm>
            <a:off x="7260336"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RAN</a:t>
            </a:r>
            <a:endParaRPr lang="en-US" sz="1150" dirty="0"/>
          </a:p>
        </p:txBody>
      </p:sp>
      <p:sp>
        <p:nvSpPr>
          <p:cNvPr id="18" name="Text 16"/>
          <p:cNvSpPr/>
          <p:nvPr/>
        </p:nvSpPr>
        <p:spPr>
          <a:xfrm>
            <a:off x="8750808"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NAC</a:t>
            </a:r>
            <a:endParaRPr lang="en-US" sz="1150" dirty="0"/>
          </a:p>
        </p:txBody>
      </p:sp>
      <p:sp>
        <p:nvSpPr>
          <p:cNvPr id="19" name="Text 17"/>
          <p:cNvSpPr/>
          <p:nvPr/>
        </p:nvSpPr>
        <p:spPr>
          <a:xfrm>
            <a:off x="10241280"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CAN</a:t>
            </a:r>
            <a:endParaRPr lang="en-US" sz="1150" dirty="0"/>
          </a:p>
        </p:txBody>
      </p:sp>
      <p:sp>
        <p:nvSpPr>
          <p:cNvPr id="20" name="Text 18"/>
          <p:cNvSpPr/>
          <p:nvPr/>
        </p:nvSpPr>
        <p:spPr>
          <a:xfrm>
            <a:off x="640080" y="3291840"/>
            <a:ext cx="10881360" cy="411480"/>
          </a:xfrm>
          <a:prstGeom prst="rect">
            <a:avLst/>
          </a:prstGeom>
          <a:noFill/>
          <a:ln/>
        </p:spPr>
        <p:txBody>
          <a:bodyPr wrap="square" lIns="0" tIns="0" rIns="0" bIns="0" rtlCol="0" anchor="ctr"/>
          <a:lstStyle/>
          <a:p>
            <a:pPr indent="0" marL="0">
              <a:buNone/>
            </a:pPr>
            <a:r>
              <a:rPr lang="en-US" sz="2000" b="1" dirty="0">
                <a:solidFill>
                  <a:srgbClr val="2C3E50"/>
                </a:solidFill>
                <a:latin typeface="Cambria" pitchFamily="34" charset="0"/>
                <a:ea typeface="Cambria" pitchFamily="34" charset="-122"/>
                <a:cs typeface="Cambria" pitchFamily="34" charset="-120"/>
              </a:rPr>
              <a:t>Five different names. One idea. All of them are CTCSS wearing a digital hat.</a:t>
            </a:r>
            <a:endParaRPr lang="en-US" sz="2000" dirty="0"/>
          </a:p>
        </p:txBody>
      </p:sp>
      <p:sp>
        <p:nvSpPr>
          <p:cNvPr id="21" name="Shape 19"/>
          <p:cNvSpPr/>
          <p:nvPr/>
        </p:nvSpPr>
        <p:spPr>
          <a:xfrm>
            <a:off x="640080" y="3840480"/>
            <a:ext cx="5212080" cy="1965960"/>
          </a:xfrm>
          <a:prstGeom prst="roundRect">
            <a:avLst>
              <a:gd name="adj" fmla="val 4186"/>
            </a:avLst>
          </a:prstGeom>
          <a:solidFill>
            <a:srgbClr val="F2F4F7"/>
          </a:solidFill>
          <a:ln w="12700">
            <a:solidFill>
              <a:srgbClr val="DDE2E8"/>
            </a:solidFill>
            <a:prstDash val="solid"/>
          </a:ln>
        </p:spPr>
      </p:sp>
      <p:sp>
        <p:nvSpPr>
          <p:cNvPr id="22" name="Text 20"/>
          <p:cNvSpPr/>
          <p:nvPr/>
        </p:nvSpPr>
        <p:spPr>
          <a:xfrm>
            <a:off x="960120" y="4023360"/>
            <a:ext cx="4572000" cy="274320"/>
          </a:xfrm>
          <a:prstGeom prst="rect">
            <a:avLst/>
          </a:prstGeom>
          <a:noFill/>
          <a:ln/>
        </p:spPr>
        <p:txBody>
          <a:bodyPr wrap="square" lIns="0" tIns="0" rIns="0" bIns="0" rtlCol="0" anchor="ctr"/>
          <a:lstStyle/>
          <a:p>
            <a:pPr indent="0" marL="0">
              <a:buNone/>
            </a:pPr>
            <a:r>
              <a:rPr lang="en-US" sz="1100" b="1" spc="150" kern="0" dirty="0">
                <a:solidFill>
                  <a:srgbClr val="6B7480"/>
                </a:solidFill>
                <a:latin typeface="Calibri" pitchFamily="34" charset="0"/>
                <a:ea typeface="Calibri" pitchFamily="34" charset="-122"/>
                <a:cs typeface="Calibri" pitchFamily="34" charset="-120"/>
              </a:rPr>
              <a:t>WHAT IT DOES</a:t>
            </a:r>
            <a:endParaRPr lang="en-US" sz="1100" dirty="0"/>
          </a:p>
        </p:txBody>
      </p:sp>
      <p:sp>
        <p:nvSpPr>
          <p:cNvPr id="23" name="Text 21"/>
          <p:cNvSpPr/>
          <p:nvPr/>
        </p:nvSpPr>
        <p:spPr>
          <a:xfrm>
            <a:off x="960120" y="4343400"/>
            <a:ext cx="4572000" cy="12801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A repeater or radio ignores traffic that does not carry the matching code. It is not security — anyone can set it and it is not secret. It is a filter, so two systems sharing a frequency do not open each other's squelch.</a:t>
            </a:r>
            <a:endParaRPr lang="en-US" sz="1350" dirty="0"/>
          </a:p>
        </p:txBody>
      </p:sp>
      <p:sp>
        <p:nvSpPr>
          <p:cNvPr id="24" name="Shape 22"/>
          <p:cNvSpPr/>
          <p:nvPr/>
        </p:nvSpPr>
        <p:spPr>
          <a:xfrm>
            <a:off x="6309360" y="3840480"/>
            <a:ext cx="5212080" cy="1965960"/>
          </a:xfrm>
          <a:prstGeom prst="roundRect">
            <a:avLst>
              <a:gd name="adj" fmla="val 4186"/>
            </a:avLst>
          </a:prstGeom>
          <a:solidFill>
            <a:srgbClr val="FDF3F2"/>
          </a:solidFill>
          <a:ln w="12700">
            <a:solidFill>
              <a:srgbClr val="DDE2E8"/>
            </a:solidFill>
            <a:prstDash val="solid"/>
          </a:ln>
        </p:spPr>
      </p:sp>
      <p:sp>
        <p:nvSpPr>
          <p:cNvPr id="25" name="Text 23"/>
          <p:cNvSpPr/>
          <p:nvPr/>
        </p:nvSpPr>
        <p:spPr>
          <a:xfrm>
            <a:off x="6629400" y="4023360"/>
            <a:ext cx="4572000" cy="274320"/>
          </a:xfrm>
          <a:prstGeom prst="rect">
            <a:avLst/>
          </a:prstGeom>
          <a:noFill/>
          <a:ln/>
        </p:spPr>
        <p:txBody>
          <a:bodyPr wrap="square" lIns="0" tIns="0" rIns="0" bIns="0" rtlCol="0" anchor="ctr"/>
          <a:lstStyle/>
          <a:p>
            <a:pPr indent="0" marL="0">
              <a:buNone/>
            </a:pPr>
            <a:r>
              <a:rPr lang="en-US" sz="1100" b="1" spc="150" kern="0" dirty="0">
                <a:solidFill>
                  <a:srgbClr val="C0392B"/>
                </a:solidFill>
                <a:latin typeface="Calibri" pitchFamily="34" charset="0"/>
                <a:ea typeface="Calibri" pitchFamily="34" charset="-122"/>
                <a:cs typeface="Calibri" pitchFamily="34" charset="-120"/>
              </a:rPr>
              <a:t>THE TRAP</a:t>
            </a:r>
            <a:endParaRPr lang="en-US" sz="1100" dirty="0"/>
          </a:p>
        </p:txBody>
      </p:sp>
      <p:sp>
        <p:nvSpPr>
          <p:cNvPr id="26" name="Text 24"/>
          <p:cNvSpPr/>
          <p:nvPr/>
        </p:nvSpPr>
        <p:spPr>
          <a:xfrm>
            <a:off x="6629400" y="4343400"/>
            <a:ext cx="4572000" cy="12801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This is a gate, not a badge. It says nothing about who you are. An operator who calls their DG-ID their “Fusion ID” has crossed row one and row two — and that mistake is extremely common.</a:t>
            </a:r>
            <a:endParaRPr lang="en-US" sz="1350" dirty="0"/>
          </a:p>
        </p:txBody>
      </p:sp>
      <p:sp>
        <p:nvSpPr>
          <p:cNvPr id="27" name="Text 25"/>
          <p:cNvSpPr/>
          <p:nvPr/>
        </p:nvSpPr>
        <p:spPr>
          <a:xfrm>
            <a:off x="640080" y="6035040"/>
            <a:ext cx="10881360" cy="411480"/>
          </a:xfrm>
          <a:prstGeom prst="rect">
            <a:avLst/>
          </a:prstGeom>
          <a:noFill/>
          <a:ln/>
        </p:spPr>
        <p:txBody>
          <a:bodyPr wrap="square" lIns="0" tIns="0" rIns="0" bIns="0" rtlCol="0" anchor="ctr"/>
          <a:lstStyle/>
          <a:p>
            <a:pPr indent="0" marL="0">
              <a:buNone/>
            </a:pPr>
            <a:r>
              <a:rPr lang="en-US" sz="1400" i="1" dirty="0">
                <a:solidFill>
                  <a:srgbClr val="6B7480"/>
                </a:solidFill>
                <a:latin typeface="Calibri" pitchFamily="34" charset="0"/>
                <a:ea typeface="Calibri" pitchFamily="34" charset="-122"/>
                <a:cs typeface="Calibri" pitchFamily="34" charset="-120"/>
              </a:rPr>
              <a:t>D-STAR is the odd one out with no access code at all — its gating happens through callsign routing and gateway registration instead.</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CONCEPT THREE</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room you are talking in</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Where does your voice go once it leaves the repeater? Here the words diverge most violently.</a:t>
            </a:r>
            <a:endParaRPr lang="en-US" sz="1550" dirty="0"/>
          </a:p>
        </p:txBody>
      </p:sp>
      <p:sp>
        <p:nvSpPr>
          <p:cNvPr id="5" name="Shape 3"/>
          <p:cNvSpPr/>
          <p:nvPr/>
        </p:nvSpPr>
        <p:spPr>
          <a:xfrm>
            <a:off x="685800" y="2194560"/>
            <a:ext cx="10835640" cy="411480"/>
          </a:xfrm>
          <a:prstGeom prst="rect">
            <a:avLst/>
          </a:prstGeom>
          <a:solidFill>
            <a:srgbClr val="2C3E50"/>
          </a:solidFill>
          <a:ln w="12700">
            <a:solidFill>
              <a:srgbClr val="2C3E50"/>
            </a:solidFill>
            <a:prstDash val="solid"/>
          </a:ln>
        </p:spPr>
      </p:sp>
      <p:sp>
        <p:nvSpPr>
          <p:cNvPr id="6" name="Text 4"/>
          <p:cNvSpPr/>
          <p:nvPr/>
        </p:nvSpPr>
        <p:spPr>
          <a:xfrm>
            <a:off x="2788920"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DMR</a:t>
            </a:r>
            <a:endParaRPr lang="en-US" sz="1150" dirty="0"/>
          </a:p>
        </p:txBody>
      </p:sp>
      <p:sp>
        <p:nvSpPr>
          <p:cNvPr id="7" name="Text 5"/>
          <p:cNvSpPr/>
          <p:nvPr/>
        </p:nvSpPr>
        <p:spPr>
          <a:xfrm>
            <a:off x="4279392"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D-STAR</a:t>
            </a:r>
            <a:endParaRPr lang="en-US" sz="1150" dirty="0"/>
          </a:p>
        </p:txBody>
      </p:sp>
      <p:sp>
        <p:nvSpPr>
          <p:cNvPr id="8" name="Text 6"/>
          <p:cNvSpPr/>
          <p:nvPr/>
        </p:nvSpPr>
        <p:spPr>
          <a:xfrm>
            <a:off x="5769864"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C4FM</a:t>
            </a:r>
            <a:endParaRPr lang="en-US" sz="1150" dirty="0"/>
          </a:p>
        </p:txBody>
      </p:sp>
      <p:sp>
        <p:nvSpPr>
          <p:cNvPr id="9" name="Text 7"/>
          <p:cNvSpPr/>
          <p:nvPr/>
        </p:nvSpPr>
        <p:spPr>
          <a:xfrm>
            <a:off x="7260336"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NXDN</a:t>
            </a:r>
            <a:endParaRPr lang="en-US" sz="1150" dirty="0"/>
          </a:p>
        </p:txBody>
      </p:sp>
      <p:sp>
        <p:nvSpPr>
          <p:cNvPr id="10" name="Text 8"/>
          <p:cNvSpPr/>
          <p:nvPr/>
        </p:nvSpPr>
        <p:spPr>
          <a:xfrm>
            <a:off x="8750808"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P25</a:t>
            </a:r>
            <a:endParaRPr lang="en-US" sz="1150" dirty="0"/>
          </a:p>
        </p:txBody>
      </p:sp>
      <p:sp>
        <p:nvSpPr>
          <p:cNvPr id="11" name="Text 9"/>
          <p:cNvSpPr/>
          <p:nvPr/>
        </p:nvSpPr>
        <p:spPr>
          <a:xfrm>
            <a:off x="10241280" y="219456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M17</a:t>
            </a:r>
            <a:endParaRPr lang="en-US" sz="1150" dirty="0"/>
          </a:p>
        </p:txBody>
      </p:sp>
      <p:sp>
        <p:nvSpPr>
          <p:cNvPr id="12" name="Text 10"/>
          <p:cNvSpPr/>
          <p:nvPr/>
        </p:nvSpPr>
        <p:spPr>
          <a:xfrm>
            <a:off x="685800" y="2606040"/>
            <a:ext cx="2011680" cy="50292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Destination</a:t>
            </a:r>
            <a:endParaRPr lang="en-US" sz="1300" dirty="0"/>
          </a:p>
        </p:txBody>
      </p:sp>
      <p:sp>
        <p:nvSpPr>
          <p:cNvPr id="13" name="Text 11"/>
          <p:cNvSpPr/>
          <p:nvPr/>
        </p:nvSpPr>
        <p:spPr>
          <a:xfrm>
            <a:off x="2788920"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Talkgroup</a:t>
            </a:r>
            <a:endParaRPr lang="en-US" sz="1150" dirty="0"/>
          </a:p>
        </p:txBody>
      </p:sp>
      <p:sp>
        <p:nvSpPr>
          <p:cNvPr id="14" name="Text 12"/>
          <p:cNvSpPr/>
          <p:nvPr/>
        </p:nvSpPr>
        <p:spPr>
          <a:xfrm>
            <a:off x="4279392"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Reflector</a:t>
            </a:r>
            <a:endParaRPr lang="en-US" sz="1150" dirty="0"/>
          </a:p>
          <a:p>
            <a:pPr algn="ctr" indent="0" marL="0">
              <a:buNone/>
            </a:pPr>
            <a:r>
              <a:rPr lang="en-US" sz="1150" dirty="0">
                <a:solidFill>
                  <a:srgbClr val="1A1A1A"/>
                </a:solidFill>
                <a:latin typeface="Calibri" pitchFamily="34" charset="0"/>
                <a:ea typeface="Calibri" pitchFamily="34" charset="-122"/>
                <a:cs typeface="Calibri" pitchFamily="34" charset="-120"/>
              </a:rPr>
              <a:t>+ module</a:t>
            </a:r>
            <a:endParaRPr lang="en-US" sz="1150" dirty="0"/>
          </a:p>
        </p:txBody>
      </p:sp>
      <p:sp>
        <p:nvSpPr>
          <p:cNvPr id="15" name="Shape 13"/>
          <p:cNvSpPr/>
          <p:nvPr/>
        </p:nvSpPr>
        <p:spPr>
          <a:xfrm>
            <a:off x="5769864" y="2606040"/>
            <a:ext cx="1435608" cy="502920"/>
          </a:xfrm>
          <a:prstGeom prst="rect">
            <a:avLst/>
          </a:prstGeom>
          <a:solidFill>
            <a:srgbClr val="FDF3F2"/>
          </a:solidFill>
          <a:ln w="12700">
            <a:solidFill>
              <a:srgbClr val="FDF3F2"/>
            </a:solidFill>
            <a:prstDash val="solid"/>
          </a:ln>
        </p:spPr>
      </p:sp>
      <p:sp>
        <p:nvSpPr>
          <p:cNvPr id="16" name="Text 14"/>
          <p:cNvSpPr/>
          <p:nvPr/>
        </p:nvSpPr>
        <p:spPr>
          <a:xfrm>
            <a:off x="5769864" y="2606040"/>
            <a:ext cx="1435608" cy="502920"/>
          </a:xfrm>
          <a:prstGeom prst="rect">
            <a:avLst/>
          </a:prstGeom>
          <a:noFill/>
          <a:ln/>
        </p:spPr>
        <p:txBody>
          <a:bodyPr wrap="square" lIns="0" tIns="0" rIns="0" bIns="0" rtlCol="0" anchor="ctr"/>
          <a:lstStyle/>
          <a:p>
            <a:pPr algn="ctr" indent="0" marL="0">
              <a:buNone/>
            </a:pPr>
            <a:r>
              <a:rPr lang="en-US" sz="1150" b="1" dirty="0">
                <a:solidFill>
                  <a:srgbClr val="C0392B"/>
                </a:solidFill>
                <a:latin typeface="Calibri" pitchFamily="34" charset="0"/>
                <a:ea typeface="Calibri" pitchFamily="34" charset="-122"/>
                <a:cs typeface="Calibri" pitchFamily="34" charset="-120"/>
              </a:rPr>
              <a:t>Room, or</a:t>
            </a:r>
            <a:endParaRPr lang="en-US" sz="1150" dirty="0"/>
          </a:p>
          <a:p>
            <a:pPr algn="ctr" indent="0" marL="0">
              <a:buNone/>
            </a:pPr>
            <a:r>
              <a:rPr lang="en-US" sz="1150" b="1" dirty="0">
                <a:solidFill>
                  <a:srgbClr val="C0392B"/>
                </a:solidFill>
                <a:latin typeface="Calibri" pitchFamily="34" charset="0"/>
                <a:ea typeface="Calibri" pitchFamily="34" charset="-122"/>
                <a:cs typeface="Calibri" pitchFamily="34" charset="-120"/>
              </a:rPr>
              <a:t>DG-ID</a:t>
            </a:r>
            <a:endParaRPr lang="en-US" sz="1150" dirty="0"/>
          </a:p>
        </p:txBody>
      </p:sp>
      <p:sp>
        <p:nvSpPr>
          <p:cNvPr id="17" name="Text 15"/>
          <p:cNvSpPr/>
          <p:nvPr/>
        </p:nvSpPr>
        <p:spPr>
          <a:xfrm>
            <a:off x="7260336"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Talkgroup</a:t>
            </a:r>
            <a:endParaRPr lang="en-US" sz="1150" dirty="0"/>
          </a:p>
        </p:txBody>
      </p:sp>
      <p:sp>
        <p:nvSpPr>
          <p:cNvPr id="18" name="Text 16"/>
          <p:cNvSpPr/>
          <p:nvPr/>
        </p:nvSpPr>
        <p:spPr>
          <a:xfrm>
            <a:off x="8750808"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Talkgroup</a:t>
            </a:r>
            <a:endParaRPr lang="en-US" sz="1150" dirty="0"/>
          </a:p>
        </p:txBody>
      </p:sp>
      <p:sp>
        <p:nvSpPr>
          <p:cNvPr id="19" name="Text 17"/>
          <p:cNvSpPr/>
          <p:nvPr/>
        </p:nvSpPr>
        <p:spPr>
          <a:xfrm>
            <a:off x="10241280" y="26060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Reflector</a:t>
            </a:r>
            <a:endParaRPr lang="en-US" sz="1150" dirty="0"/>
          </a:p>
          <a:p>
            <a:pPr algn="ctr" indent="0" marL="0">
              <a:buNone/>
            </a:pPr>
            <a:r>
              <a:rPr lang="en-US" sz="1150" dirty="0">
                <a:solidFill>
                  <a:srgbClr val="1A1A1A"/>
                </a:solidFill>
                <a:latin typeface="Calibri" pitchFamily="34" charset="0"/>
                <a:ea typeface="Calibri" pitchFamily="34" charset="-122"/>
                <a:cs typeface="Calibri" pitchFamily="34" charset="-120"/>
              </a:rPr>
              <a:t>+ module</a:t>
            </a:r>
            <a:endParaRPr lang="en-US" sz="1150" dirty="0"/>
          </a:p>
        </p:txBody>
      </p:sp>
      <p:sp>
        <p:nvSpPr>
          <p:cNvPr id="20" name="Text 18"/>
          <p:cNvSpPr/>
          <p:nvPr/>
        </p:nvSpPr>
        <p:spPr>
          <a:xfrm>
            <a:off x="685800" y="3291840"/>
            <a:ext cx="2011680" cy="50292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Addressed by</a:t>
            </a:r>
            <a:endParaRPr lang="en-US" sz="1300" dirty="0"/>
          </a:p>
        </p:txBody>
      </p:sp>
      <p:sp>
        <p:nvSpPr>
          <p:cNvPr id="21" name="Text 19"/>
          <p:cNvSpPr/>
          <p:nvPr/>
        </p:nvSpPr>
        <p:spPr>
          <a:xfrm>
            <a:off x="2788920" y="32918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 number</a:t>
            </a:r>
            <a:endParaRPr lang="en-US" sz="1150" dirty="0"/>
          </a:p>
        </p:txBody>
      </p:sp>
      <p:sp>
        <p:nvSpPr>
          <p:cNvPr id="22" name="Text 20"/>
          <p:cNvSpPr/>
          <p:nvPr/>
        </p:nvSpPr>
        <p:spPr>
          <a:xfrm>
            <a:off x="4279392" y="32918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 letter</a:t>
            </a:r>
            <a:endParaRPr lang="en-US" sz="1150" dirty="0"/>
          </a:p>
        </p:txBody>
      </p:sp>
      <p:sp>
        <p:nvSpPr>
          <p:cNvPr id="23" name="Text 21"/>
          <p:cNvSpPr/>
          <p:nvPr/>
        </p:nvSpPr>
        <p:spPr>
          <a:xfrm>
            <a:off x="5769864" y="32918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depends</a:t>
            </a:r>
            <a:endParaRPr lang="en-US" sz="1150" dirty="0"/>
          </a:p>
        </p:txBody>
      </p:sp>
      <p:sp>
        <p:nvSpPr>
          <p:cNvPr id="24" name="Text 22"/>
          <p:cNvSpPr/>
          <p:nvPr/>
        </p:nvSpPr>
        <p:spPr>
          <a:xfrm>
            <a:off x="7260336" y="32918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 number</a:t>
            </a:r>
            <a:endParaRPr lang="en-US" sz="1150" dirty="0"/>
          </a:p>
        </p:txBody>
      </p:sp>
      <p:sp>
        <p:nvSpPr>
          <p:cNvPr id="25" name="Text 23"/>
          <p:cNvSpPr/>
          <p:nvPr/>
        </p:nvSpPr>
        <p:spPr>
          <a:xfrm>
            <a:off x="8750808" y="32918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 number</a:t>
            </a:r>
            <a:endParaRPr lang="en-US" sz="1150" dirty="0"/>
          </a:p>
        </p:txBody>
      </p:sp>
      <p:sp>
        <p:nvSpPr>
          <p:cNvPr id="26" name="Text 24"/>
          <p:cNvSpPr/>
          <p:nvPr/>
        </p:nvSpPr>
        <p:spPr>
          <a:xfrm>
            <a:off x="10241280" y="329184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 letter</a:t>
            </a:r>
            <a:endParaRPr lang="en-US" sz="1150" dirty="0"/>
          </a:p>
        </p:txBody>
      </p:sp>
      <p:sp>
        <p:nvSpPr>
          <p:cNvPr id="27" name="Shape 25"/>
          <p:cNvSpPr/>
          <p:nvPr/>
        </p:nvSpPr>
        <p:spPr>
          <a:xfrm>
            <a:off x="640080" y="4069080"/>
            <a:ext cx="5212080" cy="1783080"/>
          </a:xfrm>
          <a:prstGeom prst="roundRect">
            <a:avLst>
              <a:gd name="adj" fmla="val 4615"/>
            </a:avLst>
          </a:prstGeom>
          <a:solidFill>
            <a:srgbClr val="F2F4F7"/>
          </a:solidFill>
          <a:ln w="12700">
            <a:solidFill>
              <a:srgbClr val="DDE2E8"/>
            </a:solidFill>
            <a:prstDash val="solid"/>
          </a:ln>
        </p:spPr>
      </p:sp>
      <p:sp>
        <p:nvSpPr>
          <p:cNvPr id="28" name="Text 26"/>
          <p:cNvSpPr/>
          <p:nvPr/>
        </p:nvSpPr>
        <p:spPr>
          <a:xfrm>
            <a:off x="960120" y="4233672"/>
            <a:ext cx="4572000" cy="274320"/>
          </a:xfrm>
          <a:prstGeom prst="rect">
            <a:avLst/>
          </a:prstGeom>
          <a:noFill/>
          <a:ln/>
        </p:spPr>
        <p:txBody>
          <a:bodyPr wrap="square" lIns="0" tIns="0" rIns="0" bIns="0" rtlCol="0" anchor="ctr"/>
          <a:lstStyle/>
          <a:p>
            <a:pPr indent="0" marL="0">
              <a:buNone/>
            </a:pPr>
            <a:r>
              <a:rPr lang="en-US" sz="1100" b="1" spc="150" kern="0" dirty="0">
                <a:solidFill>
                  <a:srgbClr val="6B7480"/>
                </a:solidFill>
                <a:latin typeface="Calibri" pitchFamily="34" charset="0"/>
                <a:ea typeface="Calibri" pitchFamily="34" charset="-122"/>
                <a:cs typeface="Calibri" pitchFamily="34" charset="-120"/>
              </a:rPr>
              <a:t>THREE AND TWO</a:t>
            </a:r>
            <a:endParaRPr lang="en-US" sz="1100" dirty="0"/>
          </a:p>
        </p:txBody>
      </p:sp>
      <p:sp>
        <p:nvSpPr>
          <p:cNvPr id="29" name="Text 27"/>
          <p:cNvSpPr/>
          <p:nvPr/>
        </p:nvSpPr>
        <p:spPr>
          <a:xfrm>
            <a:off x="960120" y="4553712"/>
            <a:ext cx="4572000" cy="118872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Three modes call it a talkgroup and address it with a number. Two call it a reflector module and address it with a letter. Different word, same thing: a shared meeting place you connect to and disconnect from.</a:t>
            </a:r>
            <a:endParaRPr lang="en-US" sz="1350" dirty="0"/>
          </a:p>
        </p:txBody>
      </p:sp>
      <p:sp>
        <p:nvSpPr>
          <p:cNvPr id="30" name="Shape 28"/>
          <p:cNvSpPr/>
          <p:nvPr/>
        </p:nvSpPr>
        <p:spPr>
          <a:xfrm>
            <a:off x="6309360" y="4069080"/>
            <a:ext cx="5212080" cy="1783080"/>
          </a:xfrm>
          <a:prstGeom prst="roundRect">
            <a:avLst>
              <a:gd name="adj" fmla="val 4615"/>
            </a:avLst>
          </a:prstGeom>
          <a:solidFill>
            <a:srgbClr val="FDF3F2"/>
          </a:solidFill>
          <a:ln w="12700">
            <a:solidFill>
              <a:srgbClr val="DDE2E8"/>
            </a:solidFill>
            <a:prstDash val="solid"/>
          </a:ln>
        </p:spPr>
      </p:sp>
      <p:sp>
        <p:nvSpPr>
          <p:cNvPr id="31" name="Text 29"/>
          <p:cNvSpPr/>
          <p:nvPr/>
        </p:nvSpPr>
        <p:spPr>
          <a:xfrm>
            <a:off x="6629400" y="4233672"/>
            <a:ext cx="4572000" cy="274320"/>
          </a:xfrm>
          <a:prstGeom prst="rect">
            <a:avLst/>
          </a:prstGeom>
          <a:noFill/>
          <a:ln/>
        </p:spPr>
        <p:txBody>
          <a:bodyPr wrap="square" lIns="0" tIns="0" rIns="0" bIns="0" rtlCol="0" anchor="ctr"/>
          <a:lstStyle/>
          <a:p>
            <a:pPr indent="0" marL="0">
              <a:buNone/>
            </a:pPr>
            <a:r>
              <a:rPr lang="en-US" sz="1100" b="1" spc="150" kern="0" dirty="0">
                <a:solidFill>
                  <a:srgbClr val="C0392B"/>
                </a:solidFill>
                <a:latin typeface="Calibri" pitchFamily="34" charset="0"/>
                <a:ea typeface="Calibri" pitchFamily="34" charset="-122"/>
                <a:cs typeface="Calibri" pitchFamily="34" charset="-120"/>
              </a:rPr>
              <a:t>AND THEN THERE IS C4FM</a:t>
            </a:r>
            <a:endParaRPr lang="en-US" sz="1100" dirty="0"/>
          </a:p>
        </p:txBody>
      </p:sp>
      <p:sp>
        <p:nvSpPr>
          <p:cNvPr id="32" name="Text 30"/>
          <p:cNvSpPr/>
          <p:nvPr/>
        </p:nvSpPr>
        <p:spPr>
          <a:xfrm>
            <a:off x="6629400" y="4553712"/>
            <a:ext cx="4572000" cy="1280160"/>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DG-ID appears in this row and the previous one. On some systems it gates access; on others it also selects the destination. That double duty is real, not a mistake in the table — and it is exactly why C4FM and DMR operators talk past each other.</a:t>
            </a:r>
            <a:endParaRPr lang="en-US" sz="1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CONCEPT FOUR</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voice itself</a:t>
            </a:r>
            <a:endParaRPr lang="en-US" sz="3400" dirty="0"/>
          </a:p>
        </p:txBody>
      </p:sp>
      <p:sp>
        <p:nvSpPr>
          <p:cNvPr id="4" name="Text 2"/>
          <p:cNvSpPr/>
          <p:nvPr/>
        </p:nvSpPr>
        <p:spPr>
          <a:xfrm>
            <a:off x="640080" y="1600200"/>
            <a:ext cx="10881360" cy="41148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Underneath every digital voice mode is a vocoder — the thing that turns speech into bits. It is the hinge the whole digital voice world turns on.</a:t>
            </a:r>
            <a:endParaRPr lang="en-US" sz="1500" dirty="0"/>
          </a:p>
        </p:txBody>
      </p:sp>
      <p:sp>
        <p:nvSpPr>
          <p:cNvPr id="5" name="Shape 3"/>
          <p:cNvSpPr/>
          <p:nvPr/>
        </p:nvSpPr>
        <p:spPr>
          <a:xfrm>
            <a:off x="640080" y="2148840"/>
            <a:ext cx="8138160" cy="502920"/>
          </a:xfrm>
          <a:prstGeom prst="roundRect">
            <a:avLst>
              <a:gd name="adj" fmla="val 12727"/>
            </a:avLst>
          </a:prstGeom>
          <a:solidFill>
            <a:srgbClr val="E8F0F9"/>
          </a:solidFill>
          <a:ln w="12700">
            <a:solidFill>
              <a:srgbClr val="2C3E50"/>
            </a:solidFill>
            <a:prstDash val="solid"/>
          </a:ln>
        </p:spPr>
      </p:sp>
      <p:sp>
        <p:nvSpPr>
          <p:cNvPr id="6" name="Text 4"/>
          <p:cNvSpPr/>
          <p:nvPr/>
        </p:nvSpPr>
        <p:spPr>
          <a:xfrm>
            <a:off x="640080" y="2148840"/>
            <a:ext cx="8138160" cy="502920"/>
          </a:xfrm>
          <a:prstGeom prst="rect">
            <a:avLst/>
          </a:prstGeom>
          <a:noFill/>
          <a:ln/>
        </p:spPr>
        <p:txBody>
          <a:bodyPr wrap="square" lIns="0" tIns="0" rIns="0" bIns="0" rtlCol="0" anchor="ctr"/>
          <a:lstStyle/>
          <a:p>
            <a:pPr algn="ctr" indent="0" marL="0">
              <a:buNone/>
            </a:pPr>
            <a:r>
              <a:rPr lang="en-US" sz="1300" b="1" spc="100" kern="0" dirty="0">
                <a:solidFill>
                  <a:srgbClr val="2C3E50"/>
                </a:solidFill>
                <a:latin typeface="Calibri" pitchFamily="34" charset="0"/>
                <a:ea typeface="Calibri" pitchFamily="34" charset="-122"/>
                <a:cs typeface="Calibri" pitchFamily="34" charset="-120"/>
              </a:rPr>
              <a:t>PROPRIETARY — the DVSI AMBE family</a:t>
            </a:r>
            <a:endParaRPr lang="en-US" sz="1300" dirty="0"/>
          </a:p>
        </p:txBody>
      </p:sp>
      <p:sp>
        <p:nvSpPr>
          <p:cNvPr id="7" name="Shape 5"/>
          <p:cNvSpPr/>
          <p:nvPr/>
        </p:nvSpPr>
        <p:spPr>
          <a:xfrm>
            <a:off x="9144000" y="2148840"/>
            <a:ext cx="2377440" cy="502920"/>
          </a:xfrm>
          <a:prstGeom prst="roundRect">
            <a:avLst>
              <a:gd name="adj" fmla="val 12727"/>
            </a:avLst>
          </a:prstGeom>
          <a:solidFill>
            <a:srgbClr val="EAF6F0"/>
          </a:solidFill>
          <a:ln w="12700">
            <a:solidFill>
              <a:srgbClr val="1F8A4C"/>
            </a:solidFill>
            <a:prstDash val="solid"/>
          </a:ln>
        </p:spPr>
      </p:sp>
      <p:sp>
        <p:nvSpPr>
          <p:cNvPr id="8" name="Text 6"/>
          <p:cNvSpPr/>
          <p:nvPr/>
        </p:nvSpPr>
        <p:spPr>
          <a:xfrm>
            <a:off x="9144000" y="2148840"/>
            <a:ext cx="2377440" cy="502920"/>
          </a:xfrm>
          <a:prstGeom prst="rect">
            <a:avLst/>
          </a:prstGeom>
          <a:noFill/>
          <a:ln/>
        </p:spPr>
        <p:txBody>
          <a:bodyPr wrap="square" lIns="0" tIns="0" rIns="0" bIns="0" rtlCol="0" anchor="ctr"/>
          <a:lstStyle/>
          <a:p>
            <a:pPr algn="ctr" indent="0" marL="0">
              <a:buNone/>
            </a:pPr>
            <a:r>
              <a:rPr lang="en-US" sz="1300" b="1" spc="100" kern="0" dirty="0">
                <a:solidFill>
                  <a:srgbClr val="1F8A4C"/>
                </a:solidFill>
                <a:latin typeface="Calibri" pitchFamily="34" charset="0"/>
                <a:ea typeface="Calibri" pitchFamily="34" charset="-122"/>
                <a:cs typeface="Calibri" pitchFamily="34" charset="-120"/>
              </a:rPr>
              <a:t>OPEN SOURCE</a:t>
            </a:r>
            <a:endParaRPr lang="en-US" sz="1300" dirty="0"/>
          </a:p>
        </p:txBody>
      </p:sp>
      <p:sp>
        <p:nvSpPr>
          <p:cNvPr id="9" name="Shape 7"/>
          <p:cNvSpPr/>
          <p:nvPr/>
        </p:nvSpPr>
        <p:spPr>
          <a:xfrm>
            <a:off x="640080" y="2880360"/>
            <a:ext cx="1645920" cy="548640"/>
          </a:xfrm>
          <a:prstGeom prst="roundRect">
            <a:avLst>
              <a:gd name="adj" fmla="val 11667"/>
            </a:avLst>
          </a:prstGeom>
          <a:solidFill>
            <a:srgbClr val="F2F4F7"/>
          </a:solidFill>
          <a:ln w="12700">
            <a:solidFill>
              <a:srgbClr val="C9D2DA"/>
            </a:solidFill>
            <a:prstDash val="solid"/>
          </a:ln>
        </p:spPr>
      </p:sp>
      <p:sp>
        <p:nvSpPr>
          <p:cNvPr id="10" name="Text 8"/>
          <p:cNvSpPr/>
          <p:nvPr/>
        </p:nvSpPr>
        <p:spPr>
          <a:xfrm>
            <a:off x="640080" y="2880360"/>
            <a:ext cx="1645920" cy="548640"/>
          </a:xfrm>
          <a:prstGeom prst="rect">
            <a:avLst/>
          </a:prstGeom>
          <a:noFill/>
          <a:ln/>
        </p:spPr>
        <p:txBody>
          <a:bodyPr wrap="square" lIns="0" tIns="0" rIns="0" bIns="0" rtlCol="0" anchor="ctr"/>
          <a:lstStyle/>
          <a:p>
            <a:pPr algn="ctr" indent="0" marL="0">
              <a:buNone/>
            </a:pPr>
            <a:r>
              <a:rPr lang="en-US" sz="1400" b="1" dirty="0">
                <a:solidFill>
                  <a:srgbClr val="1A1A1A"/>
                </a:solidFill>
                <a:latin typeface="Calibri" pitchFamily="34" charset="0"/>
                <a:ea typeface="Calibri" pitchFamily="34" charset="-122"/>
                <a:cs typeface="Calibri" pitchFamily="34" charset="-120"/>
              </a:rPr>
              <a:t>AMBE</a:t>
            </a:r>
            <a:endParaRPr lang="en-US" sz="1400" dirty="0"/>
          </a:p>
        </p:txBody>
      </p:sp>
      <p:sp>
        <p:nvSpPr>
          <p:cNvPr id="11" name="Shape 9"/>
          <p:cNvSpPr/>
          <p:nvPr/>
        </p:nvSpPr>
        <p:spPr>
          <a:xfrm>
            <a:off x="2468880" y="2880360"/>
            <a:ext cx="4572000" cy="548640"/>
          </a:xfrm>
          <a:prstGeom prst="roundRect">
            <a:avLst>
              <a:gd name="adj" fmla="val 11667"/>
            </a:avLst>
          </a:prstGeom>
          <a:solidFill>
            <a:srgbClr val="F2F4F7"/>
          </a:solidFill>
          <a:ln w="12700">
            <a:solidFill>
              <a:srgbClr val="C9D2DA"/>
            </a:solidFill>
            <a:prstDash val="solid"/>
          </a:ln>
        </p:spPr>
      </p:sp>
      <p:sp>
        <p:nvSpPr>
          <p:cNvPr id="12" name="Text 10"/>
          <p:cNvSpPr/>
          <p:nvPr/>
        </p:nvSpPr>
        <p:spPr>
          <a:xfrm>
            <a:off x="2468880" y="2880360"/>
            <a:ext cx="4572000" cy="548640"/>
          </a:xfrm>
          <a:prstGeom prst="rect">
            <a:avLst/>
          </a:prstGeom>
          <a:noFill/>
          <a:ln/>
        </p:spPr>
        <p:txBody>
          <a:bodyPr wrap="square" lIns="0" tIns="0" rIns="0" bIns="0" rtlCol="0" anchor="ctr"/>
          <a:lstStyle/>
          <a:p>
            <a:pPr algn="ctr" indent="0" marL="0">
              <a:buNone/>
            </a:pPr>
            <a:r>
              <a:rPr lang="en-US" sz="1400" b="1" dirty="0">
                <a:solidFill>
                  <a:srgbClr val="1A1A1A"/>
                </a:solidFill>
                <a:latin typeface="Calibri" pitchFamily="34" charset="0"/>
                <a:ea typeface="Calibri" pitchFamily="34" charset="-122"/>
                <a:cs typeface="Calibri" pitchFamily="34" charset="-120"/>
              </a:rPr>
              <a:t>AMBE+2</a:t>
            </a:r>
            <a:endParaRPr lang="en-US" sz="1400" dirty="0"/>
          </a:p>
        </p:txBody>
      </p:sp>
      <p:sp>
        <p:nvSpPr>
          <p:cNvPr id="13" name="Shape 11"/>
          <p:cNvSpPr/>
          <p:nvPr/>
        </p:nvSpPr>
        <p:spPr>
          <a:xfrm>
            <a:off x="7223760" y="2880360"/>
            <a:ext cx="1554480" cy="548640"/>
          </a:xfrm>
          <a:prstGeom prst="roundRect">
            <a:avLst>
              <a:gd name="adj" fmla="val 11667"/>
            </a:avLst>
          </a:prstGeom>
          <a:solidFill>
            <a:srgbClr val="F2F4F7"/>
          </a:solidFill>
          <a:ln w="12700">
            <a:solidFill>
              <a:srgbClr val="C9D2DA"/>
            </a:solidFill>
            <a:prstDash val="solid"/>
          </a:ln>
        </p:spPr>
      </p:sp>
      <p:sp>
        <p:nvSpPr>
          <p:cNvPr id="14" name="Text 12"/>
          <p:cNvSpPr/>
          <p:nvPr/>
        </p:nvSpPr>
        <p:spPr>
          <a:xfrm>
            <a:off x="7223760" y="2880360"/>
            <a:ext cx="1554480" cy="548640"/>
          </a:xfrm>
          <a:prstGeom prst="rect">
            <a:avLst/>
          </a:prstGeom>
          <a:noFill/>
          <a:ln/>
        </p:spPr>
        <p:txBody>
          <a:bodyPr wrap="square" lIns="0" tIns="0" rIns="0" bIns="0" rtlCol="0" anchor="ctr"/>
          <a:lstStyle/>
          <a:p>
            <a:pPr algn="ctr" indent="0" marL="0">
              <a:buNone/>
            </a:pPr>
            <a:r>
              <a:rPr lang="en-US" sz="1400" b="1" dirty="0">
                <a:solidFill>
                  <a:srgbClr val="1A1A1A"/>
                </a:solidFill>
                <a:latin typeface="Calibri" pitchFamily="34" charset="0"/>
                <a:ea typeface="Calibri" pitchFamily="34" charset="-122"/>
                <a:cs typeface="Calibri" pitchFamily="34" charset="-120"/>
              </a:rPr>
              <a:t>IMBE</a:t>
            </a:r>
            <a:endParaRPr lang="en-US" sz="1400" dirty="0"/>
          </a:p>
        </p:txBody>
      </p:sp>
      <p:sp>
        <p:nvSpPr>
          <p:cNvPr id="15" name="Shape 13"/>
          <p:cNvSpPr/>
          <p:nvPr/>
        </p:nvSpPr>
        <p:spPr>
          <a:xfrm>
            <a:off x="9144000" y="2880360"/>
            <a:ext cx="2377440" cy="548640"/>
          </a:xfrm>
          <a:prstGeom prst="roundRect">
            <a:avLst>
              <a:gd name="adj" fmla="val 11667"/>
            </a:avLst>
          </a:prstGeom>
          <a:solidFill>
            <a:srgbClr val="EAF6F0"/>
          </a:solidFill>
          <a:ln w="12700">
            <a:solidFill>
              <a:srgbClr val="1F8A4C"/>
            </a:solidFill>
            <a:prstDash val="solid"/>
          </a:ln>
        </p:spPr>
      </p:sp>
      <p:sp>
        <p:nvSpPr>
          <p:cNvPr id="16" name="Text 14"/>
          <p:cNvSpPr/>
          <p:nvPr/>
        </p:nvSpPr>
        <p:spPr>
          <a:xfrm>
            <a:off x="9144000" y="2880360"/>
            <a:ext cx="2377440" cy="548640"/>
          </a:xfrm>
          <a:prstGeom prst="rect">
            <a:avLst/>
          </a:prstGeom>
          <a:noFill/>
          <a:ln/>
        </p:spPr>
        <p:txBody>
          <a:bodyPr wrap="square" lIns="0" tIns="0" rIns="0" bIns="0" rtlCol="0" anchor="ctr"/>
          <a:lstStyle/>
          <a:p>
            <a:pPr algn="ctr" indent="0" marL="0">
              <a:buNone/>
            </a:pPr>
            <a:r>
              <a:rPr lang="en-US" sz="1400" b="1" dirty="0">
                <a:solidFill>
                  <a:srgbClr val="1F8A4C"/>
                </a:solidFill>
                <a:latin typeface="Calibri" pitchFamily="34" charset="0"/>
                <a:ea typeface="Calibri" pitchFamily="34" charset="-122"/>
                <a:cs typeface="Calibri" pitchFamily="34" charset="-120"/>
              </a:rPr>
              <a:t>Codec 2</a:t>
            </a:r>
            <a:endParaRPr lang="en-US" sz="1400" dirty="0"/>
          </a:p>
        </p:txBody>
      </p:sp>
      <p:sp>
        <p:nvSpPr>
          <p:cNvPr id="17" name="Shape 15"/>
          <p:cNvSpPr/>
          <p:nvPr/>
        </p:nvSpPr>
        <p:spPr>
          <a:xfrm>
            <a:off x="1463040" y="3429000"/>
            <a:ext cx="0" cy="320040"/>
          </a:xfrm>
          <a:prstGeom prst="line">
            <a:avLst/>
          </a:prstGeom>
          <a:noFill/>
          <a:ln w="19050">
            <a:solidFill>
              <a:srgbClr val="B7C0C8"/>
            </a:solidFill>
            <a:prstDash val="solid"/>
          </a:ln>
        </p:spPr>
      </p:sp>
      <p:sp>
        <p:nvSpPr>
          <p:cNvPr id="18" name="Shape 16"/>
          <p:cNvSpPr/>
          <p:nvPr/>
        </p:nvSpPr>
        <p:spPr>
          <a:xfrm>
            <a:off x="640080" y="3749040"/>
            <a:ext cx="1645920" cy="777240"/>
          </a:xfrm>
          <a:prstGeom prst="roundRect">
            <a:avLst>
              <a:gd name="adj" fmla="val 9412"/>
            </a:avLst>
          </a:prstGeom>
          <a:solidFill>
            <a:srgbClr val="FFFFFF"/>
          </a:solidFill>
          <a:ln w="12700">
            <a:solidFill>
              <a:srgbClr val="2C3E50"/>
            </a:solidFill>
            <a:prstDash val="solid"/>
          </a:ln>
        </p:spPr>
      </p:sp>
      <p:sp>
        <p:nvSpPr>
          <p:cNvPr id="19" name="Text 17"/>
          <p:cNvSpPr/>
          <p:nvPr/>
        </p:nvSpPr>
        <p:spPr>
          <a:xfrm>
            <a:off x="640080" y="3794760"/>
            <a:ext cx="1645920" cy="411480"/>
          </a:xfrm>
          <a:prstGeom prst="rect">
            <a:avLst/>
          </a:prstGeom>
          <a:noFill/>
          <a:ln/>
        </p:spPr>
        <p:txBody>
          <a:bodyPr wrap="square" lIns="0" tIns="0" rIns="0" bIns="0" rtlCol="0" anchor="ctr"/>
          <a:lstStyle/>
          <a:p>
            <a:pPr algn="ctr" indent="0" marL="0">
              <a:buNone/>
            </a:pPr>
            <a:r>
              <a:rPr lang="en-US" sz="1400" b="1" dirty="0">
                <a:solidFill>
                  <a:srgbClr val="2C3E50"/>
                </a:solidFill>
                <a:latin typeface="Calibri" pitchFamily="34" charset="0"/>
                <a:ea typeface="Calibri" pitchFamily="34" charset="-122"/>
                <a:cs typeface="Calibri" pitchFamily="34" charset="-120"/>
              </a:rPr>
              <a:t>D-STAR</a:t>
            </a:r>
            <a:endParaRPr lang="en-US" sz="1400" dirty="0"/>
          </a:p>
        </p:txBody>
      </p:sp>
      <p:sp>
        <p:nvSpPr>
          <p:cNvPr id="20" name="Shape 18"/>
          <p:cNvSpPr/>
          <p:nvPr/>
        </p:nvSpPr>
        <p:spPr>
          <a:xfrm>
            <a:off x="3200400" y="3429000"/>
            <a:ext cx="0" cy="320040"/>
          </a:xfrm>
          <a:prstGeom prst="line">
            <a:avLst/>
          </a:prstGeom>
          <a:noFill/>
          <a:ln w="19050">
            <a:solidFill>
              <a:srgbClr val="B7C0C8"/>
            </a:solidFill>
            <a:prstDash val="solid"/>
          </a:ln>
        </p:spPr>
      </p:sp>
      <p:sp>
        <p:nvSpPr>
          <p:cNvPr id="21" name="Shape 19"/>
          <p:cNvSpPr/>
          <p:nvPr/>
        </p:nvSpPr>
        <p:spPr>
          <a:xfrm>
            <a:off x="2468880" y="3749040"/>
            <a:ext cx="1463040" cy="777240"/>
          </a:xfrm>
          <a:prstGeom prst="roundRect">
            <a:avLst>
              <a:gd name="adj" fmla="val 9412"/>
            </a:avLst>
          </a:prstGeom>
          <a:solidFill>
            <a:srgbClr val="FFFFFF"/>
          </a:solidFill>
          <a:ln w="12700">
            <a:solidFill>
              <a:srgbClr val="2C3E50"/>
            </a:solidFill>
            <a:prstDash val="solid"/>
          </a:ln>
        </p:spPr>
      </p:sp>
      <p:sp>
        <p:nvSpPr>
          <p:cNvPr id="22" name="Text 20"/>
          <p:cNvSpPr/>
          <p:nvPr/>
        </p:nvSpPr>
        <p:spPr>
          <a:xfrm>
            <a:off x="2468880" y="3794760"/>
            <a:ext cx="1463040" cy="411480"/>
          </a:xfrm>
          <a:prstGeom prst="rect">
            <a:avLst/>
          </a:prstGeom>
          <a:noFill/>
          <a:ln/>
        </p:spPr>
        <p:txBody>
          <a:bodyPr wrap="square" lIns="0" tIns="0" rIns="0" bIns="0" rtlCol="0" anchor="ctr"/>
          <a:lstStyle/>
          <a:p>
            <a:pPr algn="ctr" indent="0" marL="0">
              <a:buNone/>
            </a:pPr>
            <a:r>
              <a:rPr lang="en-US" sz="1400" b="1" dirty="0">
                <a:solidFill>
                  <a:srgbClr val="2C3E50"/>
                </a:solidFill>
                <a:latin typeface="Calibri" pitchFamily="34" charset="0"/>
                <a:ea typeface="Calibri" pitchFamily="34" charset="-122"/>
                <a:cs typeface="Calibri" pitchFamily="34" charset="-120"/>
              </a:rPr>
              <a:t>DMR</a:t>
            </a:r>
            <a:endParaRPr lang="en-US" sz="1400" dirty="0"/>
          </a:p>
        </p:txBody>
      </p:sp>
      <p:sp>
        <p:nvSpPr>
          <p:cNvPr id="23" name="Shape 21"/>
          <p:cNvSpPr/>
          <p:nvPr/>
        </p:nvSpPr>
        <p:spPr>
          <a:xfrm>
            <a:off x="4754880" y="3429000"/>
            <a:ext cx="0" cy="320040"/>
          </a:xfrm>
          <a:prstGeom prst="line">
            <a:avLst/>
          </a:prstGeom>
          <a:noFill/>
          <a:ln w="19050">
            <a:solidFill>
              <a:srgbClr val="B7C0C8"/>
            </a:solidFill>
            <a:prstDash val="solid"/>
          </a:ln>
        </p:spPr>
      </p:sp>
      <p:sp>
        <p:nvSpPr>
          <p:cNvPr id="24" name="Shape 22"/>
          <p:cNvSpPr/>
          <p:nvPr/>
        </p:nvSpPr>
        <p:spPr>
          <a:xfrm>
            <a:off x="4023360" y="3749040"/>
            <a:ext cx="1463040" cy="777240"/>
          </a:xfrm>
          <a:prstGeom prst="roundRect">
            <a:avLst>
              <a:gd name="adj" fmla="val 9412"/>
            </a:avLst>
          </a:prstGeom>
          <a:solidFill>
            <a:srgbClr val="FFFFFF"/>
          </a:solidFill>
          <a:ln w="12700">
            <a:solidFill>
              <a:srgbClr val="2C3E50"/>
            </a:solidFill>
            <a:prstDash val="solid"/>
          </a:ln>
        </p:spPr>
      </p:sp>
      <p:sp>
        <p:nvSpPr>
          <p:cNvPr id="25" name="Text 23"/>
          <p:cNvSpPr/>
          <p:nvPr/>
        </p:nvSpPr>
        <p:spPr>
          <a:xfrm>
            <a:off x="4023360" y="3794760"/>
            <a:ext cx="1463040" cy="411480"/>
          </a:xfrm>
          <a:prstGeom prst="rect">
            <a:avLst/>
          </a:prstGeom>
          <a:noFill/>
          <a:ln/>
        </p:spPr>
        <p:txBody>
          <a:bodyPr wrap="square" lIns="0" tIns="0" rIns="0" bIns="0" rtlCol="0" anchor="ctr"/>
          <a:lstStyle/>
          <a:p>
            <a:pPr algn="ctr" indent="0" marL="0">
              <a:buNone/>
            </a:pPr>
            <a:r>
              <a:rPr lang="en-US" sz="1400" b="1" dirty="0">
                <a:solidFill>
                  <a:srgbClr val="2C3E50"/>
                </a:solidFill>
                <a:latin typeface="Calibri" pitchFamily="34" charset="0"/>
                <a:ea typeface="Calibri" pitchFamily="34" charset="-122"/>
                <a:cs typeface="Calibri" pitchFamily="34" charset="-120"/>
              </a:rPr>
              <a:t>C4FM</a:t>
            </a:r>
            <a:endParaRPr lang="en-US" sz="1400" dirty="0"/>
          </a:p>
        </p:txBody>
      </p:sp>
      <p:sp>
        <p:nvSpPr>
          <p:cNvPr id="26" name="Shape 24"/>
          <p:cNvSpPr/>
          <p:nvPr/>
        </p:nvSpPr>
        <p:spPr>
          <a:xfrm>
            <a:off x="6309360" y="3429000"/>
            <a:ext cx="0" cy="320040"/>
          </a:xfrm>
          <a:prstGeom prst="line">
            <a:avLst/>
          </a:prstGeom>
          <a:noFill/>
          <a:ln w="19050">
            <a:solidFill>
              <a:srgbClr val="B7C0C8"/>
            </a:solidFill>
            <a:prstDash val="solid"/>
          </a:ln>
        </p:spPr>
      </p:sp>
      <p:sp>
        <p:nvSpPr>
          <p:cNvPr id="27" name="Shape 25"/>
          <p:cNvSpPr/>
          <p:nvPr/>
        </p:nvSpPr>
        <p:spPr>
          <a:xfrm>
            <a:off x="5577840" y="3749040"/>
            <a:ext cx="1463040" cy="777240"/>
          </a:xfrm>
          <a:prstGeom prst="roundRect">
            <a:avLst>
              <a:gd name="adj" fmla="val 9412"/>
            </a:avLst>
          </a:prstGeom>
          <a:solidFill>
            <a:srgbClr val="FFFFFF"/>
          </a:solidFill>
          <a:ln w="12700">
            <a:solidFill>
              <a:srgbClr val="2C3E50"/>
            </a:solidFill>
            <a:prstDash val="solid"/>
          </a:ln>
        </p:spPr>
      </p:sp>
      <p:sp>
        <p:nvSpPr>
          <p:cNvPr id="28" name="Text 26"/>
          <p:cNvSpPr/>
          <p:nvPr/>
        </p:nvSpPr>
        <p:spPr>
          <a:xfrm>
            <a:off x="5577840" y="3794760"/>
            <a:ext cx="1463040" cy="411480"/>
          </a:xfrm>
          <a:prstGeom prst="rect">
            <a:avLst/>
          </a:prstGeom>
          <a:noFill/>
          <a:ln/>
        </p:spPr>
        <p:txBody>
          <a:bodyPr wrap="square" lIns="0" tIns="0" rIns="0" bIns="0" rtlCol="0" anchor="ctr"/>
          <a:lstStyle/>
          <a:p>
            <a:pPr algn="ctr" indent="0" marL="0">
              <a:buNone/>
            </a:pPr>
            <a:r>
              <a:rPr lang="en-US" sz="1400" b="1" dirty="0">
                <a:solidFill>
                  <a:srgbClr val="2C3E50"/>
                </a:solidFill>
                <a:latin typeface="Calibri" pitchFamily="34" charset="0"/>
                <a:ea typeface="Calibri" pitchFamily="34" charset="-122"/>
                <a:cs typeface="Calibri" pitchFamily="34" charset="-120"/>
              </a:rPr>
              <a:t>NXDN</a:t>
            </a:r>
            <a:endParaRPr lang="en-US" sz="1400" dirty="0"/>
          </a:p>
        </p:txBody>
      </p:sp>
      <p:sp>
        <p:nvSpPr>
          <p:cNvPr id="29" name="Shape 27"/>
          <p:cNvSpPr/>
          <p:nvPr/>
        </p:nvSpPr>
        <p:spPr>
          <a:xfrm>
            <a:off x="8001000" y="3429000"/>
            <a:ext cx="0" cy="320040"/>
          </a:xfrm>
          <a:prstGeom prst="line">
            <a:avLst/>
          </a:prstGeom>
          <a:noFill/>
          <a:ln w="19050">
            <a:solidFill>
              <a:srgbClr val="B7C0C8"/>
            </a:solidFill>
            <a:prstDash val="solid"/>
          </a:ln>
        </p:spPr>
      </p:sp>
      <p:sp>
        <p:nvSpPr>
          <p:cNvPr id="30" name="Shape 28"/>
          <p:cNvSpPr/>
          <p:nvPr/>
        </p:nvSpPr>
        <p:spPr>
          <a:xfrm>
            <a:off x="7223760" y="3749040"/>
            <a:ext cx="1554480" cy="777240"/>
          </a:xfrm>
          <a:prstGeom prst="roundRect">
            <a:avLst>
              <a:gd name="adj" fmla="val 9412"/>
            </a:avLst>
          </a:prstGeom>
          <a:solidFill>
            <a:srgbClr val="FFFFFF"/>
          </a:solidFill>
          <a:ln w="12700">
            <a:solidFill>
              <a:srgbClr val="2C3E50"/>
            </a:solidFill>
            <a:prstDash val="solid"/>
          </a:ln>
        </p:spPr>
      </p:sp>
      <p:sp>
        <p:nvSpPr>
          <p:cNvPr id="31" name="Text 29"/>
          <p:cNvSpPr/>
          <p:nvPr/>
        </p:nvSpPr>
        <p:spPr>
          <a:xfrm>
            <a:off x="7223760" y="3794760"/>
            <a:ext cx="1554480" cy="411480"/>
          </a:xfrm>
          <a:prstGeom prst="rect">
            <a:avLst/>
          </a:prstGeom>
          <a:noFill/>
          <a:ln/>
        </p:spPr>
        <p:txBody>
          <a:bodyPr wrap="square" lIns="0" tIns="0" rIns="0" bIns="0" rtlCol="0" anchor="ctr"/>
          <a:lstStyle/>
          <a:p>
            <a:pPr algn="ctr" indent="0" marL="0">
              <a:buNone/>
            </a:pPr>
            <a:r>
              <a:rPr lang="en-US" sz="1400" b="1" dirty="0">
                <a:solidFill>
                  <a:srgbClr val="2C3E50"/>
                </a:solidFill>
                <a:latin typeface="Calibri" pitchFamily="34" charset="0"/>
                <a:ea typeface="Calibri" pitchFamily="34" charset="-122"/>
                <a:cs typeface="Calibri" pitchFamily="34" charset="-120"/>
              </a:rPr>
              <a:t>P25</a:t>
            </a:r>
            <a:endParaRPr lang="en-US" sz="1400" dirty="0"/>
          </a:p>
        </p:txBody>
      </p:sp>
      <p:sp>
        <p:nvSpPr>
          <p:cNvPr id="32" name="Shape 30"/>
          <p:cNvSpPr/>
          <p:nvPr/>
        </p:nvSpPr>
        <p:spPr>
          <a:xfrm>
            <a:off x="10332720" y="3429000"/>
            <a:ext cx="0" cy="320040"/>
          </a:xfrm>
          <a:prstGeom prst="line">
            <a:avLst/>
          </a:prstGeom>
          <a:noFill/>
          <a:ln w="19050">
            <a:solidFill>
              <a:srgbClr val="B7C0C8"/>
            </a:solidFill>
            <a:prstDash val="solid"/>
          </a:ln>
        </p:spPr>
      </p:sp>
      <p:sp>
        <p:nvSpPr>
          <p:cNvPr id="33" name="Shape 31"/>
          <p:cNvSpPr/>
          <p:nvPr/>
        </p:nvSpPr>
        <p:spPr>
          <a:xfrm>
            <a:off x="9144000" y="3749040"/>
            <a:ext cx="2377440" cy="777240"/>
          </a:xfrm>
          <a:prstGeom prst="roundRect">
            <a:avLst>
              <a:gd name="adj" fmla="val 9412"/>
            </a:avLst>
          </a:prstGeom>
          <a:solidFill>
            <a:srgbClr val="EAF6F0"/>
          </a:solidFill>
          <a:ln w="25400">
            <a:solidFill>
              <a:srgbClr val="1F8A4C"/>
            </a:solidFill>
            <a:prstDash val="solid"/>
          </a:ln>
        </p:spPr>
      </p:sp>
      <p:sp>
        <p:nvSpPr>
          <p:cNvPr id="34" name="Text 32"/>
          <p:cNvSpPr/>
          <p:nvPr/>
        </p:nvSpPr>
        <p:spPr>
          <a:xfrm>
            <a:off x="9144000" y="3794760"/>
            <a:ext cx="2377440" cy="411480"/>
          </a:xfrm>
          <a:prstGeom prst="rect">
            <a:avLst/>
          </a:prstGeom>
          <a:noFill/>
          <a:ln/>
        </p:spPr>
        <p:txBody>
          <a:bodyPr wrap="square" lIns="0" tIns="0" rIns="0" bIns="0" rtlCol="0" anchor="ctr"/>
          <a:lstStyle/>
          <a:p>
            <a:pPr algn="ctr" indent="0" marL="0">
              <a:buNone/>
            </a:pPr>
            <a:r>
              <a:rPr lang="en-US" sz="1400" b="1" dirty="0">
                <a:solidFill>
                  <a:srgbClr val="1F8A4C"/>
                </a:solidFill>
                <a:latin typeface="Calibri" pitchFamily="34" charset="0"/>
                <a:ea typeface="Calibri" pitchFamily="34" charset="-122"/>
                <a:cs typeface="Calibri" pitchFamily="34" charset="-120"/>
              </a:rPr>
              <a:t>M17</a:t>
            </a:r>
            <a:endParaRPr lang="en-US" sz="1400" dirty="0"/>
          </a:p>
        </p:txBody>
      </p:sp>
      <p:sp>
        <p:nvSpPr>
          <p:cNvPr id="35" name="Text 33"/>
          <p:cNvSpPr/>
          <p:nvPr/>
        </p:nvSpPr>
        <p:spPr>
          <a:xfrm>
            <a:off x="7223760" y="4187952"/>
            <a:ext cx="1554480" cy="274320"/>
          </a:xfrm>
          <a:prstGeom prst="rect">
            <a:avLst/>
          </a:prstGeom>
          <a:noFill/>
          <a:ln/>
        </p:spPr>
        <p:txBody>
          <a:bodyPr wrap="square" lIns="0" tIns="0" rIns="0" bIns="0" rtlCol="0" anchor="ctr"/>
          <a:lstStyle/>
          <a:p>
            <a:pPr algn="ctr" indent="0" marL="0">
              <a:buNone/>
            </a:pPr>
            <a:r>
              <a:rPr lang="en-US" sz="950" dirty="0">
                <a:solidFill>
                  <a:srgbClr val="6B7480"/>
                </a:solidFill>
                <a:latin typeface="Calibri" pitchFamily="34" charset="0"/>
                <a:ea typeface="Calibri" pitchFamily="34" charset="-122"/>
                <a:cs typeface="Calibri" pitchFamily="34" charset="-120"/>
              </a:rPr>
              <a:t>Ph 1: IMBE</a:t>
            </a:r>
            <a:endParaRPr lang="en-US" sz="950" dirty="0"/>
          </a:p>
        </p:txBody>
      </p:sp>
      <p:sp>
        <p:nvSpPr>
          <p:cNvPr id="36" name="Shape 34"/>
          <p:cNvSpPr/>
          <p:nvPr/>
        </p:nvSpPr>
        <p:spPr>
          <a:xfrm>
            <a:off x="640080" y="4800600"/>
            <a:ext cx="10881360" cy="1600200"/>
          </a:xfrm>
          <a:prstGeom prst="roundRect">
            <a:avLst>
              <a:gd name="adj" fmla="val 5143"/>
            </a:avLst>
          </a:prstGeom>
          <a:solidFill>
            <a:srgbClr val="F2F4F7"/>
          </a:solidFill>
          <a:ln w="12700">
            <a:solidFill>
              <a:srgbClr val="DDE2E8"/>
            </a:solidFill>
            <a:prstDash val="solid"/>
          </a:ln>
        </p:spPr>
      </p:sp>
      <p:sp>
        <p:nvSpPr>
          <p:cNvPr id="37" name="Text 35"/>
          <p:cNvSpPr/>
          <p:nvPr/>
        </p:nvSpPr>
        <p:spPr>
          <a:xfrm>
            <a:off x="960120" y="4956048"/>
            <a:ext cx="10241280" cy="1371600"/>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1A1A1A"/>
                </a:solidFill>
                <a:latin typeface="Calibri" pitchFamily="34" charset="0"/>
                <a:ea typeface="Calibri" pitchFamily="34" charset="-122"/>
                <a:cs typeface="Calibri" pitchFamily="34" charset="-120"/>
              </a:rPr>
              <a:t>Why some bridges are free: DMR, C4FM and NXDN all speak AMBE+2, so the bits pass straight through.</a:t>
            </a:r>
            <a:endParaRPr lang="en-US" sz="1250" dirty="0"/>
          </a:p>
          <a:p>
            <a:pPr marL="342900" indent="-342900">
              <a:spcAft>
                <a:spcPts val="400"/>
              </a:spcAft>
              <a:buSzPct val="100000"/>
              <a:buChar char="•"/>
            </a:pPr>
            <a:r>
              <a:rPr lang="en-US" sz="1250" dirty="0">
                <a:solidFill>
                  <a:srgbClr val="1A1A1A"/>
                </a:solidFill>
                <a:latin typeface="Calibri" pitchFamily="34" charset="0"/>
                <a:ea typeface="Calibri" pitchFamily="34" charset="-122"/>
                <a:cs typeface="Calibri" pitchFamily="34" charset="-120"/>
              </a:rPr>
              <a:t>Why D-STAR is awkward: older AMBE, so the audio must be decoded and re-encoded — and the AMBE family is still licensed, which is why a hardware dongle turns up.</a:t>
            </a:r>
            <a:endParaRPr lang="en-US" sz="1250" dirty="0"/>
          </a:p>
          <a:p>
            <a:pPr marL="342900" indent="-342900">
              <a:spcAft>
                <a:spcPts val="400"/>
              </a:spcAft>
              <a:buSzPct val="100000"/>
              <a:buChar char="•"/>
            </a:pPr>
            <a:r>
              <a:rPr lang="en-US" sz="1250" dirty="0">
                <a:solidFill>
                  <a:srgbClr val="1A1A1A"/>
                </a:solidFill>
                <a:latin typeface="Calibri" pitchFamily="34" charset="0"/>
                <a:ea typeface="Calibri" pitchFamily="34" charset="-122"/>
                <a:cs typeface="Calibri" pitchFamily="34" charset="-120"/>
              </a:rPr>
              <a:t>Why P25 is different but not expensive: IMBE's patent has expired, so it transcodes in free software.</a:t>
            </a:r>
            <a:endParaRPr lang="en-US" sz="1250" dirty="0"/>
          </a:p>
          <a:p>
            <a:pPr marL="342900" indent="-342900">
              <a:spcAft>
                <a:spcPts val="400"/>
              </a:spcAft>
              <a:buSzPct val="100000"/>
              <a:buChar char="•"/>
            </a:pPr>
            <a:r>
              <a:rPr lang="en-US" sz="1250" dirty="0">
                <a:solidFill>
                  <a:srgbClr val="1A1A1A"/>
                </a:solidFill>
                <a:latin typeface="Calibri" pitchFamily="34" charset="0"/>
                <a:ea typeface="Calibri" pitchFamily="34" charset="-122"/>
                <a:cs typeface="Calibri" pitchFamily="34" charset="-120"/>
              </a:rPr>
              <a:t>Why M17 exists: Codec 2 is free and open from the ground up. It was built so the row would never need a dongle at all.</a:t>
            </a:r>
            <a:endParaRPr lang="en-US" sz="12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CONCEPT FIVE</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How the channel is shared</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Two radios cannot occupy the same space at the same time. There are only two answers.</a:t>
            </a:r>
            <a:endParaRPr lang="en-US" sz="1550" dirty="0"/>
          </a:p>
        </p:txBody>
      </p:sp>
      <p:sp>
        <p:nvSpPr>
          <p:cNvPr id="5" name="Shape 3"/>
          <p:cNvSpPr/>
          <p:nvPr/>
        </p:nvSpPr>
        <p:spPr>
          <a:xfrm>
            <a:off x="640080" y="2286000"/>
            <a:ext cx="5212080" cy="2377440"/>
          </a:xfrm>
          <a:prstGeom prst="roundRect">
            <a:avLst>
              <a:gd name="adj" fmla="val 3462"/>
            </a:avLst>
          </a:prstGeom>
          <a:solidFill>
            <a:srgbClr val="2C3E50"/>
          </a:solidFill>
          <a:ln w="12700">
            <a:solidFill>
              <a:srgbClr val="DDE2E8"/>
            </a:solidFill>
            <a:prstDash val="solid"/>
          </a:ln>
        </p:spPr>
      </p:sp>
      <p:sp>
        <p:nvSpPr>
          <p:cNvPr id="6" name="Text 4"/>
          <p:cNvSpPr/>
          <p:nvPr/>
        </p:nvSpPr>
        <p:spPr>
          <a:xfrm>
            <a:off x="960120" y="2487168"/>
            <a:ext cx="4572000" cy="274320"/>
          </a:xfrm>
          <a:prstGeom prst="rect">
            <a:avLst/>
          </a:prstGeom>
          <a:noFill/>
          <a:ln/>
        </p:spPr>
        <p:txBody>
          <a:bodyPr wrap="square" lIns="0" tIns="0" rIns="0" bIns="0" rtlCol="0" anchor="ctr"/>
          <a:lstStyle/>
          <a:p>
            <a:pPr indent="0" marL="0">
              <a:buNone/>
            </a:pPr>
            <a:r>
              <a:rPr lang="en-US" sz="1100" b="1" spc="150" kern="0" dirty="0">
                <a:solidFill>
                  <a:srgbClr val="C0392B"/>
                </a:solidFill>
                <a:latin typeface="Calibri" pitchFamily="34" charset="0"/>
                <a:ea typeface="Calibri" pitchFamily="34" charset="-122"/>
                <a:cs typeface="Calibri" pitchFamily="34" charset="-120"/>
              </a:rPr>
              <a:t>TDMA — DMR ALONE</a:t>
            </a:r>
            <a:endParaRPr lang="en-US" sz="1100" dirty="0"/>
          </a:p>
        </p:txBody>
      </p:sp>
      <p:sp>
        <p:nvSpPr>
          <p:cNvPr id="7" name="Text 5"/>
          <p:cNvSpPr/>
          <p:nvPr/>
        </p:nvSpPr>
        <p:spPr>
          <a:xfrm>
            <a:off x="960120" y="2788920"/>
            <a:ext cx="4572000" cy="411480"/>
          </a:xfrm>
          <a:prstGeom prst="rect">
            <a:avLst/>
          </a:prstGeom>
          <a:noFill/>
          <a:ln/>
        </p:spPr>
        <p:txBody>
          <a:bodyPr wrap="square" lIns="0" tIns="0" rIns="0" bIns="0" rtlCol="0" anchor="ctr"/>
          <a:lstStyle/>
          <a:p>
            <a:pPr indent="0" marL="0">
              <a:buNone/>
            </a:pPr>
            <a:r>
              <a:rPr lang="en-US" sz="1900" b="1" dirty="0">
                <a:solidFill>
                  <a:srgbClr val="FFFFFF"/>
                </a:solidFill>
                <a:latin typeface="Cambria" pitchFamily="34" charset="0"/>
                <a:ea typeface="Cambria" pitchFamily="34" charset="-122"/>
                <a:cs typeface="Cambria" pitchFamily="34" charset="-120"/>
              </a:rPr>
              <a:t>Two conversations take turns</a:t>
            </a:r>
            <a:endParaRPr lang="en-US" sz="1900" dirty="0"/>
          </a:p>
        </p:txBody>
      </p:sp>
      <p:sp>
        <p:nvSpPr>
          <p:cNvPr id="8" name="Shape 6"/>
          <p:cNvSpPr/>
          <p:nvPr/>
        </p:nvSpPr>
        <p:spPr>
          <a:xfrm>
            <a:off x="960120" y="3337560"/>
            <a:ext cx="694944" cy="384048"/>
          </a:xfrm>
          <a:prstGeom prst="rect">
            <a:avLst/>
          </a:prstGeom>
          <a:solidFill>
            <a:srgbClr val="C0392B"/>
          </a:solidFill>
          <a:ln w="12700">
            <a:solidFill>
              <a:srgbClr val="333333"/>
            </a:solidFill>
            <a:prstDash val="solid"/>
          </a:ln>
        </p:spPr>
      </p:sp>
      <p:sp>
        <p:nvSpPr>
          <p:cNvPr id="9" name="Text 7"/>
          <p:cNvSpPr/>
          <p:nvPr/>
        </p:nvSpPr>
        <p:spPr>
          <a:xfrm>
            <a:off x="960120" y="3337560"/>
            <a:ext cx="694944" cy="384048"/>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Shape 8"/>
          <p:cNvSpPr/>
          <p:nvPr/>
        </p:nvSpPr>
        <p:spPr>
          <a:xfrm>
            <a:off x="1709928" y="3337560"/>
            <a:ext cx="694944" cy="384048"/>
          </a:xfrm>
          <a:prstGeom prst="rect">
            <a:avLst/>
          </a:prstGeom>
          <a:solidFill>
            <a:srgbClr val="5B6C7C"/>
          </a:solidFill>
          <a:ln w="12700">
            <a:solidFill>
              <a:srgbClr val="333333"/>
            </a:solidFill>
            <a:prstDash val="solid"/>
          </a:ln>
        </p:spPr>
      </p:sp>
      <p:sp>
        <p:nvSpPr>
          <p:cNvPr id="11" name="Text 9"/>
          <p:cNvSpPr/>
          <p:nvPr/>
        </p:nvSpPr>
        <p:spPr>
          <a:xfrm>
            <a:off x="1709928" y="3337560"/>
            <a:ext cx="694944" cy="384048"/>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2" name="Shape 10"/>
          <p:cNvSpPr/>
          <p:nvPr/>
        </p:nvSpPr>
        <p:spPr>
          <a:xfrm>
            <a:off x="2459736" y="3337560"/>
            <a:ext cx="694944" cy="384048"/>
          </a:xfrm>
          <a:prstGeom prst="rect">
            <a:avLst/>
          </a:prstGeom>
          <a:solidFill>
            <a:srgbClr val="C0392B"/>
          </a:solidFill>
          <a:ln w="12700">
            <a:solidFill>
              <a:srgbClr val="333333"/>
            </a:solidFill>
            <a:prstDash val="solid"/>
          </a:ln>
        </p:spPr>
      </p:sp>
      <p:sp>
        <p:nvSpPr>
          <p:cNvPr id="13" name="Text 11"/>
          <p:cNvSpPr/>
          <p:nvPr/>
        </p:nvSpPr>
        <p:spPr>
          <a:xfrm>
            <a:off x="2459736" y="3337560"/>
            <a:ext cx="694944" cy="384048"/>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4" name="Shape 12"/>
          <p:cNvSpPr/>
          <p:nvPr/>
        </p:nvSpPr>
        <p:spPr>
          <a:xfrm>
            <a:off x="3209544" y="3337560"/>
            <a:ext cx="694944" cy="384048"/>
          </a:xfrm>
          <a:prstGeom prst="rect">
            <a:avLst/>
          </a:prstGeom>
          <a:solidFill>
            <a:srgbClr val="5B6C7C"/>
          </a:solidFill>
          <a:ln w="12700">
            <a:solidFill>
              <a:srgbClr val="333333"/>
            </a:solidFill>
            <a:prstDash val="solid"/>
          </a:ln>
        </p:spPr>
      </p:sp>
      <p:sp>
        <p:nvSpPr>
          <p:cNvPr id="15" name="Text 13"/>
          <p:cNvSpPr/>
          <p:nvPr/>
        </p:nvSpPr>
        <p:spPr>
          <a:xfrm>
            <a:off x="3209544" y="3337560"/>
            <a:ext cx="694944" cy="384048"/>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6" name="Shape 14"/>
          <p:cNvSpPr/>
          <p:nvPr/>
        </p:nvSpPr>
        <p:spPr>
          <a:xfrm>
            <a:off x="3959352" y="3337560"/>
            <a:ext cx="694944" cy="384048"/>
          </a:xfrm>
          <a:prstGeom prst="rect">
            <a:avLst/>
          </a:prstGeom>
          <a:solidFill>
            <a:srgbClr val="C0392B"/>
          </a:solidFill>
          <a:ln w="12700">
            <a:solidFill>
              <a:srgbClr val="333333"/>
            </a:solidFill>
            <a:prstDash val="solid"/>
          </a:ln>
        </p:spPr>
      </p:sp>
      <p:sp>
        <p:nvSpPr>
          <p:cNvPr id="17" name="Text 15"/>
          <p:cNvSpPr/>
          <p:nvPr/>
        </p:nvSpPr>
        <p:spPr>
          <a:xfrm>
            <a:off x="3959352" y="3337560"/>
            <a:ext cx="694944" cy="384048"/>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8" name="Shape 16"/>
          <p:cNvSpPr/>
          <p:nvPr/>
        </p:nvSpPr>
        <p:spPr>
          <a:xfrm>
            <a:off x="4709160" y="3337560"/>
            <a:ext cx="694944" cy="384048"/>
          </a:xfrm>
          <a:prstGeom prst="rect">
            <a:avLst/>
          </a:prstGeom>
          <a:solidFill>
            <a:srgbClr val="5B6C7C"/>
          </a:solidFill>
          <a:ln w="12700">
            <a:solidFill>
              <a:srgbClr val="333333"/>
            </a:solidFill>
            <a:prstDash val="solid"/>
          </a:ln>
        </p:spPr>
      </p:sp>
      <p:sp>
        <p:nvSpPr>
          <p:cNvPr id="19" name="Text 17"/>
          <p:cNvSpPr/>
          <p:nvPr/>
        </p:nvSpPr>
        <p:spPr>
          <a:xfrm>
            <a:off x="4709160" y="3337560"/>
            <a:ext cx="694944" cy="384048"/>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20" name="Text 18"/>
          <p:cNvSpPr/>
          <p:nvPr/>
        </p:nvSpPr>
        <p:spPr>
          <a:xfrm>
            <a:off x="960120" y="3886200"/>
            <a:ext cx="4572000" cy="640080"/>
          </a:xfrm>
          <a:prstGeom prst="rect">
            <a:avLst/>
          </a:prstGeom>
          <a:noFill/>
          <a:ln/>
        </p:spPr>
        <p:txBody>
          <a:bodyPr wrap="square" lIns="0" tIns="0" rIns="0" bIns="0" rtlCol="0" anchor="ctr"/>
          <a:lstStyle/>
          <a:p>
            <a:pPr indent="0" marL="0">
              <a:buNone/>
            </a:pPr>
            <a:r>
              <a:rPr lang="en-US" sz="1350" dirty="0">
                <a:solidFill>
                  <a:srgbClr val="DCE4EC"/>
                </a:solidFill>
                <a:latin typeface="Calibri" pitchFamily="34" charset="0"/>
                <a:ea typeface="Calibri" pitchFamily="34" charset="-122"/>
                <a:cs typeface="Calibri" pitchFamily="34" charset="-120"/>
              </a:rPr>
              <a:t>One 12.5 kHz channel, split into two alternating time windows. This is why DMR, alone, has time slots.</a:t>
            </a:r>
            <a:endParaRPr lang="en-US" sz="1350" dirty="0"/>
          </a:p>
        </p:txBody>
      </p:sp>
      <p:sp>
        <p:nvSpPr>
          <p:cNvPr id="21" name="Shape 19"/>
          <p:cNvSpPr/>
          <p:nvPr/>
        </p:nvSpPr>
        <p:spPr>
          <a:xfrm>
            <a:off x="6309360" y="2286000"/>
            <a:ext cx="5212080" cy="2377440"/>
          </a:xfrm>
          <a:prstGeom prst="roundRect">
            <a:avLst>
              <a:gd name="adj" fmla="val 3462"/>
            </a:avLst>
          </a:prstGeom>
          <a:solidFill>
            <a:srgbClr val="F2F4F7"/>
          </a:solidFill>
          <a:ln w="12700">
            <a:solidFill>
              <a:srgbClr val="DDE2E8"/>
            </a:solidFill>
            <a:prstDash val="solid"/>
          </a:ln>
        </p:spPr>
      </p:sp>
      <p:sp>
        <p:nvSpPr>
          <p:cNvPr id="22" name="Text 20"/>
          <p:cNvSpPr/>
          <p:nvPr/>
        </p:nvSpPr>
        <p:spPr>
          <a:xfrm>
            <a:off x="6629400" y="2487168"/>
            <a:ext cx="4572000" cy="274320"/>
          </a:xfrm>
          <a:prstGeom prst="rect">
            <a:avLst/>
          </a:prstGeom>
          <a:noFill/>
          <a:ln/>
        </p:spPr>
        <p:txBody>
          <a:bodyPr wrap="square" lIns="0" tIns="0" rIns="0" bIns="0" rtlCol="0" anchor="ctr"/>
          <a:lstStyle/>
          <a:p>
            <a:pPr indent="0" marL="0">
              <a:buNone/>
            </a:pPr>
            <a:r>
              <a:rPr lang="en-US" sz="1100" b="1" spc="150" kern="0" dirty="0">
                <a:solidFill>
                  <a:srgbClr val="6B7480"/>
                </a:solidFill>
                <a:latin typeface="Calibri" pitchFamily="34" charset="0"/>
                <a:ea typeface="Calibri" pitchFamily="34" charset="-122"/>
                <a:cs typeface="Calibri" pitchFamily="34" charset="-120"/>
              </a:rPr>
              <a:t>FDMA — THE OTHER FIVE</a:t>
            </a:r>
            <a:endParaRPr lang="en-US" sz="1100" dirty="0"/>
          </a:p>
        </p:txBody>
      </p:sp>
      <p:sp>
        <p:nvSpPr>
          <p:cNvPr id="23" name="Text 21"/>
          <p:cNvSpPr/>
          <p:nvPr/>
        </p:nvSpPr>
        <p:spPr>
          <a:xfrm>
            <a:off x="6629400" y="2788920"/>
            <a:ext cx="4572000" cy="411480"/>
          </a:xfrm>
          <a:prstGeom prst="rect">
            <a:avLst/>
          </a:prstGeom>
          <a:noFill/>
          <a:ln/>
        </p:spPr>
        <p:txBody>
          <a:bodyPr wrap="square" lIns="0" tIns="0" rIns="0" bIns="0" rtlCol="0" anchor="ctr"/>
          <a:lstStyle/>
          <a:p>
            <a:pPr indent="0" marL="0">
              <a:buNone/>
            </a:pPr>
            <a:r>
              <a:rPr lang="en-US" sz="1900" b="1" dirty="0">
                <a:solidFill>
                  <a:srgbClr val="1A1A1A"/>
                </a:solidFill>
                <a:latin typeface="Cambria" pitchFamily="34" charset="0"/>
                <a:ea typeface="Cambria" pitchFamily="34" charset="-122"/>
                <a:cs typeface="Cambria" pitchFamily="34" charset="-120"/>
              </a:rPr>
              <a:t>One channel, one conversation</a:t>
            </a:r>
            <a:endParaRPr lang="en-US" sz="1900" dirty="0"/>
          </a:p>
        </p:txBody>
      </p:sp>
      <p:sp>
        <p:nvSpPr>
          <p:cNvPr id="24" name="Shape 22"/>
          <p:cNvSpPr/>
          <p:nvPr/>
        </p:nvSpPr>
        <p:spPr>
          <a:xfrm>
            <a:off x="6629400" y="3337560"/>
            <a:ext cx="4480560" cy="384048"/>
          </a:xfrm>
          <a:prstGeom prst="rect">
            <a:avLst/>
          </a:prstGeom>
          <a:solidFill>
            <a:srgbClr val="2C3E50"/>
          </a:solidFill>
          <a:ln w="12700">
            <a:solidFill>
              <a:srgbClr val="333333"/>
            </a:solidFill>
            <a:prstDash val="solid"/>
          </a:ln>
        </p:spPr>
      </p:sp>
      <p:sp>
        <p:nvSpPr>
          <p:cNvPr id="25" name="Text 23"/>
          <p:cNvSpPr/>
          <p:nvPr/>
        </p:nvSpPr>
        <p:spPr>
          <a:xfrm>
            <a:off x="6629400" y="3337560"/>
            <a:ext cx="4480560" cy="384048"/>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one continuous conversation</a:t>
            </a:r>
            <a:endParaRPr lang="en-US" sz="1100" dirty="0"/>
          </a:p>
        </p:txBody>
      </p:sp>
      <p:sp>
        <p:nvSpPr>
          <p:cNvPr id="26" name="Text 24"/>
          <p:cNvSpPr/>
          <p:nvPr/>
        </p:nvSpPr>
        <p:spPr>
          <a:xfrm>
            <a:off x="6629400" y="3886200"/>
            <a:ext cx="4572000" cy="64008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D-STAR, C4FM, NXDN, P25 and M17. No slots. Simple, continuous, and exactly how the systems they came from operate.</a:t>
            </a:r>
            <a:endParaRPr lang="en-US" sz="1350" dirty="0"/>
          </a:p>
        </p:txBody>
      </p:sp>
      <p:sp>
        <p:nvSpPr>
          <p:cNvPr id="27" name="Shape 25"/>
          <p:cNvSpPr/>
          <p:nvPr/>
        </p:nvSpPr>
        <p:spPr>
          <a:xfrm>
            <a:off x="640080" y="4983480"/>
            <a:ext cx="10881360" cy="1234440"/>
          </a:xfrm>
          <a:prstGeom prst="roundRect">
            <a:avLst>
              <a:gd name="adj" fmla="val 6667"/>
            </a:avLst>
          </a:prstGeom>
          <a:solidFill>
            <a:srgbClr val="FDF3F2"/>
          </a:solidFill>
          <a:ln w="12700">
            <a:solidFill>
              <a:srgbClr val="DDE2E8"/>
            </a:solidFill>
            <a:prstDash val="solid"/>
          </a:ln>
        </p:spPr>
      </p:sp>
      <p:sp>
        <p:nvSpPr>
          <p:cNvPr id="28" name="Text 26"/>
          <p:cNvSpPr/>
          <p:nvPr/>
        </p:nvSpPr>
        <p:spPr>
          <a:xfrm>
            <a:off x="1005840" y="5138928"/>
            <a:ext cx="10149840" cy="365760"/>
          </a:xfrm>
          <a:prstGeom prst="rect">
            <a:avLst/>
          </a:prstGeom>
          <a:noFill/>
          <a:ln/>
        </p:spPr>
        <p:txBody>
          <a:bodyPr wrap="square" lIns="0" tIns="0" rIns="0" bIns="0" rtlCol="0" anchor="ctr"/>
          <a:lstStyle/>
          <a:p>
            <a:pPr indent="0" marL="0">
              <a:buNone/>
            </a:pPr>
            <a:r>
              <a:rPr lang="en-US" sz="1900" b="1" dirty="0">
                <a:solidFill>
                  <a:srgbClr val="C0392B"/>
                </a:solidFill>
                <a:latin typeface="Cambria" pitchFamily="34" charset="0"/>
                <a:ea typeface="Cambria" pitchFamily="34" charset="-122"/>
                <a:cs typeface="Cambria" pitchFamily="34" charset="-120"/>
              </a:rPr>
              <a:t>A time slot is not a digital voice concept. It is a DMR concept.</a:t>
            </a:r>
            <a:endParaRPr lang="en-US" sz="1900" dirty="0"/>
          </a:p>
        </p:txBody>
      </p:sp>
      <p:sp>
        <p:nvSpPr>
          <p:cNvPr id="29" name="Text 27"/>
          <p:cNvSpPr/>
          <p:nvPr/>
        </p:nvSpPr>
        <p:spPr>
          <a:xfrm>
            <a:off x="1005840" y="5559552"/>
            <a:ext cx="10149840" cy="54864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If you have been hunting for the time slot setting on your Fusion radio, this is why you cannot find it. There isn't one, and there was never meant to be.</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AGENDA</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What this covers</a:t>
            </a:r>
            <a:endParaRPr lang="en-US" sz="3400" dirty="0"/>
          </a:p>
        </p:txBody>
      </p:sp>
      <p:sp>
        <p:nvSpPr>
          <p:cNvPr id="4" name="Shape 2"/>
          <p:cNvSpPr/>
          <p:nvPr/>
        </p:nvSpPr>
        <p:spPr>
          <a:xfrm>
            <a:off x="685800" y="1783080"/>
            <a:ext cx="475488" cy="475488"/>
          </a:xfrm>
          <a:prstGeom prst="ellipse">
            <a:avLst/>
          </a:prstGeom>
          <a:solidFill>
            <a:srgbClr val="2C3E50"/>
          </a:solidFill>
          <a:ln w="12700">
            <a:solidFill>
              <a:srgbClr val="2C3E50"/>
            </a:solidFill>
            <a:prstDash val="solid"/>
          </a:ln>
        </p:spPr>
      </p:sp>
      <p:sp>
        <p:nvSpPr>
          <p:cNvPr id="5" name="Text 3"/>
          <p:cNvSpPr/>
          <p:nvPr/>
        </p:nvSpPr>
        <p:spPr>
          <a:xfrm>
            <a:off x="685800" y="178308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6" name="Text 4"/>
          <p:cNvSpPr/>
          <p:nvPr/>
        </p:nvSpPr>
        <p:spPr>
          <a:xfrm>
            <a:off x="1371600" y="1755648"/>
            <a:ext cx="512064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It is really about the internet</a:t>
            </a:r>
            <a:endParaRPr lang="en-US" sz="1700" dirty="0"/>
          </a:p>
        </p:txBody>
      </p:sp>
      <p:sp>
        <p:nvSpPr>
          <p:cNvPr id="7" name="Text 5"/>
          <p:cNvSpPr/>
          <p:nvPr/>
        </p:nvSpPr>
        <p:spPr>
          <a:xfrm>
            <a:off x="1371600" y="2029968"/>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The part nobody says out loud</a:t>
            </a:r>
            <a:endParaRPr lang="en-US" sz="1350" dirty="0"/>
          </a:p>
        </p:txBody>
      </p:sp>
      <p:sp>
        <p:nvSpPr>
          <p:cNvPr id="8" name="Shape 6"/>
          <p:cNvSpPr/>
          <p:nvPr/>
        </p:nvSpPr>
        <p:spPr>
          <a:xfrm>
            <a:off x="685800" y="2532888"/>
            <a:ext cx="475488" cy="475488"/>
          </a:xfrm>
          <a:prstGeom prst="ellipse">
            <a:avLst/>
          </a:prstGeom>
          <a:solidFill>
            <a:srgbClr val="2C3E50"/>
          </a:solidFill>
          <a:ln w="12700">
            <a:solidFill>
              <a:srgbClr val="2C3E50"/>
            </a:solidFill>
            <a:prstDash val="solid"/>
          </a:ln>
        </p:spPr>
      </p:sp>
      <p:sp>
        <p:nvSpPr>
          <p:cNvPr id="9" name="Text 7"/>
          <p:cNvSpPr/>
          <p:nvPr/>
        </p:nvSpPr>
        <p:spPr>
          <a:xfrm>
            <a:off x="685800" y="253288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0" name="Text 8"/>
          <p:cNvSpPr/>
          <p:nvPr/>
        </p:nvSpPr>
        <p:spPr>
          <a:xfrm>
            <a:off x="1371600" y="2505456"/>
            <a:ext cx="512064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Where to point the radio</a:t>
            </a:r>
            <a:endParaRPr lang="en-US" sz="1700" dirty="0"/>
          </a:p>
        </p:txBody>
      </p:sp>
      <p:sp>
        <p:nvSpPr>
          <p:cNvPr id="11" name="Text 9"/>
          <p:cNvSpPr/>
          <p:nvPr/>
        </p:nvSpPr>
        <p:spPr>
          <a:xfrm>
            <a:off x="1371600" y="2779776"/>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Two bands, and a surprising reason</a:t>
            </a:r>
            <a:endParaRPr lang="en-US" sz="1350" dirty="0"/>
          </a:p>
        </p:txBody>
      </p:sp>
      <p:sp>
        <p:nvSpPr>
          <p:cNvPr id="12" name="Shape 10"/>
          <p:cNvSpPr/>
          <p:nvPr/>
        </p:nvSpPr>
        <p:spPr>
          <a:xfrm>
            <a:off x="685800" y="3282696"/>
            <a:ext cx="475488" cy="475488"/>
          </a:xfrm>
          <a:prstGeom prst="ellipse">
            <a:avLst/>
          </a:prstGeom>
          <a:solidFill>
            <a:srgbClr val="2C3E50"/>
          </a:solidFill>
          <a:ln w="12700">
            <a:solidFill>
              <a:srgbClr val="2C3E50"/>
            </a:solidFill>
            <a:prstDash val="solid"/>
          </a:ln>
        </p:spPr>
      </p:sp>
      <p:sp>
        <p:nvSpPr>
          <p:cNvPr id="13" name="Text 11"/>
          <p:cNvSpPr/>
          <p:nvPr/>
        </p:nvSpPr>
        <p:spPr>
          <a:xfrm>
            <a:off x="685800" y="3282696"/>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4" name="Text 12"/>
          <p:cNvSpPr/>
          <p:nvPr/>
        </p:nvSpPr>
        <p:spPr>
          <a:xfrm>
            <a:off x="1371600" y="3255264"/>
            <a:ext cx="512064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The six modes</a:t>
            </a:r>
            <a:endParaRPr lang="en-US" sz="1700" dirty="0"/>
          </a:p>
        </p:txBody>
      </p:sp>
      <p:sp>
        <p:nvSpPr>
          <p:cNvPr id="15" name="Text 13"/>
          <p:cNvSpPr/>
          <p:nvPr/>
        </p:nvSpPr>
        <p:spPr>
          <a:xfrm>
            <a:off x="1371600" y="3529584"/>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Where each came from, and what makes it itself</a:t>
            </a:r>
            <a:endParaRPr lang="en-US" sz="1350" dirty="0"/>
          </a:p>
        </p:txBody>
      </p:sp>
      <p:sp>
        <p:nvSpPr>
          <p:cNvPr id="16" name="Shape 14"/>
          <p:cNvSpPr/>
          <p:nvPr/>
        </p:nvSpPr>
        <p:spPr>
          <a:xfrm>
            <a:off x="685800" y="4032504"/>
            <a:ext cx="475488" cy="475488"/>
          </a:xfrm>
          <a:prstGeom prst="ellipse">
            <a:avLst/>
          </a:prstGeom>
          <a:solidFill>
            <a:srgbClr val="2C3E50"/>
          </a:solidFill>
          <a:ln w="12700">
            <a:solidFill>
              <a:srgbClr val="2C3E50"/>
            </a:solidFill>
            <a:prstDash val="solid"/>
          </a:ln>
        </p:spPr>
      </p:sp>
      <p:sp>
        <p:nvSpPr>
          <p:cNvPr id="17" name="Text 15"/>
          <p:cNvSpPr/>
          <p:nvPr/>
        </p:nvSpPr>
        <p:spPr>
          <a:xfrm>
            <a:off x="685800" y="4032504"/>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18" name="Text 16"/>
          <p:cNvSpPr/>
          <p:nvPr/>
        </p:nvSpPr>
        <p:spPr>
          <a:xfrm>
            <a:off x="1371600" y="4005072"/>
            <a:ext cx="512064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Six vocabularies, six ideas</a:t>
            </a:r>
            <a:endParaRPr lang="en-US" sz="1700" dirty="0"/>
          </a:p>
        </p:txBody>
      </p:sp>
      <p:sp>
        <p:nvSpPr>
          <p:cNvPr id="19" name="Text 17"/>
          <p:cNvSpPr/>
          <p:nvPr/>
        </p:nvSpPr>
        <p:spPr>
          <a:xfrm>
            <a:off x="1371600" y="4279392"/>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Why they feel harder than they are</a:t>
            </a:r>
            <a:endParaRPr lang="en-US" sz="1350" dirty="0"/>
          </a:p>
        </p:txBody>
      </p:sp>
      <p:sp>
        <p:nvSpPr>
          <p:cNvPr id="20" name="Shape 18"/>
          <p:cNvSpPr/>
          <p:nvPr/>
        </p:nvSpPr>
        <p:spPr>
          <a:xfrm>
            <a:off x="685800" y="4782312"/>
            <a:ext cx="475488" cy="475488"/>
          </a:xfrm>
          <a:prstGeom prst="ellipse">
            <a:avLst/>
          </a:prstGeom>
          <a:solidFill>
            <a:srgbClr val="2C3E50"/>
          </a:solidFill>
          <a:ln w="12700">
            <a:solidFill>
              <a:srgbClr val="2C3E50"/>
            </a:solidFill>
            <a:prstDash val="solid"/>
          </a:ln>
        </p:spPr>
      </p:sp>
      <p:sp>
        <p:nvSpPr>
          <p:cNvPr id="21" name="Text 19"/>
          <p:cNvSpPr/>
          <p:nvPr/>
        </p:nvSpPr>
        <p:spPr>
          <a:xfrm>
            <a:off x="685800" y="4782312"/>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2" name="Text 20"/>
          <p:cNvSpPr/>
          <p:nvPr/>
        </p:nvSpPr>
        <p:spPr>
          <a:xfrm>
            <a:off x="1371600" y="4754880"/>
            <a:ext cx="512064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Which one, and how busy is it</a:t>
            </a:r>
            <a:endParaRPr lang="en-US" sz="1700" dirty="0"/>
          </a:p>
        </p:txBody>
      </p:sp>
      <p:sp>
        <p:nvSpPr>
          <p:cNvPr id="23" name="Text 21"/>
          <p:cNvSpPr/>
          <p:nvPr/>
        </p:nvSpPr>
        <p:spPr>
          <a:xfrm>
            <a:off x="1371600" y="5029200"/>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The honest answer, including the quiet ones</a:t>
            </a:r>
            <a:endParaRPr lang="en-US" sz="1350" dirty="0"/>
          </a:p>
        </p:txBody>
      </p:sp>
      <p:sp>
        <p:nvSpPr>
          <p:cNvPr id="24" name="Shape 22"/>
          <p:cNvSpPr/>
          <p:nvPr/>
        </p:nvSpPr>
        <p:spPr>
          <a:xfrm>
            <a:off x="685800" y="5532120"/>
            <a:ext cx="475488" cy="475488"/>
          </a:xfrm>
          <a:prstGeom prst="ellipse">
            <a:avLst/>
          </a:prstGeom>
          <a:solidFill>
            <a:srgbClr val="2C3E50"/>
          </a:solidFill>
          <a:ln w="12700">
            <a:solidFill>
              <a:srgbClr val="2C3E50"/>
            </a:solidFill>
            <a:prstDash val="solid"/>
          </a:ln>
        </p:spPr>
      </p:sp>
      <p:sp>
        <p:nvSpPr>
          <p:cNvPr id="25" name="Text 23"/>
          <p:cNvSpPr/>
          <p:nvPr/>
        </p:nvSpPr>
        <p:spPr>
          <a:xfrm>
            <a:off x="685800" y="553212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6</a:t>
            </a:r>
            <a:endParaRPr lang="en-US" sz="1500" dirty="0"/>
          </a:p>
        </p:txBody>
      </p:sp>
      <p:sp>
        <p:nvSpPr>
          <p:cNvPr id="26" name="Text 24"/>
          <p:cNvSpPr/>
          <p:nvPr/>
        </p:nvSpPr>
        <p:spPr>
          <a:xfrm>
            <a:off x="1371600" y="5504688"/>
            <a:ext cx="512064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What trips everyone up</a:t>
            </a:r>
            <a:endParaRPr lang="en-US" sz="1700" dirty="0"/>
          </a:p>
        </p:txBody>
      </p:sp>
      <p:sp>
        <p:nvSpPr>
          <p:cNvPr id="27" name="Text 25"/>
          <p:cNvSpPr/>
          <p:nvPr/>
        </p:nvSpPr>
        <p:spPr>
          <a:xfrm>
            <a:off x="1371600" y="5779008"/>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Five things that cost people their first evening</a:t>
            </a:r>
            <a:endParaRPr lang="en-US" sz="13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TRANSLATION</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Everything, on one screen</a:t>
            </a:r>
            <a:endParaRPr lang="en-US" sz="3400" dirty="0"/>
          </a:p>
        </p:txBody>
      </p:sp>
      <p:sp>
        <p:nvSpPr>
          <p:cNvPr id="4" name="Shape 2"/>
          <p:cNvSpPr/>
          <p:nvPr/>
        </p:nvSpPr>
        <p:spPr>
          <a:xfrm>
            <a:off x="685800" y="1645920"/>
            <a:ext cx="10835640" cy="411480"/>
          </a:xfrm>
          <a:prstGeom prst="rect">
            <a:avLst/>
          </a:prstGeom>
          <a:solidFill>
            <a:srgbClr val="2C3E50"/>
          </a:solidFill>
          <a:ln w="12700">
            <a:solidFill>
              <a:srgbClr val="2C3E50"/>
            </a:solidFill>
            <a:prstDash val="solid"/>
          </a:ln>
        </p:spPr>
      </p:sp>
      <p:sp>
        <p:nvSpPr>
          <p:cNvPr id="5" name="Text 3"/>
          <p:cNvSpPr/>
          <p:nvPr/>
        </p:nvSpPr>
        <p:spPr>
          <a:xfrm>
            <a:off x="2788920" y="164592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DMR</a:t>
            </a:r>
            <a:endParaRPr lang="en-US" sz="1150" dirty="0"/>
          </a:p>
        </p:txBody>
      </p:sp>
      <p:sp>
        <p:nvSpPr>
          <p:cNvPr id="6" name="Text 4"/>
          <p:cNvSpPr/>
          <p:nvPr/>
        </p:nvSpPr>
        <p:spPr>
          <a:xfrm>
            <a:off x="4279392" y="164592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D-STAR</a:t>
            </a:r>
            <a:endParaRPr lang="en-US" sz="1150" dirty="0"/>
          </a:p>
        </p:txBody>
      </p:sp>
      <p:sp>
        <p:nvSpPr>
          <p:cNvPr id="7" name="Text 5"/>
          <p:cNvSpPr/>
          <p:nvPr/>
        </p:nvSpPr>
        <p:spPr>
          <a:xfrm>
            <a:off x="5769864" y="164592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C4FM</a:t>
            </a:r>
            <a:endParaRPr lang="en-US" sz="1150" dirty="0"/>
          </a:p>
        </p:txBody>
      </p:sp>
      <p:sp>
        <p:nvSpPr>
          <p:cNvPr id="8" name="Text 6"/>
          <p:cNvSpPr/>
          <p:nvPr/>
        </p:nvSpPr>
        <p:spPr>
          <a:xfrm>
            <a:off x="7260336" y="164592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NXDN</a:t>
            </a:r>
            <a:endParaRPr lang="en-US" sz="1150" dirty="0"/>
          </a:p>
        </p:txBody>
      </p:sp>
      <p:sp>
        <p:nvSpPr>
          <p:cNvPr id="9" name="Text 7"/>
          <p:cNvSpPr/>
          <p:nvPr/>
        </p:nvSpPr>
        <p:spPr>
          <a:xfrm>
            <a:off x="8750808" y="164592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P25</a:t>
            </a:r>
            <a:endParaRPr lang="en-US" sz="1150" dirty="0"/>
          </a:p>
        </p:txBody>
      </p:sp>
      <p:sp>
        <p:nvSpPr>
          <p:cNvPr id="10" name="Text 8"/>
          <p:cNvSpPr/>
          <p:nvPr/>
        </p:nvSpPr>
        <p:spPr>
          <a:xfrm>
            <a:off x="10241280" y="1645920"/>
            <a:ext cx="1435608" cy="411480"/>
          </a:xfrm>
          <a:prstGeom prst="rect">
            <a:avLst/>
          </a:prstGeom>
          <a:noFill/>
          <a:ln/>
        </p:spPr>
        <p:txBody>
          <a:bodyPr wrap="square" lIns="0" tIns="0" rIns="0" bIns="0" rtlCol="0" anchor="ctr"/>
          <a:lstStyle/>
          <a:p>
            <a:pPr algn="ctr" indent="0" marL="0">
              <a:buNone/>
            </a:pPr>
            <a:r>
              <a:rPr lang="en-US" sz="1150" b="1" spc="100" kern="0" dirty="0">
                <a:solidFill>
                  <a:srgbClr val="FFFFFF"/>
                </a:solidFill>
                <a:latin typeface="Calibri" pitchFamily="34" charset="0"/>
                <a:ea typeface="Calibri" pitchFamily="34" charset="-122"/>
                <a:cs typeface="Calibri" pitchFamily="34" charset="-120"/>
              </a:rPr>
              <a:t>M17</a:t>
            </a:r>
            <a:endParaRPr lang="en-US" sz="1150" dirty="0"/>
          </a:p>
        </p:txBody>
      </p:sp>
      <p:sp>
        <p:nvSpPr>
          <p:cNvPr id="11" name="Shape 9"/>
          <p:cNvSpPr/>
          <p:nvPr/>
        </p:nvSpPr>
        <p:spPr>
          <a:xfrm>
            <a:off x="685800" y="2057400"/>
            <a:ext cx="10835640" cy="566928"/>
          </a:xfrm>
          <a:prstGeom prst="rect">
            <a:avLst/>
          </a:prstGeom>
          <a:solidFill>
            <a:srgbClr val="F2F4F7"/>
          </a:solidFill>
          <a:ln w="12700">
            <a:solidFill>
              <a:srgbClr val="F2F4F7"/>
            </a:solidFill>
            <a:prstDash val="solid"/>
          </a:ln>
        </p:spPr>
      </p:sp>
      <p:sp>
        <p:nvSpPr>
          <p:cNvPr id="12" name="Text 10"/>
          <p:cNvSpPr/>
          <p:nvPr/>
        </p:nvSpPr>
        <p:spPr>
          <a:xfrm>
            <a:off x="685800" y="2089404"/>
            <a:ext cx="2011680" cy="50292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Who you are</a:t>
            </a:r>
            <a:endParaRPr lang="en-US" sz="1300" dirty="0"/>
          </a:p>
        </p:txBody>
      </p:sp>
      <p:sp>
        <p:nvSpPr>
          <p:cNvPr id="13" name="Text 11"/>
          <p:cNvSpPr/>
          <p:nvPr/>
        </p:nvSpPr>
        <p:spPr>
          <a:xfrm>
            <a:off x="2788920" y="2089404"/>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DMR ID</a:t>
            </a:r>
            <a:endParaRPr lang="en-US" sz="1150" dirty="0"/>
          </a:p>
        </p:txBody>
      </p:sp>
      <p:sp>
        <p:nvSpPr>
          <p:cNvPr id="14" name="Text 12"/>
          <p:cNvSpPr/>
          <p:nvPr/>
        </p:nvSpPr>
        <p:spPr>
          <a:xfrm>
            <a:off x="4279392" y="2089404"/>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Callsign</a:t>
            </a:r>
            <a:endParaRPr lang="en-US" sz="1150" dirty="0"/>
          </a:p>
        </p:txBody>
      </p:sp>
      <p:sp>
        <p:nvSpPr>
          <p:cNvPr id="15" name="Text 13"/>
          <p:cNvSpPr/>
          <p:nvPr/>
        </p:nvSpPr>
        <p:spPr>
          <a:xfrm>
            <a:off x="5769864" y="2089404"/>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Callsign</a:t>
            </a:r>
            <a:endParaRPr lang="en-US" sz="1150" dirty="0"/>
          </a:p>
        </p:txBody>
      </p:sp>
      <p:sp>
        <p:nvSpPr>
          <p:cNvPr id="16" name="Text 14"/>
          <p:cNvSpPr/>
          <p:nvPr/>
        </p:nvSpPr>
        <p:spPr>
          <a:xfrm>
            <a:off x="7260336" y="2089404"/>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Unit ID</a:t>
            </a:r>
            <a:endParaRPr lang="en-US" sz="1150" dirty="0"/>
          </a:p>
        </p:txBody>
      </p:sp>
      <p:sp>
        <p:nvSpPr>
          <p:cNvPr id="17" name="Text 15"/>
          <p:cNvSpPr/>
          <p:nvPr/>
        </p:nvSpPr>
        <p:spPr>
          <a:xfrm>
            <a:off x="8750808" y="2089404"/>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Radio ID</a:t>
            </a:r>
            <a:endParaRPr lang="en-US" sz="1150" dirty="0"/>
          </a:p>
        </p:txBody>
      </p:sp>
      <p:sp>
        <p:nvSpPr>
          <p:cNvPr id="18" name="Text 16"/>
          <p:cNvSpPr/>
          <p:nvPr/>
        </p:nvSpPr>
        <p:spPr>
          <a:xfrm>
            <a:off x="10241280" y="2089404"/>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Callsign</a:t>
            </a:r>
            <a:endParaRPr lang="en-US" sz="1150" dirty="0"/>
          </a:p>
        </p:txBody>
      </p:sp>
      <p:sp>
        <p:nvSpPr>
          <p:cNvPr id="19" name="Text 17"/>
          <p:cNvSpPr/>
          <p:nvPr/>
        </p:nvSpPr>
        <p:spPr>
          <a:xfrm>
            <a:off x="685800" y="2656332"/>
            <a:ext cx="2011680" cy="50292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What lets you in</a:t>
            </a:r>
            <a:endParaRPr lang="en-US" sz="1300" dirty="0"/>
          </a:p>
        </p:txBody>
      </p:sp>
      <p:sp>
        <p:nvSpPr>
          <p:cNvPr id="20" name="Text 18"/>
          <p:cNvSpPr/>
          <p:nvPr/>
        </p:nvSpPr>
        <p:spPr>
          <a:xfrm>
            <a:off x="2788920" y="2656332"/>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Color Code</a:t>
            </a:r>
            <a:endParaRPr lang="en-US" sz="1150" dirty="0"/>
          </a:p>
        </p:txBody>
      </p:sp>
      <p:sp>
        <p:nvSpPr>
          <p:cNvPr id="21" name="Text 19"/>
          <p:cNvSpPr/>
          <p:nvPr/>
        </p:nvSpPr>
        <p:spPr>
          <a:xfrm>
            <a:off x="4279392" y="2656332"/>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t>
            </a:r>
            <a:endParaRPr lang="en-US" sz="1150" dirty="0"/>
          </a:p>
        </p:txBody>
      </p:sp>
      <p:sp>
        <p:nvSpPr>
          <p:cNvPr id="22" name="Text 20"/>
          <p:cNvSpPr/>
          <p:nvPr/>
        </p:nvSpPr>
        <p:spPr>
          <a:xfrm>
            <a:off x="5769864" y="2656332"/>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DG-ID</a:t>
            </a:r>
            <a:endParaRPr lang="en-US" sz="1150" dirty="0"/>
          </a:p>
        </p:txBody>
      </p:sp>
      <p:sp>
        <p:nvSpPr>
          <p:cNvPr id="23" name="Text 21"/>
          <p:cNvSpPr/>
          <p:nvPr/>
        </p:nvSpPr>
        <p:spPr>
          <a:xfrm>
            <a:off x="7260336" y="2656332"/>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RAN</a:t>
            </a:r>
            <a:endParaRPr lang="en-US" sz="1150" dirty="0"/>
          </a:p>
        </p:txBody>
      </p:sp>
      <p:sp>
        <p:nvSpPr>
          <p:cNvPr id="24" name="Text 22"/>
          <p:cNvSpPr/>
          <p:nvPr/>
        </p:nvSpPr>
        <p:spPr>
          <a:xfrm>
            <a:off x="8750808" y="2656332"/>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NAC</a:t>
            </a:r>
            <a:endParaRPr lang="en-US" sz="1150" dirty="0"/>
          </a:p>
        </p:txBody>
      </p:sp>
      <p:sp>
        <p:nvSpPr>
          <p:cNvPr id="25" name="Text 23"/>
          <p:cNvSpPr/>
          <p:nvPr/>
        </p:nvSpPr>
        <p:spPr>
          <a:xfrm>
            <a:off x="10241280" y="2656332"/>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CAN</a:t>
            </a:r>
            <a:endParaRPr lang="en-US" sz="1150" dirty="0"/>
          </a:p>
        </p:txBody>
      </p:sp>
      <p:sp>
        <p:nvSpPr>
          <p:cNvPr id="26" name="Shape 24"/>
          <p:cNvSpPr/>
          <p:nvPr/>
        </p:nvSpPr>
        <p:spPr>
          <a:xfrm>
            <a:off x="685800" y="3191256"/>
            <a:ext cx="10835640" cy="566928"/>
          </a:xfrm>
          <a:prstGeom prst="rect">
            <a:avLst/>
          </a:prstGeom>
          <a:solidFill>
            <a:srgbClr val="F2F4F7"/>
          </a:solidFill>
          <a:ln w="12700">
            <a:solidFill>
              <a:srgbClr val="F2F4F7"/>
            </a:solidFill>
            <a:prstDash val="solid"/>
          </a:ln>
        </p:spPr>
      </p:sp>
      <p:sp>
        <p:nvSpPr>
          <p:cNvPr id="27" name="Text 25"/>
          <p:cNvSpPr/>
          <p:nvPr/>
        </p:nvSpPr>
        <p:spPr>
          <a:xfrm>
            <a:off x="685800" y="3223260"/>
            <a:ext cx="2011680" cy="50292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The room you're in</a:t>
            </a:r>
            <a:endParaRPr lang="en-US" sz="1300" dirty="0"/>
          </a:p>
        </p:txBody>
      </p:sp>
      <p:sp>
        <p:nvSpPr>
          <p:cNvPr id="28" name="Text 26"/>
          <p:cNvSpPr/>
          <p:nvPr/>
        </p:nvSpPr>
        <p:spPr>
          <a:xfrm>
            <a:off x="2788920" y="322326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Talkgroup</a:t>
            </a:r>
            <a:endParaRPr lang="en-US" sz="1150" dirty="0"/>
          </a:p>
        </p:txBody>
      </p:sp>
      <p:sp>
        <p:nvSpPr>
          <p:cNvPr id="29" name="Text 27"/>
          <p:cNvSpPr/>
          <p:nvPr/>
        </p:nvSpPr>
        <p:spPr>
          <a:xfrm>
            <a:off x="4279392" y="322326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Reflector</a:t>
            </a:r>
            <a:endParaRPr lang="en-US" sz="1150" dirty="0"/>
          </a:p>
        </p:txBody>
      </p:sp>
      <p:sp>
        <p:nvSpPr>
          <p:cNvPr id="30" name="Text 28"/>
          <p:cNvSpPr/>
          <p:nvPr/>
        </p:nvSpPr>
        <p:spPr>
          <a:xfrm>
            <a:off x="5769864" y="322326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Room / DG-ID</a:t>
            </a:r>
            <a:endParaRPr lang="en-US" sz="1150" dirty="0"/>
          </a:p>
        </p:txBody>
      </p:sp>
      <p:sp>
        <p:nvSpPr>
          <p:cNvPr id="31" name="Text 29"/>
          <p:cNvSpPr/>
          <p:nvPr/>
        </p:nvSpPr>
        <p:spPr>
          <a:xfrm>
            <a:off x="7260336" y="322326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Talkgroup</a:t>
            </a:r>
            <a:endParaRPr lang="en-US" sz="1150" dirty="0"/>
          </a:p>
        </p:txBody>
      </p:sp>
      <p:sp>
        <p:nvSpPr>
          <p:cNvPr id="32" name="Text 30"/>
          <p:cNvSpPr/>
          <p:nvPr/>
        </p:nvSpPr>
        <p:spPr>
          <a:xfrm>
            <a:off x="8750808" y="322326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Talkgroup</a:t>
            </a:r>
            <a:endParaRPr lang="en-US" sz="1150" dirty="0"/>
          </a:p>
        </p:txBody>
      </p:sp>
      <p:sp>
        <p:nvSpPr>
          <p:cNvPr id="33" name="Text 31"/>
          <p:cNvSpPr/>
          <p:nvPr/>
        </p:nvSpPr>
        <p:spPr>
          <a:xfrm>
            <a:off x="10241280" y="3223260"/>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Reflector</a:t>
            </a:r>
            <a:endParaRPr lang="en-US" sz="1150" dirty="0"/>
          </a:p>
        </p:txBody>
      </p:sp>
      <p:sp>
        <p:nvSpPr>
          <p:cNvPr id="34" name="Text 32"/>
          <p:cNvSpPr/>
          <p:nvPr/>
        </p:nvSpPr>
        <p:spPr>
          <a:xfrm>
            <a:off x="685800" y="3790188"/>
            <a:ext cx="2011680" cy="50292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The vocoder</a:t>
            </a:r>
            <a:endParaRPr lang="en-US" sz="1300" dirty="0"/>
          </a:p>
        </p:txBody>
      </p:sp>
      <p:sp>
        <p:nvSpPr>
          <p:cNvPr id="35" name="Text 33"/>
          <p:cNvSpPr/>
          <p:nvPr/>
        </p:nvSpPr>
        <p:spPr>
          <a:xfrm>
            <a:off x="2788920" y="3790188"/>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AMBE+2</a:t>
            </a:r>
            <a:endParaRPr lang="en-US" sz="1150" dirty="0"/>
          </a:p>
        </p:txBody>
      </p:sp>
      <p:sp>
        <p:nvSpPr>
          <p:cNvPr id="36" name="Text 34"/>
          <p:cNvSpPr/>
          <p:nvPr/>
        </p:nvSpPr>
        <p:spPr>
          <a:xfrm>
            <a:off x="4279392" y="3790188"/>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AMBE</a:t>
            </a:r>
            <a:endParaRPr lang="en-US" sz="1150" dirty="0"/>
          </a:p>
        </p:txBody>
      </p:sp>
      <p:sp>
        <p:nvSpPr>
          <p:cNvPr id="37" name="Text 35"/>
          <p:cNvSpPr/>
          <p:nvPr/>
        </p:nvSpPr>
        <p:spPr>
          <a:xfrm>
            <a:off x="5769864" y="3790188"/>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AMBE+2</a:t>
            </a:r>
            <a:endParaRPr lang="en-US" sz="1150" dirty="0"/>
          </a:p>
        </p:txBody>
      </p:sp>
      <p:sp>
        <p:nvSpPr>
          <p:cNvPr id="38" name="Text 36"/>
          <p:cNvSpPr/>
          <p:nvPr/>
        </p:nvSpPr>
        <p:spPr>
          <a:xfrm>
            <a:off x="7260336" y="3790188"/>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AMBE+2</a:t>
            </a:r>
            <a:endParaRPr lang="en-US" sz="1150" dirty="0"/>
          </a:p>
        </p:txBody>
      </p:sp>
      <p:sp>
        <p:nvSpPr>
          <p:cNvPr id="39" name="Text 37"/>
          <p:cNvSpPr/>
          <p:nvPr/>
        </p:nvSpPr>
        <p:spPr>
          <a:xfrm>
            <a:off x="8750808" y="3790188"/>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IMBE</a:t>
            </a:r>
            <a:endParaRPr lang="en-US" sz="1150" dirty="0"/>
          </a:p>
        </p:txBody>
      </p:sp>
      <p:sp>
        <p:nvSpPr>
          <p:cNvPr id="40" name="Text 38"/>
          <p:cNvSpPr/>
          <p:nvPr/>
        </p:nvSpPr>
        <p:spPr>
          <a:xfrm>
            <a:off x="10241280" y="3790188"/>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Codec 2</a:t>
            </a:r>
            <a:endParaRPr lang="en-US" sz="1150" dirty="0"/>
          </a:p>
        </p:txBody>
      </p:sp>
      <p:sp>
        <p:nvSpPr>
          <p:cNvPr id="41" name="Shape 39"/>
          <p:cNvSpPr/>
          <p:nvPr/>
        </p:nvSpPr>
        <p:spPr>
          <a:xfrm>
            <a:off x="685800" y="4325112"/>
            <a:ext cx="10835640" cy="566928"/>
          </a:xfrm>
          <a:prstGeom prst="rect">
            <a:avLst/>
          </a:prstGeom>
          <a:solidFill>
            <a:srgbClr val="F2F4F7"/>
          </a:solidFill>
          <a:ln w="12700">
            <a:solidFill>
              <a:srgbClr val="F2F4F7"/>
            </a:solidFill>
            <a:prstDash val="solid"/>
          </a:ln>
        </p:spPr>
      </p:sp>
      <p:sp>
        <p:nvSpPr>
          <p:cNvPr id="42" name="Text 40"/>
          <p:cNvSpPr/>
          <p:nvPr/>
        </p:nvSpPr>
        <p:spPr>
          <a:xfrm>
            <a:off x="685800" y="4357116"/>
            <a:ext cx="2011680" cy="50292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Channel access</a:t>
            </a:r>
            <a:endParaRPr lang="en-US" sz="1300" dirty="0"/>
          </a:p>
        </p:txBody>
      </p:sp>
      <p:sp>
        <p:nvSpPr>
          <p:cNvPr id="43" name="Text 41"/>
          <p:cNvSpPr/>
          <p:nvPr/>
        </p:nvSpPr>
        <p:spPr>
          <a:xfrm>
            <a:off x="2788920" y="4357116"/>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TDMA</a:t>
            </a:r>
            <a:endParaRPr lang="en-US" sz="1150" dirty="0"/>
          </a:p>
        </p:txBody>
      </p:sp>
      <p:sp>
        <p:nvSpPr>
          <p:cNvPr id="44" name="Text 42"/>
          <p:cNvSpPr/>
          <p:nvPr/>
        </p:nvSpPr>
        <p:spPr>
          <a:xfrm>
            <a:off x="4279392" y="4357116"/>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FDMA</a:t>
            </a:r>
            <a:endParaRPr lang="en-US" sz="1150" dirty="0"/>
          </a:p>
        </p:txBody>
      </p:sp>
      <p:sp>
        <p:nvSpPr>
          <p:cNvPr id="45" name="Text 43"/>
          <p:cNvSpPr/>
          <p:nvPr/>
        </p:nvSpPr>
        <p:spPr>
          <a:xfrm>
            <a:off x="5769864" y="4357116"/>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FDMA</a:t>
            </a:r>
            <a:endParaRPr lang="en-US" sz="1150" dirty="0"/>
          </a:p>
        </p:txBody>
      </p:sp>
      <p:sp>
        <p:nvSpPr>
          <p:cNvPr id="46" name="Text 44"/>
          <p:cNvSpPr/>
          <p:nvPr/>
        </p:nvSpPr>
        <p:spPr>
          <a:xfrm>
            <a:off x="7260336" y="4357116"/>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FDMA</a:t>
            </a:r>
            <a:endParaRPr lang="en-US" sz="1150" dirty="0"/>
          </a:p>
        </p:txBody>
      </p:sp>
      <p:sp>
        <p:nvSpPr>
          <p:cNvPr id="47" name="Text 45"/>
          <p:cNvSpPr/>
          <p:nvPr/>
        </p:nvSpPr>
        <p:spPr>
          <a:xfrm>
            <a:off x="8750808" y="4357116"/>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FDMA</a:t>
            </a:r>
            <a:endParaRPr lang="en-US" sz="1150" dirty="0"/>
          </a:p>
        </p:txBody>
      </p:sp>
      <p:sp>
        <p:nvSpPr>
          <p:cNvPr id="48" name="Text 46"/>
          <p:cNvSpPr/>
          <p:nvPr/>
        </p:nvSpPr>
        <p:spPr>
          <a:xfrm>
            <a:off x="10241280" y="4357116"/>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FDMA</a:t>
            </a:r>
            <a:endParaRPr lang="en-US" sz="1150" dirty="0"/>
          </a:p>
        </p:txBody>
      </p:sp>
      <p:sp>
        <p:nvSpPr>
          <p:cNvPr id="49" name="Text 47"/>
          <p:cNvSpPr/>
          <p:nvPr/>
        </p:nvSpPr>
        <p:spPr>
          <a:xfrm>
            <a:off x="685800" y="4924044"/>
            <a:ext cx="2011680" cy="50292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Registry needed</a:t>
            </a:r>
            <a:endParaRPr lang="en-US" sz="1300" dirty="0"/>
          </a:p>
        </p:txBody>
      </p:sp>
      <p:sp>
        <p:nvSpPr>
          <p:cNvPr id="50" name="Text 48"/>
          <p:cNvSpPr/>
          <p:nvPr/>
        </p:nvSpPr>
        <p:spPr>
          <a:xfrm>
            <a:off x="2788920" y="4924044"/>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Yes</a:t>
            </a:r>
            <a:endParaRPr lang="en-US" sz="1150" dirty="0"/>
          </a:p>
        </p:txBody>
      </p:sp>
      <p:sp>
        <p:nvSpPr>
          <p:cNvPr id="51" name="Text 49"/>
          <p:cNvSpPr/>
          <p:nvPr/>
        </p:nvSpPr>
        <p:spPr>
          <a:xfrm>
            <a:off x="4279392" y="4924044"/>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Gateway reg.</a:t>
            </a:r>
            <a:endParaRPr lang="en-US" sz="1150" dirty="0"/>
          </a:p>
        </p:txBody>
      </p:sp>
      <p:sp>
        <p:nvSpPr>
          <p:cNvPr id="52" name="Text 50"/>
          <p:cNvSpPr/>
          <p:nvPr/>
        </p:nvSpPr>
        <p:spPr>
          <a:xfrm>
            <a:off x="5769864" y="4924044"/>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No</a:t>
            </a:r>
            <a:endParaRPr lang="en-US" sz="1150" dirty="0"/>
          </a:p>
        </p:txBody>
      </p:sp>
      <p:sp>
        <p:nvSpPr>
          <p:cNvPr id="53" name="Text 51"/>
          <p:cNvSpPr/>
          <p:nvPr/>
        </p:nvSpPr>
        <p:spPr>
          <a:xfrm>
            <a:off x="7260336" y="4924044"/>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Yes</a:t>
            </a:r>
            <a:endParaRPr lang="en-US" sz="1150" dirty="0"/>
          </a:p>
        </p:txBody>
      </p:sp>
      <p:sp>
        <p:nvSpPr>
          <p:cNvPr id="54" name="Text 52"/>
          <p:cNvSpPr/>
          <p:nvPr/>
        </p:nvSpPr>
        <p:spPr>
          <a:xfrm>
            <a:off x="8750808" y="4924044"/>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Yes — DMR's</a:t>
            </a:r>
            <a:endParaRPr lang="en-US" sz="1150" dirty="0"/>
          </a:p>
        </p:txBody>
      </p:sp>
      <p:sp>
        <p:nvSpPr>
          <p:cNvPr id="55" name="Text 53"/>
          <p:cNvSpPr/>
          <p:nvPr/>
        </p:nvSpPr>
        <p:spPr>
          <a:xfrm>
            <a:off x="10241280" y="4924044"/>
            <a:ext cx="1435608" cy="50292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No</a:t>
            </a:r>
            <a:endParaRPr lang="en-US" sz="1150" dirty="0"/>
          </a:p>
        </p:txBody>
      </p:sp>
      <p:sp>
        <p:nvSpPr>
          <p:cNvPr id="56" name="Text 54"/>
          <p:cNvSpPr/>
          <p:nvPr/>
        </p:nvSpPr>
        <p:spPr>
          <a:xfrm>
            <a:off x="640080" y="5669280"/>
            <a:ext cx="10881360" cy="411480"/>
          </a:xfrm>
          <a:prstGeom prst="rect">
            <a:avLst/>
          </a:prstGeom>
          <a:noFill/>
          <a:ln/>
        </p:spPr>
        <p:txBody>
          <a:bodyPr wrap="square" lIns="0" tIns="0" rIns="0" bIns="0" rtlCol="0" anchor="ctr"/>
          <a:lstStyle/>
          <a:p>
            <a:pPr indent="0" marL="0">
              <a:buNone/>
            </a:pPr>
            <a:r>
              <a:rPr lang="en-US" sz="1800" b="1" dirty="0">
                <a:solidFill>
                  <a:srgbClr val="2C3E50"/>
                </a:solidFill>
                <a:latin typeface="Cambria" pitchFamily="34" charset="0"/>
                <a:ea typeface="Cambria" pitchFamily="34" charset="-122"/>
                <a:cs typeface="Cambria" pitchFamily="34" charset="-120"/>
              </a:rPr>
              <a:t>This is the slide to photograph. Learn the six rows and the vocabularies stop mattering.</a:t>
            </a:r>
            <a:endParaRPr lang="en-US" sz="1800" dirty="0"/>
          </a:p>
        </p:txBody>
      </p:sp>
      <p:sp>
        <p:nvSpPr>
          <p:cNvPr id="57" name="Text 55"/>
          <p:cNvSpPr/>
          <p:nvPr/>
        </p:nvSpPr>
        <p:spPr>
          <a:xfrm>
            <a:off x="640080" y="6108192"/>
            <a:ext cx="10881360" cy="411480"/>
          </a:xfrm>
          <a:prstGeom prst="rect">
            <a:avLst/>
          </a:prstGeom>
          <a:noFill/>
          <a:ln/>
        </p:spPr>
        <p:txBody>
          <a:bodyPr wrap="square" lIns="0" tIns="0" rIns="0" bIns="0" rtlCol="0" anchor="ctr"/>
          <a:lstStyle/>
          <a:p>
            <a:pPr indent="0" marL="0">
              <a:buNone/>
            </a:pPr>
            <a:r>
              <a:rPr lang="en-US" sz="1400" i="1" dirty="0">
                <a:solidFill>
                  <a:srgbClr val="6B7480"/>
                </a:solidFill>
                <a:latin typeface="Calibri" pitchFamily="34" charset="0"/>
                <a:ea typeface="Calibri" pitchFamily="34" charset="-122"/>
                <a:cs typeface="Calibri" pitchFamily="34" charset="-120"/>
              </a:rPr>
              <a:t>When someone says NAC, you hear access code. When someone says Unit ID, you hear identity. When someone says reflector module, you hear the room.</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TRAPS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Where the words actively mislead you</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Two modes using the same word for different things is far more dangerous than two modes using different words for the same thing.</a:t>
            </a:r>
            <a:endParaRPr lang="en-US" sz="1500" dirty="0"/>
          </a:p>
        </p:txBody>
      </p:sp>
      <p:sp>
        <p:nvSpPr>
          <p:cNvPr id="5" name="Shape 3"/>
          <p:cNvSpPr/>
          <p:nvPr/>
        </p:nvSpPr>
        <p:spPr>
          <a:xfrm>
            <a:off x="685800" y="2240280"/>
            <a:ext cx="475488" cy="475488"/>
          </a:xfrm>
          <a:prstGeom prst="ellipse">
            <a:avLst/>
          </a:prstGeom>
          <a:solidFill>
            <a:srgbClr val="C0392B"/>
          </a:solidFill>
          <a:ln w="12700">
            <a:solidFill>
              <a:srgbClr val="C0392B"/>
            </a:solidFill>
            <a:prstDash val="solid"/>
          </a:ln>
        </p:spPr>
      </p:sp>
      <p:sp>
        <p:nvSpPr>
          <p:cNvPr id="6" name="Text 4"/>
          <p:cNvSpPr/>
          <p:nvPr/>
        </p:nvSpPr>
        <p:spPr>
          <a:xfrm>
            <a:off x="685800" y="224028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a:t>
            </a:r>
            <a:endParaRPr lang="en-US" sz="1500" dirty="0"/>
          </a:p>
        </p:txBody>
      </p:sp>
      <p:sp>
        <p:nvSpPr>
          <p:cNvPr id="7" name="Text 5"/>
          <p:cNvSpPr/>
          <p:nvPr/>
        </p:nvSpPr>
        <p:spPr>
          <a:xfrm>
            <a:off x="1371600" y="2203704"/>
            <a:ext cx="10058400" cy="292608"/>
          </a:xfrm>
          <a:prstGeom prst="rect">
            <a:avLst/>
          </a:prstGeom>
          <a:noFill/>
          <a:ln/>
        </p:spPr>
        <p:txBody>
          <a:bodyPr wrap="square" lIns="0" tIns="0" rIns="0" bIns="0" rtlCol="0" anchor="ctr"/>
          <a:lstStyle/>
          <a:p>
            <a:pPr indent="0" marL="0">
              <a:buNone/>
            </a:pPr>
            <a:r>
              <a:rPr lang="en-US" sz="1600" b="1" dirty="0">
                <a:solidFill>
                  <a:srgbClr val="1A1A1A"/>
                </a:solidFill>
                <a:latin typeface="Calibri" pitchFamily="34" charset="0"/>
                <a:ea typeface="Calibri" pitchFamily="34" charset="-122"/>
                <a:cs typeface="Calibri" pitchFamily="34" charset="-120"/>
              </a:rPr>
              <a:t>“Radio ID” means two opposite things</a:t>
            </a:r>
            <a:endParaRPr lang="en-US" sz="1600" dirty="0"/>
          </a:p>
        </p:txBody>
      </p:sp>
      <p:sp>
        <p:nvSpPr>
          <p:cNvPr id="8" name="Text 6"/>
          <p:cNvSpPr/>
          <p:nvPr/>
        </p:nvSpPr>
        <p:spPr>
          <a:xfrm>
            <a:off x="1371600" y="2514600"/>
            <a:ext cx="10058400" cy="54864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In P25 it is your identity — on the ham bands, your DMR ID. In C4FM it is a factory-burned hardware serial you cannot change and which is not your identity at all.</a:t>
            </a:r>
            <a:endParaRPr lang="en-US" sz="1350" dirty="0"/>
          </a:p>
        </p:txBody>
      </p:sp>
      <p:sp>
        <p:nvSpPr>
          <p:cNvPr id="9" name="Shape 7"/>
          <p:cNvSpPr/>
          <p:nvPr/>
        </p:nvSpPr>
        <p:spPr>
          <a:xfrm>
            <a:off x="685800" y="3246120"/>
            <a:ext cx="475488" cy="475488"/>
          </a:xfrm>
          <a:prstGeom prst="ellipse">
            <a:avLst/>
          </a:prstGeom>
          <a:solidFill>
            <a:srgbClr val="C0392B"/>
          </a:solidFill>
          <a:ln w="12700">
            <a:solidFill>
              <a:srgbClr val="C0392B"/>
            </a:solidFill>
            <a:prstDash val="solid"/>
          </a:ln>
        </p:spPr>
      </p:sp>
      <p:sp>
        <p:nvSpPr>
          <p:cNvPr id="10" name="Text 8"/>
          <p:cNvSpPr/>
          <p:nvPr/>
        </p:nvSpPr>
        <p:spPr>
          <a:xfrm>
            <a:off x="685800" y="324612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a:t>
            </a:r>
            <a:endParaRPr lang="en-US" sz="1500" dirty="0"/>
          </a:p>
        </p:txBody>
      </p:sp>
      <p:sp>
        <p:nvSpPr>
          <p:cNvPr id="11" name="Text 9"/>
          <p:cNvSpPr/>
          <p:nvPr/>
        </p:nvSpPr>
        <p:spPr>
          <a:xfrm>
            <a:off x="1371600" y="3209544"/>
            <a:ext cx="10058400" cy="292608"/>
          </a:xfrm>
          <a:prstGeom prst="rect">
            <a:avLst/>
          </a:prstGeom>
          <a:noFill/>
          <a:ln/>
        </p:spPr>
        <p:txBody>
          <a:bodyPr wrap="square" lIns="0" tIns="0" rIns="0" bIns="0" rtlCol="0" anchor="ctr"/>
          <a:lstStyle/>
          <a:p>
            <a:pPr indent="0" marL="0">
              <a:buNone/>
            </a:pPr>
            <a:r>
              <a:rPr lang="en-US" sz="1600" b="1" dirty="0">
                <a:solidFill>
                  <a:srgbClr val="1A1A1A"/>
                </a:solidFill>
                <a:latin typeface="Calibri" pitchFamily="34" charset="0"/>
                <a:ea typeface="Calibri" pitchFamily="34" charset="-122"/>
                <a:cs typeface="Calibri" pitchFamily="34" charset="-120"/>
              </a:rPr>
              <a:t>DG-ID does two jobs</a:t>
            </a:r>
            <a:endParaRPr lang="en-US" sz="1600" dirty="0"/>
          </a:p>
        </p:txBody>
      </p:sp>
      <p:sp>
        <p:nvSpPr>
          <p:cNvPr id="12" name="Text 10"/>
          <p:cNvSpPr/>
          <p:nvPr/>
        </p:nvSpPr>
        <p:spPr>
          <a:xfrm>
            <a:off x="1371600" y="3520440"/>
            <a:ext cx="10058400" cy="54864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It gates access and it selects a destination, depending on the system. No other mode's access code does this, and it is the biggest single source of C4FM confusion.</a:t>
            </a:r>
            <a:endParaRPr lang="en-US" sz="1350" dirty="0"/>
          </a:p>
        </p:txBody>
      </p:sp>
      <p:sp>
        <p:nvSpPr>
          <p:cNvPr id="13" name="Shape 11"/>
          <p:cNvSpPr/>
          <p:nvPr/>
        </p:nvSpPr>
        <p:spPr>
          <a:xfrm>
            <a:off x="685800" y="4251960"/>
            <a:ext cx="475488" cy="475488"/>
          </a:xfrm>
          <a:prstGeom prst="ellipse">
            <a:avLst/>
          </a:prstGeom>
          <a:solidFill>
            <a:srgbClr val="C0392B"/>
          </a:solidFill>
          <a:ln w="12700">
            <a:solidFill>
              <a:srgbClr val="C0392B"/>
            </a:solidFill>
            <a:prstDash val="solid"/>
          </a:ln>
        </p:spPr>
      </p:sp>
      <p:sp>
        <p:nvSpPr>
          <p:cNvPr id="14" name="Text 12"/>
          <p:cNvSpPr/>
          <p:nvPr/>
        </p:nvSpPr>
        <p:spPr>
          <a:xfrm>
            <a:off x="685800" y="425196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a:t>
            </a:r>
            <a:endParaRPr lang="en-US" sz="1500" dirty="0"/>
          </a:p>
        </p:txBody>
      </p:sp>
      <p:sp>
        <p:nvSpPr>
          <p:cNvPr id="15" name="Text 13"/>
          <p:cNvSpPr/>
          <p:nvPr/>
        </p:nvSpPr>
        <p:spPr>
          <a:xfrm>
            <a:off x="1371600" y="4215384"/>
            <a:ext cx="10058400" cy="292608"/>
          </a:xfrm>
          <a:prstGeom prst="rect">
            <a:avLst/>
          </a:prstGeom>
          <a:noFill/>
          <a:ln/>
        </p:spPr>
        <p:txBody>
          <a:bodyPr wrap="square" lIns="0" tIns="0" rIns="0" bIns="0" rtlCol="0" anchor="ctr"/>
          <a:lstStyle/>
          <a:p>
            <a:pPr indent="0" marL="0">
              <a:buNone/>
            </a:pPr>
            <a:r>
              <a:rPr lang="en-US" sz="1600" b="1" dirty="0">
                <a:solidFill>
                  <a:srgbClr val="1A1A1A"/>
                </a:solidFill>
                <a:latin typeface="Calibri" pitchFamily="34" charset="0"/>
                <a:ea typeface="Calibri" pitchFamily="34" charset="-122"/>
                <a:cs typeface="Calibri" pitchFamily="34" charset="-120"/>
              </a:rPr>
              <a:t>“Reflector” is not one thing</a:t>
            </a:r>
            <a:endParaRPr lang="en-US" sz="1600" dirty="0"/>
          </a:p>
        </p:txBody>
      </p:sp>
      <p:sp>
        <p:nvSpPr>
          <p:cNvPr id="16" name="Text 14"/>
          <p:cNvSpPr/>
          <p:nvPr/>
        </p:nvSpPr>
        <p:spPr>
          <a:xfrm>
            <a:off x="1371600" y="4526280"/>
            <a:ext cx="10058400" cy="54864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D-STAR, M17, YSF and XLX reflectors are all called reflectors and none are interchangeable. The word describes a role — a server that fans one transmission out to many — not a standard.</a:t>
            </a:r>
            <a:endParaRPr lang="en-US" sz="1350" dirty="0"/>
          </a:p>
        </p:txBody>
      </p:sp>
      <p:sp>
        <p:nvSpPr>
          <p:cNvPr id="17" name="Shape 15"/>
          <p:cNvSpPr/>
          <p:nvPr/>
        </p:nvSpPr>
        <p:spPr>
          <a:xfrm>
            <a:off x="685800" y="5257800"/>
            <a:ext cx="475488" cy="475488"/>
          </a:xfrm>
          <a:prstGeom prst="ellipse">
            <a:avLst/>
          </a:prstGeom>
          <a:solidFill>
            <a:srgbClr val="C0392B"/>
          </a:solidFill>
          <a:ln w="12700">
            <a:solidFill>
              <a:srgbClr val="C0392B"/>
            </a:solidFill>
            <a:prstDash val="solid"/>
          </a:ln>
        </p:spPr>
      </p:sp>
      <p:sp>
        <p:nvSpPr>
          <p:cNvPr id="18" name="Text 16"/>
          <p:cNvSpPr/>
          <p:nvPr/>
        </p:nvSpPr>
        <p:spPr>
          <a:xfrm>
            <a:off x="685800" y="525780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a:t>
            </a:r>
            <a:endParaRPr lang="en-US" sz="1500" dirty="0"/>
          </a:p>
        </p:txBody>
      </p:sp>
      <p:sp>
        <p:nvSpPr>
          <p:cNvPr id="19" name="Text 17"/>
          <p:cNvSpPr/>
          <p:nvPr/>
        </p:nvSpPr>
        <p:spPr>
          <a:xfrm>
            <a:off x="1371600" y="5221224"/>
            <a:ext cx="10058400" cy="292608"/>
          </a:xfrm>
          <a:prstGeom prst="rect">
            <a:avLst/>
          </a:prstGeom>
          <a:noFill/>
          <a:ln/>
        </p:spPr>
        <p:txBody>
          <a:bodyPr wrap="square" lIns="0" tIns="0" rIns="0" bIns="0" rtlCol="0" anchor="ctr"/>
          <a:lstStyle/>
          <a:p>
            <a:pPr indent="0" marL="0">
              <a:buNone/>
            </a:pPr>
            <a:r>
              <a:rPr lang="en-US" sz="1600" b="1" dirty="0">
                <a:solidFill>
                  <a:srgbClr val="1A1A1A"/>
                </a:solidFill>
                <a:latin typeface="Calibri" pitchFamily="34" charset="0"/>
                <a:ea typeface="Calibri" pitchFamily="34" charset="-122"/>
                <a:cs typeface="Calibri" pitchFamily="34" charset="-120"/>
              </a:rPr>
              <a:t>Not every “ID” is a registration</a:t>
            </a:r>
            <a:endParaRPr lang="en-US" sz="1600" dirty="0"/>
          </a:p>
        </p:txBody>
      </p:sp>
      <p:sp>
        <p:nvSpPr>
          <p:cNvPr id="20" name="Text 18"/>
          <p:cNvSpPr/>
          <p:nvPr/>
        </p:nvSpPr>
        <p:spPr>
          <a:xfrm>
            <a:off x="1371600" y="5532120"/>
            <a:ext cx="10058400" cy="54864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C4FM asks for none. M17 asks for none. P25 asks for one but it is DMR's. D-STAR registers but issues no number. Only DMR and NXDN work the way a newcomer expects.</a:t>
            </a:r>
            <a:endParaRPr lang="en-US" sz="13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CHOOSING</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How busy is each one, honestly</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There is no best mode — only the best mode for you, and that usually means whichever one your local repeaters and friends already run.</a:t>
            </a:r>
            <a:endParaRPr lang="en-US" sz="1550" dirty="0"/>
          </a:p>
        </p:txBody>
      </p:sp>
      <p:sp>
        <p:nvSpPr>
          <p:cNvPr id="5" name="Text 3"/>
          <p:cNvSpPr/>
          <p:nvPr/>
        </p:nvSpPr>
        <p:spPr>
          <a:xfrm>
            <a:off x="640080" y="2240280"/>
            <a:ext cx="10881360" cy="274320"/>
          </a:xfrm>
          <a:prstGeom prst="rect">
            <a:avLst/>
          </a:prstGeom>
          <a:noFill/>
          <a:ln/>
        </p:spPr>
        <p:txBody>
          <a:bodyPr wrap="square" lIns="0" tIns="0" rIns="0" bIns="0" rtlCol="0" anchor="ctr"/>
          <a:lstStyle/>
          <a:p>
            <a:pPr indent="0" marL="0">
              <a:buNone/>
            </a:pPr>
            <a:r>
              <a:rPr lang="en-US" sz="1100" b="1" spc="150" kern="0" dirty="0">
                <a:solidFill>
                  <a:srgbClr val="6B7480"/>
                </a:solidFill>
                <a:latin typeface="Calibri" pitchFamily="34" charset="0"/>
                <a:ea typeface="Calibri" pitchFamily="34" charset="-122"/>
                <a:cs typeface="Calibri" pitchFamily="34" charset="-120"/>
              </a:rPr>
              <a:t>PEOPLE TO TALK TO  —  one operator's honest rating, mid-2026</a:t>
            </a:r>
            <a:endParaRPr lang="en-US" sz="1100" dirty="0"/>
          </a:p>
        </p:txBody>
      </p:sp>
      <p:sp>
        <p:nvSpPr>
          <p:cNvPr id="6" name="Text 4"/>
          <p:cNvSpPr/>
          <p:nvPr/>
        </p:nvSpPr>
        <p:spPr>
          <a:xfrm>
            <a:off x="685800" y="2606040"/>
            <a:ext cx="2103120" cy="457200"/>
          </a:xfrm>
          <a:prstGeom prst="rect">
            <a:avLst/>
          </a:prstGeom>
          <a:noFill/>
          <a:ln/>
        </p:spPr>
        <p:txBody>
          <a:bodyPr wrap="square" lIns="0" tIns="0" rIns="0" bIns="0" rtlCol="0" anchor="ctr"/>
          <a:lstStyle/>
          <a:p>
            <a:pPr algn="r" indent="0" marL="0">
              <a:buNone/>
            </a:pPr>
            <a:r>
              <a:rPr lang="en-US" sz="1400" b="1" dirty="0">
                <a:solidFill>
                  <a:srgbClr val="2C3E50"/>
                </a:solidFill>
                <a:latin typeface="Calibri" pitchFamily="34" charset="0"/>
                <a:ea typeface="Calibri" pitchFamily="34" charset="-122"/>
                <a:cs typeface="Calibri" pitchFamily="34" charset="-120"/>
              </a:rPr>
              <a:t>DMR</a:t>
            </a:r>
            <a:endParaRPr lang="en-US" sz="1400" dirty="0"/>
          </a:p>
        </p:txBody>
      </p:sp>
      <p:sp>
        <p:nvSpPr>
          <p:cNvPr id="7" name="Shape 5"/>
          <p:cNvSpPr/>
          <p:nvPr/>
        </p:nvSpPr>
        <p:spPr>
          <a:xfrm>
            <a:off x="2926080" y="2688336"/>
            <a:ext cx="3108960" cy="292608"/>
          </a:xfrm>
          <a:prstGeom prst="rect">
            <a:avLst/>
          </a:prstGeom>
          <a:solidFill>
            <a:srgbClr val="F1F3F6"/>
          </a:solidFill>
          <a:ln w="12700">
            <a:solidFill>
              <a:srgbClr val="333333"/>
            </a:solidFill>
            <a:prstDash val="solid"/>
          </a:ln>
        </p:spPr>
      </p:sp>
      <p:sp>
        <p:nvSpPr>
          <p:cNvPr id="8" name="Shape 6"/>
          <p:cNvSpPr/>
          <p:nvPr/>
        </p:nvSpPr>
        <p:spPr>
          <a:xfrm>
            <a:off x="2926080" y="2688336"/>
            <a:ext cx="3108960" cy="292608"/>
          </a:xfrm>
          <a:prstGeom prst="rect">
            <a:avLst/>
          </a:prstGeom>
          <a:solidFill>
            <a:srgbClr val="C0392B"/>
          </a:solidFill>
          <a:ln w="12700">
            <a:solidFill>
              <a:srgbClr val="333333"/>
            </a:solidFill>
            <a:prstDash val="solid"/>
          </a:ln>
        </p:spPr>
      </p:sp>
      <p:sp>
        <p:nvSpPr>
          <p:cNvPr id="9" name="Text 7"/>
          <p:cNvSpPr/>
          <p:nvPr/>
        </p:nvSpPr>
        <p:spPr>
          <a:xfrm>
            <a:off x="6263640" y="2606040"/>
            <a:ext cx="5212080" cy="4572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The busy one — the most people, the cheapest radios, works about everywhere</a:t>
            </a:r>
            <a:endParaRPr lang="en-US" sz="1250" dirty="0"/>
          </a:p>
        </p:txBody>
      </p:sp>
      <p:sp>
        <p:nvSpPr>
          <p:cNvPr id="10" name="Text 8"/>
          <p:cNvSpPr/>
          <p:nvPr/>
        </p:nvSpPr>
        <p:spPr>
          <a:xfrm>
            <a:off x="685800" y="3118104"/>
            <a:ext cx="2103120" cy="457200"/>
          </a:xfrm>
          <a:prstGeom prst="rect">
            <a:avLst/>
          </a:prstGeom>
          <a:noFill/>
          <a:ln/>
        </p:spPr>
        <p:txBody>
          <a:bodyPr wrap="square" lIns="0" tIns="0" rIns="0" bIns="0" rtlCol="0" anchor="ctr"/>
          <a:lstStyle/>
          <a:p>
            <a:pPr algn="r" indent="0" marL="0">
              <a:buNone/>
            </a:pPr>
            <a:r>
              <a:rPr lang="en-US" sz="1400" b="1" dirty="0">
                <a:solidFill>
                  <a:srgbClr val="2C3E50"/>
                </a:solidFill>
                <a:latin typeface="Calibri" pitchFamily="34" charset="0"/>
                <a:ea typeface="Calibri" pitchFamily="34" charset="-122"/>
                <a:cs typeface="Calibri" pitchFamily="34" charset="-120"/>
              </a:rPr>
              <a:t>C4FM / Fusion</a:t>
            </a:r>
            <a:endParaRPr lang="en-US" sz="1400" dirty="0"/>
          </a:p>
        </p:txBody>
      </p:sp>
      <p:sp>
        <p:nvSpPr>
          <p:cNvPr id="11" name="Shape 9"/>
          <p:cNvSpPr/>
          <p:nvPr/>
        </p:nvSpPr>
        <p:spPr>
          <a:xfrm>
            <a:off x="2926080" y="3200400"/>
            <a:ext cx="3108960" cy="292608"/>
          </a:xfrm>
          <a:prstGeom prst="rect">
            <a:avLst/>
          </a:prstGeom>
          <a:solidFill>
            <a:srgbClr val="F1F3F6"/>
          </a:solidFill>
          <a:ln w="12700">
            <a:solidFill>
              <a:srgbClr val="333333"/>
            </a:solidFill>
            <a:prstDash val="solid"/>
          </a:ln>
        </p:spPr>
      </p:sp>
      <p:sp>
        <p:nvSpPr>
          <p:cNvPr id="12" name="Shape 10"/>
          <p:cNvSpPr/>
          <p:nvPr/>
        </p:nvSpPr>
        <p:spPr>
          <a:xfrm>
            <a:off x="2926080" y="3200400"/>
            <a:ext cx="2487168" cy="292608"/>
          </a:xfrm>
          <a:prstGeom prst="rect">
            <a:avLst/>
          </a:prstGeom>
          <a:solidFill>
            <a:srgbClr val="C0392B"/>
          </a:solidFill>
          <a:ln w="12700">
            <a:solidFill>
              <a:srgbClr val="333333"/>
            </a:solidFill>
            <a:prstDash val="solid"/>
          </a:ln>
        </p:spPr>
      </p:sp>
      <p:sp>
        <p:nvSpPr>
          <p:cNvPr id="13" name="Text 11"/>
          <p:cNvSpPr/>
          <p:nvPr/>
        </p:nvSpPr>
        <p:spPr>
          <a:xfrm>
            <a:off x="6263640" y="3118104"/>
            <a:ext cx="5212080" cy="4572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The easy one — plug and play, no registration, plenty of activity</a:t>
            </a:r>
            <a:endParaRPr lang="en-US" sz="1250" dirty="0"/>
          </a:p>
        </p:txBody>
      </p:sp>
      <p:sp>
        <p:nvSpPr>
          <p:cNvPr id="14" name="Text 12"/>
          <p:cNvSpPr/>
          <p:nvPr/>
        </p:nvSpPr>
        <p:spPr>
          <a:xfrm>
            <a:off x="685800" y="3630168"/>
            <a:ext cx="2103120" cy="457200"/>
          </a:xfrm>
          <a:prstGeom prst="rect">
            <a:avLst/>
          </a:prstGeom>
          <a:noFill/>
          <a:ln/>
        </p:spPr>
        <p:txBody>
          <a:bodyPr wrap="square" lIns="0" tIns="0" rIns="0" bIns="0" rtlCol="0" anchor="ctr"/>
          <a:lstStyle/>
          <a:p>
            <a:pPr algn="r" indent="0" marL="0">
              <a:buNone/>
            </a:pPr>
            <a:r>
              <a:rPr lang="en-US" sz="1400" b="1" dirty="0">
                <a:solidFill>
                  <a:srgbClr val="2C3E50"/>
                </a:solidFill>
                <a:latin typeface="Calibri" pitchFamily="34" charset="0"/>
                <a:ea typeface="Calibri" pitchFamily="34" charset="-122"/>
                <a:cs typeface="Calibri" pitchFamily="34" charset="-120"/>
              </a:rPr>
              <a:t>D-STAR</a:t>
            </a:r>
            <a:endParaRPr lang="en-US" sz="1400" dirty="0"/>
          </a:p>
        </p:txBody>
      </p:sp>
      <p:sp>
        <p:nvSpPr>
          <p:cNvPr id="15" name="Shape 13"/>
          <p:cNvSpPr/>
          <p:nvPr/>
        </p:nvSpPr>
        <p:spPr>
          <a:xfrm>
            <a:off x="2926080" y="3712464"/>
            <a:ext cx="3108960" cy="292608"/>
          </a:xfrm>
          <a:prstGeom prst="rect">
            <a:avLst/>
          </a:prstGeom>
          <a:solidFill>
            <a:srgbClr val="F1F3F6"/>
          </a:solidFill>
          <a:ln w="12700">
            <a:solidFill>
              <a:srgbClr val="333333"/>
            </a:solidFill>
            <a:prstDash val="solid"/>
          </a:ln>
        </p:spPr>
      </p:sp>
      <p:sp>
        <p:nvSpPr>
          <p:cNvPr id="16" name="Shape 14"/>
          <p:cNvSpPr/>
          <p:nvPr/>
        </p:nvSpPr>
        <p:spPr>
          <a:xfrm>
            <a:off x="2926080" y="3712464"/>
            <a:ext cx="1865376" cy="292608"/>
          </a:xfrm>
          <a:prstGeom prst="rect">
            <a:avLst/>
          </a:prstGeom>
          <a:solidFill>
            <a:srgbClr val="2C3E50"/>
          </a:solidFill>
          <a:ln w="12700">
            <a:solidFill>
              <a:srgbClr val="333333"/>
            </a:solidFill>
            <a:prstDash val="solid"/>
          </a:ln>
        </p:spPr>
      </p:sp>
      <p:sp>
        <p:nvSpPr>
          <p:cNvPr id="17" name="Text 15"/>
          <p:cNvSpPr/>
          <p:nvPr/>
        </p:nvSpPr>
        <p:spPr>
          <a:xfrm>
            <a:off x="6263640" y="3630168"/>
            <a:ext cx="5212080" cy="4572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The classic — clean audio and solid repeater coverage</a:t>
            </a:r>
            <a:endParaRPr lang="en-US" sz="1250" dirty="0"/>
          </a:p>
        </p:txBody>
      </p:sp>
      <p:sp>
        <p:nvSpPr>
          <p:cNvPr id="18" name="Text 16"/>
          <p:cNvSpPr/>
          <p:nvPr/>
        </p:nvSpPr>
        <p:spPr>
          <a:xfrm>
            <a:off x="685800" y="4142232"/>
            <a:ext cx="2103120" cy="457200"/>
          </a:xfrm>
          <a:prstGeom prst="rect">
            <a:avLst/>
          </a:prstGeom>
          <a:noFill/>
          <a:ln/>
        </p:spPr>
        <p:txBody>
          <a:bodyPr wrap="square" lIns="0" tIns="0" rIns="0" bIns="0" rtlCol="0" anchor="ctr"/>
          <a:lstStyle/>
          <a:p>
            <a:pPr algn="r" indent="0" marL="0">
              <a:buNone/>
            </a:pPr>
            <a:r>
              <a:rPr lang="en-US" sz="1400" b="1" dirty="0">
                <a:solidFill>
                  <a:srgbClr val="2C3E50"/>
                </a:solidFill>
                <a:latin typeface="Calibri" pitchFamily="34" charset="0"/>
                <a:ea typeface="Calibri" pitchFamily="34" charset="-122"/>
                <a:cs typeface="Calibri" pitchFamily="34" charset="-120"/>
              </a:rPr>
              <a:t>P25</a:t>
            </a:r>
            <a:endParaRPr lang="en-US" sz="1400" dirty="0"/>
          </a:p>
        </p:txBody>
      </p:sp>
      <p:sp>
        <p:nvSpPr>
          <p:cNvPr id="19" name="Shape 17"/>
          <p:cNvSpPr/>
          <p:nvPr/>
        </p:nvSpPr>
        <p:spPr>
          <a:xfrm>
            <a:off x="2926080" y="4224528"/>
            <a:ext cx="3108960" cy="292608"/>
          </a:xfrm>
          <a:prstGeom prst="rect">
            <a:avLst/>
          </a:prstGeom>
          <a:solidFill>
            <a:srgbClr val="F1F3F6"/>
          </a:solidFill>
          <a:ln w="12700">
            <a:solidFill>
              <a:srgbClr val="333333"/>
            </a:solidFill>
            <a:prstDash val="solid"/>
          </a:ln>
        </p:spPr>
      </p:sp>
      <p:sp>
        <p:nvSpPr>
          <p:cNvPr id="20" name="Shape 18"/>
          <p:cNvSpPr/>
          <p:nvPr/>
        </p:nvSpPr>
        <p:spPr>
          <a:xfrm>
            <a:off x="2926080" y="4224528"/>
            <a:ext cx="1243584" cy="292608"/>
          </a:xfrm>
          <a:prstGeom prst="rect">
            <a:avLst/>
          </a:prstGeom>
          <a:solidFill>
            <a:srgbClr val="9AA6B2"/>
          </a:solidFill>
          <a:ln w="12700">
            <a:solidFill>
              <a:srgbClr val="333333"/>
            </a:solidFill>
            <a:prstDash val="solid"/>
          </a:ln>
        </p:spPr>
      </p:sp>
      <p:sp>
        <p:nvSpPr>
          <p:cNvPr id="21" name="Text 19"/>
          <p:cNvSpPr/>
          <p:nvPr/>
        </p:nvSpPr>
        <p:spPr>
          <a:xfrm>
            <a:off x="6263640" y="4142232"/>
            <a:ext cx="5212080" cy="4572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The clear one — great audio, pricier radios, a smaller crowd</a:t>
            </a:r>
            <a:endParaRPr lang="en-US" sz="1250" dirty="0"/>
          </a:p>
        </p:txBody>
      </p:sp>
      <p:sp>
        <p:nvSpPr>
          <p:cNvPr id="22" name="Text 20"/>
          <p:cNvSpPr/>
          <p:nvPr/>
        </p:nvSpPr>
        <p:spPr>
          <a:xfrm>
            <a:off x="685800" y="4654296"/>
            <a:ext cx="2103120" cy="457200"/>
          </a:xfrm>
          <a:prstGeom prst="rect">
            <a:avLst/>
          </a:prstGeom>
          <a:noFill/>
          <a:ln/>
        </p:spPr>
        <p:txBody>
          <a:bodyPr wrap="square" lIns="0" tIns="0" rIns="0" bIns="0" rtlCol="0" anchor="ctr"/>
          <a:lstStyle/>
          <a:p>
            <a:pPr algn="r" indent="0" marL="0">
              <a:buNone/>
            </a:pPr>
            <a:r>
              <a:rPr lang="en-US" sz="1400" b="1" dirty="0">
                <a:solidFill>
                  <a:srgbClr val="2C3E50"/>
                </a:solidFill>
                <a:latin typeface="Calibri" pitchFamily="34" charset="0"/>
                <a:ea typeface="Calibri" pitchFamily="34" charset="-122"/>
                <a:cs typeface="Calibri" pitchFamily="34" charset="-120"/>
              </a:rPr>
              <a:t>M17</a:t>
            </a:r>
            <a:endParaRPr lang="en-US" sz="1400" dirty="0"/>
          </a:p>
        </p:txBody>
      </p:sp>
      <p:sp>
        <p:nvSpPr>
          <p:cNvPr id="23" name="Shape 21"/>
          <p:cNvSpPr/>
          <p:nvPr/>
        </p:nvSpPr>
        <p:spPr>
          <a:xfrm>
            <a:off x="2926080" y="4736592"/>
            <a:ext cx="3108960" cy="292608"/>
          </a:xfrm>
          <a:prstGeom prst="rect">
            <a:avLst/>
          </a:prstGeom>
          <a:solidFill>
            <a:srgbClr val="F1F3F6"/>
          </a:solidFill>
          <a:ln w="12700">
            <a:solidFill>
              <a:srgbClr val="333333"/>
            </a:solidFill>
            <a:prstDash val="solid"/>
          </a:ln>
        </p:spPr>
      </p:sp>
      <p:sp>
        <p:nvSpPr>
          <p:cNvPr id="24" name="Shape 22"/>
          <p:cNvSpPr/>
          <p:nvPr/>
        </p:nvSpPr>
        <p:spPr>
          <a:xfrm>
            <a:off x="2926080" y="4736592"/>
            <a:ext cx="621792" cy="292608"/>
          </a:xfrm>
          <a:prstGeom prst="rect">
            <a:avLst/>
          </a:prstGeom>
          <a:solidFill>
            <a:srgbClr val="9AA6B2"/>
          </a:solidFill>
          <a:ln w="12700">
            <a:solidFill>
              <a:srgbClr val="333333"/>
            </a:solidFill>
            <a:prstDash val="solid"/>
          </a:ln>
        </p:spPr>
      </p:sp>
      <p:sp>
        <p:nvSpPr>
          <p:cNvPr id="25" name="Text 23"/>
          <p:cNvSpPr/>
          <p:nvPr/>
        </p:nvSpPr>
        <p:spPr>
          <a:xfrm>
            <a:off x="6263640" y="4654296"/>
            <a:ext cx="5212080" cy="4572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The open one — smallest crowd, and the one you can contribute to</a:t>
            </a:r>
            <a:endParaRPr lang="en-US" sz="1250" dirty="0"/>
          </a:p>
        </p:txBody>
      </p:sp>
      <p:sp>
        <p:nvSpPr>
          <p:cNvPr id="26" name="Text 24"/>
          <p:cNvSpPr/>
          <p:nvPr/>
        </p:nvSpPr>
        <p:spPr>
          <a:xfrm>
            <a:off x="685800" y="5166360"/>
            <a:ext cx="2103120" cy="457200"/>
          </a:xfrm>
          <a:prstGeom prst="rect">
            <a:avLst/>
          </a:prstGeom>
          <a:noFill/>
          <a:ln/>
        </p:spPr>
        <p:txBody>
          <a:bodyPr wrap="square" lIns="0" tIns="0" rIns="0" bIns="0" rtlCol="0" anchor="ctr"/>
          <a:lstStyle/>
          <a:p>
            <a:pPr algn="r" indent="0" marL="0">
              <a:buNone/>
            </a:pPr>
            <a:r>
              <a:rPr lang="en-US" sz="1400" b="1" dirty="0">
                <a:solidFill>
                  <a:srgbClr val="2C3E50"/>
                </a:solidFill>
                <a:latin typeface="Calibri" pitchFamily="34" charset="0"/>
                <a:ea typeface="Calibri" pitchFamily="34" charset="-122"/>
                <a:cs typeface="Calibri" pitchFamily="34" charset="-120"/>
              </a:rPr>
              <a:t>NXDN</a:t>
            </a:r>
            <a:endParaRPr lang="en-US" sz="1400" dirty="0"/>
          </a:p>
        </p:txBody>
      </p:sp>
      <p:sp>
        <p:nvSpPr>
          <p:cNvPr id="27" name="Shape 25"/>
          <p:cNvSpPr/>
          <p:nvPr/>
        </p:nvSpPr>
        <p:spPr>
          <a:xfrm>
            <a:off x="2926080" y="5248656"/>
            <a:ext cx="3108960" cy="292608"/>
          </a:xfrm>
          <a:prstGeom prst="rect">
            <a:avLst/>
          </a:prstGeom>
          <a:solidFill>
            <a:srgbClr val="F1F3F6"/>
          </a:solidFill>
          <a:ln w="12700">
            <a:solidFill>
              <a:srgbClr val="333333"/>
            </a:solidFill>
            <a:prstDash val="solid"/>
          </a:ln>
        </p:spPr>
      </p:sp>
      <p:sp>
        <p:nvSpPr>
          <p:cNvPr id="28" name="Shape 26"/>
          <p:cNvSpPr/>
          <p:nvPr/>
        </p:nvSpPr>
        <p:spPr>
          <a:xfrm>
            <a:off x="2926080" y="5248656"/>
            <a:ext cx="621792" cy="292608"/>
          </a:xfrm>
          <a:prstGeom prst="rect">
            <a:avLst/>
          </a:prstGeom>
          <a:solidFill>
            <a:srgbClr val="9AA6B2"/>
          </a:solidFill>
          <a:ln w="12700">
            <a:solidFill>
              <a:srgbClr val="333333"/>
            </a:solidFill>
            <a:prstDash val="solid"/>
          </a:ln>
        </p:spPr>
      </p:sp>
      <p:sp>
        <p:nvSpPr>
          <p:cNvPr id="29" name="Text 27"/>
          <p:cNvSpPr/>
          <p:nvPr/>
        </p:nvSpPr>
        <p:spPr>
          <a:xfrm>
            <a:off x="6263640" y="5166360"/>
            <a:ext cx="5212080" cy="4572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The quiet one — perfectly capable, fewest people on the air</a:t>
            </a:r>
            <a:endParaRPr lang="en-US" sz="1250" dirty="0"/>
          </a:p>
        </p:txBody>
      </p:sp>
      <p:sp>
        <p:nvSpPr>
          <p:cNvPr id="30" name="Shape 28"/>
          <p:cNvSpPr/>
          <p:nvPr/>
        </p:nvSpPr>
        <p:spPr>
          <a:xfrm>
            <a:off x="640080" y="5715000"/>
            <a:ext cx="10881360" cy="868680"/>
          </a:xfrm>
          <a:prstGeom prst="roundRect">
            <a:avLst>
              <a:gd name="adj" fmla="val 9474"/>
            </a:avLst>
          </a:prstGeom>
          <a:solidFill>
            <a:srgbClr val="F2F4F7"/>
          </a:solidFill>
          <a:ln w="12700">
            <a:solidFill>
              <a:srgbClr val="DDE2E8"/>
            </a:solidFill>
            <a:prstDash val="solid"/>
          </a:ln>
        </p:spPr>
      </p:sp>
      <p:sp>
        <p:nvSpPr>
          <p:cNvPr id="31" name="Text 29"/>
          <p:cNvSpPr/>
          <p:nvPr/>
        </p:nvSpPr>
        <p:spPr>
          <a:xfrm>
            <a:off x="1005840" y="5870448"/>
            <a:ext cx="10149840" cy="548640"/>
          </a:xfrm>
          <a:prstGeom prst="rect">
            <a:avLst/>
          </a:prstGeom>
          <a:noFill/>
          <a:ln/>
        </p:spPr>
        <p:txBody>
          <a:bodyPr wrap="square" lIns="0" tIns="0" rIns="0" bIns="0" rtlCol="0" anchor="ctr"/>
          <a:lstStyle/>
          <a:p>
            <a:pPr indent="0" marL="0">
              <a:buNone/>
            </a:pPr>
            <a:r>
              <a:rPr lang="en-US" sz="1350" i="1" dirty="0">
                <a:solidFill>
                  <a:srgbClr val="1A1A1A"/>
                </a:solidFill>
                <a:latin typeface="Calibri" pitchFamily="34" charset="0"/>
                <a:ea typeface="Calibri" pitchFamily="34" charset="-122"/>
                <a:cs typeface="Calibri" pitchFamily="34" charset="-120"/>
              </a:rPr>
              <a:t>These ratings mix fact and judgment — activity and radio cost are countable, audio quality is not. Treat them as one operator's honest starting point, then go and listen for yourself.</a:t>
            </a:r>
            <a:endParaRPr lang="en-US" sz="13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CHOOSING</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Where the radios actually come from</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Two different markets feed this hobby — a new-radio market and a surplus one — and no two modes draw on them the same way.</a:t>
            </a:r>
            <a:endParaRPr lang="en-US" sz="1550" dirty="0"/>
          </a:p>
        </p:txBody>
      </p:sp>
      <p:sp>
        <p:nvSpPr>
          <p:cNvPr id="5" name="Shape 3"/>
          <p:cNvSpPr/>
          <p:nvPr/>
        </p:nvSpPr>
        <p:spPr>
          <a:xfrm>
            <a:off x="640080" y="2240280"/>
            <a:ext cx="10881360" cy="411480"/>
          </a:xfrm>
          <a:prstGeom prst="rect">
            <a:avLst/>
          </a:prstGeom>
          <a:solidFill>
            <a:srgbClr val="2C3E50"/>
          </a:solidFill>
          <a:ln w="12700">
            <a:solidFill>
              <a:srgbClr val="2C3E50"/>
            </a:solidFill>
            <a:prstDash val="solid"/>
          </a:ln>
        </p:spPr>
      </p:sp>
      <p:sp>
        <p:nvSpPr>
          <p:cNvPr id="6" name="Text 4"/>
          <p:cNvSpPr/>
          <p:nvPr/>
        </p:nvSpPr>
        <p:spPr>
          <a:xfrm>
            <a:off x="868680" y="2240280"/>
            <a:ext cx="1188720" cy="41148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alibri" pitchFamily="34" charset="0"/>
                <a:ea typeface="Calibri" pitchFamily="34" charset="-122"/>
                <a:cs typeface="Calibri" pitchFamily="34" charset="-120"/>
              </a:rPr>
              <a:t>MODE</a:t>
            </a:r>
            <a:endParaRPr lang="en-US" sz="1100" dirty="0"/>
          </a:p>
        </p:txBody>
      </p:sp>
      <p:sp>
        <p:nvSpPr>
          <p:cNvPr id="7" name="Text 5"/>
          <p:cNvSpPr/>
          <p:nvPr/>
        </p:nvSpPr>
        <p:spPr>
          <a:xfrm>
            <a:off x="2103120" y="2240280"/>
            <a:ext cx="1828800" cy="41148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alibri" pitchFamily="34" charset="0"/>
                <a:ea typeface="Calibri" pitchFamily="34" charset="-122"/>
                <a:cs typeface="Calibri" pitchFamily="34" charset="-120"/>
              </a:rPr>
              <a:t>NEW</a:t>
            </a:r>
            <a:endParaRPr lang="en-US" sz="1100" dirty="0"/>
          </a:p>
        </p:txBody>
      </p:sp>
      <p:sp>
        <p:nvSpPr>
          <p:cNvPr id="8" name="Text 6"/>
          <p:cNvSpPr/>
          <p:nvPr/>
        </p:nvSpPr>
        <p:spPr>
          <a:xfrm>
            <a:off x="3977640" y="2240280"/>
            <a:ext cx="2468880" cy="41148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alibri" pitchFamily="34" charset="0"/>
                <a:ea typeface="Calibri" pitchFamily="34" charset="-122"/>
                <a:cs typeface="Calibri" pitchFamily="34" charset="-120"/>
              </a:rPr>
              <a:t>USED / SURPLUS</a:t>
            </a:r>
            <a:endParaRPr lang="en-US" sz="1100" dirty="0"/>
          </a:p>
        </p:txBody>
      </p:sp>
      <p:sp>
        <p:nvSpPr>
          <p:cNvPr id="9" name="Text 7"/>
          <p:cNvSpPr/>
          <p:nvPr/>
        </p:nvSpPr>
        <p:spPr>
          <a:xfrm>
            <a:off x="6537960" y="2240280"/>
            <a:ext cx="4846320" cy="41148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alibri" pitchFamily="34" charset="0"/>
                <a:ea typeface="Calibri" pitchFamily="34" charset="-122"/>
                <a:cs typeface="Calibri" pitchFamily="34" charset="-120"/>
              </a:rPr>
              <a:t>WHO MAKES THEM</a:t>
            </a:r>
            <a:endParaRPr lang="en-US" sz="1100" dirty="0"/>
          </a:p>
        </p:txBody>
      </p:sp>
      <p:sp>
        <p:nvSpPr>
          <p:cNvPr id="10" name="Shape 8"/>
          <p:cNvSpPr/>
          <p:nvPr/>
        </p:nvSpPr>
        <p:spPr>
          <a:xfrm>
            <a:off x="640080" y="2651760"/>
            <a:ext cx="10881360" cy="566928"/>
          </a:xfrm>
          <a:prstGeom prst="rect">
            <a:avLst/>
          </a:prstGeom>
          <a:solidFill>
            <a:srgbClr val="F2F4F7"/>
          </a:solidFill>
          <a:ln w="12700">
            <a:solidFill>
              <a:srgbClr val="F2F4F7"/>
            </a:solidFill>
            <a:prstDash val="solid"/>
          </a:ln>
        </p:spPr>
      </p:sp>
      <p:sp>
        <p:nvSpPr>
          <p:cNvPr id="11" name="Text 9"/>
          <p:cNvSpPr/>
          <p:nvPr/>
        </p:nvSpPr>
        <p:spPr>
          <a:xfrm>
            <a:off x="868680" y="2651760"/>
            <a:ext cx="1188720" cy="566928"/>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DMR</a:t>
            </a:r>
            <a:endParaRPr lang="en-US" sz="1400" dirty="0"/>
          </a:p>
        </p:txBody>
      </p:sp>
      <p:sp>
        <p:nvSpPr>
          <p:cNvPr id="12" name="Text 10"/>
          <p:cNvSpPr/>
          <p:nvPr/>
        </p:nvSpPr>
        <p:spPr>
          <a:xfrm>
            <a:off x="2103120" y="2651760"/>
            <a:ext cx="1828800" cy="566928"/>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Many makers, new</a:t>
            </a:r>
            <a:endParaRPr lang="en-US" sz="1250" dirty="0"/>
          </a:p>
        </p:txBody>
      </p:sp>
      <p:sp>
        <p:nvSpPr>
          <p:cNvPr id="13" name="Text 11"/>
          <p:cNvSpPr/>
          <p:nvPr/>
        </p:nvSpPr>
        <p:spPr>
          <a:xfrm>
            <a:off x="3977640" y="2651760"/>
            <a:ext cx="2468880" cy="566928"/>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Deep — commercial fleet turnover</a:t>
            </a:r>
            <a:endParaRPr lang="en-US" sz="1250" dirty="0"/>
          </a:p>
        </p:txBody>
      </p:sp>
      <p:sp>
        <p:nvSpPr>
          <p:cNvPr id="14" name="Text 12"/>
          <p:cNvSpPr/>
          <p:nvPr/>
        </p:nvSpPr>
        <p:spPr>
          <a:xfrm>
            <a:off x="6537960" y="2651760"/>
            <a:ext cx="4846320" cy="566928"/>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Baofeng, Radioddity, Retevis · AnyTone, TYT, BTECH · Motorola, Hytera, Kenwood</a:t>
            </a:r>
            <a:endParaRPr lang="en-US" sz="1200" dirty="0"/>
          </a:p>
        </p:txBody>
      </p:sp>
      <p:sp>
        <p:nvSpPr>
          <p:cNvPr id="15" name="Text 13"/>
          <p:cNvSpPr/>
          <p:nvPr/>
        </p:nvSpPr>
        <p:spPr>
          <a:xfrm>
            <a:off x="868680" y="3218688"/>
            <a:ext cx="1188720" cy="566928"/>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C4FM</a:t>
            </a:r>
            <a:endParaRPr lang="en-US" sz="1400" dirty="0"/>
          </a:p>
        </p:txBody>
      </p:sp>
      <p:sp>
        <p:nvSpPr>
          <p:cNvPr id="16" name="Text 14"/>
          <p:cNvSpPr/>
          <p:nvPr/>
        </p:nvSpPr>
        <p:spPr>
          <a:xfrm>
            <a:off x="2103120" y="3218688"/>
            <a:ext cx="1828800" cy="566928"/>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Yes — one maker</a:t>
            </a:r>
            <a:endParaRPr lang="en-US" sz="1250" dirty="0"/>
          </a:p>
        </p:txBody>
      </p:sp>
      <p:sp>
        <p:nvSpPr>
          <p:cNvPr id="17" name="Text 15"/>
          <p:cNvSpPr/>
          <p:nvPr/>
        </p:nvSpPr>
        <p:spPr>
          <a:xfrm>
            <a:off x="3977640" y="3218688"/>
            <a:ext cx="2468880" cy="566928"/>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Thin</a:t>
            </a:r>
            <a:endParaRPr lang="en-US" sz="1250" dirty="0"/>
          </a:p>
        </p:txBody>
      </p:sp>
      <p:sp>
        <p:nvSpPr>
          <p:cNvPr id="18" name="Text 16"/>
          <p:cNvSpPr/>
          <p:nvPr/>
        </p:nvSpPr>
        <p:spPr>
          <a:xfrm>
            <a:off x="6537960" y="3218688"/>
            <a:ext cx="4846320" cy="566928"/>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Yaesu</a:t>
            </a:r>
            <a:endParaRPr lang="en-US" sz="1200" dirty="0"/>
          </a:p>
        </p:txBody>
      </p:sp>
      <p:sp>
        <p:nvSpPr>
          <p:cNvPr id="19" name="Shape 17"/>
          <p:cNvSpPr/>
          <p:nvPr/>
        </p:nvSpPr>
        <p:spPr>
          <a:xfrm>
            <a:off x="640080" y="3785616"/>
            <a:ext cx="10881360" cy="566928"/>
          </a:xfrm>
          <a:prstGeom prst="rect">
            <a:avLst/>
          </a:prstGeom>
          <a:solidFill>
            <a:srgbClr val="F2F4F7"/>
          </a:solidFill>
          <a:ln w="12700">
            <a:solidFill>
              <a:srgbClr val="F2F4F7"/>
            </a:solidFill>
            <a:prstDash val="solid"/>
          </a:ln>
        </p:spPr>
      </p:sp>
      <p:sp>
        <p:nvSpPr>
          <p:cNvPr id="20" name="Text 18"/>
          <p:cNvSpPr/>
          <p:nvPr/>
        </p:nvSpPr>
        <p:spPr>
          <a:xfrm>
            <a:off x="868680" y="3785616"/>
            <a:ext cx="1188720" cy="566928"/>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D-STAR</a:t>
            </a:r>
            <a:endParaRPr lang="en-US" sz="1400" dirty="0"/>
          </a:p>
        </p:txBody>
      </p:sp>
      <p:sp>
        <p:nvSpPr>
          <p:cNvPr id="21" name="Text 19"/>
          <p:cNvSpPr/>
          <p:nvPr/>
        </p:nvSpPr>
        <p:spPr>
          <a:xfrm>
            <a:off x="2103120" y="3785616"/>
            <a:ext cx="1828800" cy="566928"/>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Yes</a:t>
            </a:r>
            <a:endParaRPr lang="en-US" sz="1250" dirty="0"/>
          </a:p>
        </p:txBody>
      </p:sp>
      <p:sp>
        <p:nvSpPr>
          <p:cNvPr id="22" name="Text 20"/>
          <p:cNvSpPr/>
          <p:nvPr/>
        </p:nvSpPr>
        <p:spPr>
          <a:xfrm>
            <a:off x="3977640" y="3785616"/>
            <a:ext cx="2468880" cy="566928"/>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Modest</a:t>
            </a:r>
            <a:endParaRPr lang="en-US" sz="1250" dirty="0"/>
          </a:p>
        </p:txBody>
      </p:sp>
      <p:sp>
        <p:nvSpPr>
          <p:cNvPr id="23" name="Text 21"/>
          <p:cNvSpPr/>
          <p:nvPr/>
        </p:nvSpPr>
        <p:spPr>
          <a:xfrm>
            <a:off x="6537960" y="3785616"/>
            <a:ext cx="4846320" cy="566928"/>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Icom, and Kenwood</a:t>
            </a:r>
            <a:endParaRPr lang="en-US" sz="1200" dirty="0"/>
          </a:p>
        </p:txBody>
      </p:sp>
      <p:sp>
        <p:nvSpPr>
          <p:cNvPr id="24" name="Text 22"/>
          <p:cNvSpPr/>
          <p:nvPr/>
        </p:nvSpPr>
        <p:spPr>
          <a:xfrm>
            <a:off x="868680" y="4352544"/>
            <a:ext cx="1188720" cy="566928"/>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NXDN</a:t>
            </a:r>
            <a:endParaRPr lang="en-US" sz="1400" dirty="0"/>
          </a:p>
        </p:txBody>
      </p:sp>
      <p:sp>
        <p:nvSpPr>
          <p:cNvPr id="25" name="Text 23"/>
          <p:cNvSpPr/>
          <p:nvPr/>
        </p:nvSpPr>
        <p:spPr>
          <a:xfrm>
            <a:off x="2103120" y="4352544"/>
            <a:ext cx="1828800" cy="566928"/>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Commercial only</a:t>
            </a:r>
            <a:endParaRPr lang="en-US" sz="1250" dirty="0"/>
          </a:p>
        </p:txBody>
      </p:sp>
      <p:sp>
        <p:nvSpPr>
          <p:cNvPr id="26" name="Text 24"/>
          <p:cNvSpPr/>
          <p:nvPr/>
        </p:nvSpPr>
        <p:spPr>
          <a:xfrm>
            <a:off x="3977640" y="4352544"/>
            <a:ext cx="2468880" cy="566928"/>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Surplus IDAS and NEXEDGE</a:t>
            </a:r>
            <a:endParaRPr lang="en-US" sz="1250" dirty="0"/>
          </a:p>
        </p:txBody>
      </p:sp>
      <p:sp>
        <p:nvSpPr>
          <p:cNvPr id="27" name="Text 25"/>
          <p:cNvSpPr/>
          <p:nvPr/>
        </p:nvSpPr>
        <p:spPr>
          <a:xfrm>
            <a:off x="6537960" y="4352544"/>
            <a:ext cx="4846320" cy="566928"/>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Icom (IDAS), Kenwood (NEXEDGE)</a:t>
            </a:r>
            <a:endParaRPr lang="en-US" sz="1200" dirty="0"/>
          </a:p>
        </p:txBody>
      </p:sp>
      <p:sp>
        <p:nvSpPr>
          <p:cNvPr id="28" name="Shape 26"/>
          <p:cNvSpPr/>
          <p:nvPr/>
        </p:nvSpPr>
        <p:spPr>
          <a:xfrm>
            <a:off x="640080" y="4919472"/>
            <a:ext cx="10881360" cy="566928"/>
          </a:xfrm>
          <a:prstGeom prst="rect">
            <a:avLst/>
          </a:prstGeom>
          <a:solidFill>
            <a:srgbClr val="F2F4F7"/>
          </a:solidFill>
          <a:ln w="12700">
            <a:solidFill>
              <a:srgbClr val="F2F4F7"/>
            </a:solidFill>
            <a:prstDash val="solid"/>
          </a:ln>
        </p:spPr>
      </p:sp>
      <p:sp>
        <p:nvSpPr>
          <p:cNvPr id="29" name="Text 27"/>
          <p:cNvSpPr/>
          <p:nvPr/>
        </p:nvSpPr>
        <p:spPr>
          <a:xfrm>
            <a:off x="868680" y="4919472"/>
            <a:ext cx="1188720" cy="566928"/>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P25</a:t>
            </a:r>
            <a:endParaRPr lang="en-US" sz="1400" dirty="0"/>
          </a:p>
        </p:txBody>
      </p:sp>
      <p:sp>
        <p:nvSpPr>
          <p:cNvPr id="30" name="Text 28"/>
          <p:cNvSpPr/>
          <p:nvPr/>
        </p:nvSpPr>
        <p:spPr>
          <a:xfrm>
            <a:off x="2103120" y="4919472"/>
            <a:ext cx="1828800" cy="566928"/>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Rarely aimed at hams</a:t>
            </a:r>
            <a:endParaRPr lang="en-US" sz="1250" dirty="0"/>
          </a:p>
        </p:txBody>
      </p:sp>
      <p:sp>
        <p:nvSpPr>
          <p:cNvPr id="31" name="Text 29"/>
          <p:cNvSpPr/>
          <p:nvPr/>
        </p:nvSpPr>
        <p:spPr>
          <a:xfrm>
            <a:off x="3977640" y="4919472"/>
            <a:ext cx="2468880" cy="566928"/>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This IS the market</a:t>
            </a:r>
            <a:endParaRPr lang="en-US" sz="1250" dirty="0"/>
          </a:p>
        </p:txBody>
      </p:sp>
      <p:sp>
        <p:nvSpPr>
          <p:cNvPr id="32" name="Text 30"/>
          <p:cNvSpPr/>
          <p:nvPr/>
        </p:nvSpPr>
        <p:spPr>
          <a:xfrm>
            <a:off x="6537960" y="4919472"/>
            <a:ext cx="4846320" cy="566928"/>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Retired public-safety gear — Motorola and others</a:t>
            </a:r>
            <a:endParaRPr lang="en-US" sz="1200" dirty="0"/>
          </a:p>
        </p:txBody>
      </p:sp>
      <p:sp>
        <p:nvSpPr>
          <p:cNvPr id="33" name="Text 31"/>
          <p:cNvSpPr/>
          <p:nvPr/>
        </p:nvSpPr>
        <p:spPr>
          <a:xfrm>
            <a:off x="868680" y="5486400"/>
            <a:ext cx="1188720" cy="566928"/>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M17</a:t>
            </a:r>
            <a:endParaRPr lang="en-US" sz="1400" dirty="0"/>
          </a:p>
        </p:txBody>
      </p:sp>
      <p:sp>
        <p:nvSpPr>
          <p:cNvPr id="34" name="Text 32"/>
          <p:cNvSpPr/>
          <p:nvPr/>
        </p:nvSpPr>
        <p:spPr>
          <a:xfrm>
            <a:off x="2103120" y="5486400"/>
            <a:ext cx="1828800" cy="566928"/>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Open hardware, emerging</a:t>
            </a:r>
            <a:endParaRPr lang="en-US" sz="1250" dirty="0"/>
          </a:p>
        </p:txBody>
      </p:sp>
      <p:sp>
        <p:nvSpPr>
          <p:cNvPr id="35" name="Text 33"/>
          <p:cNvSpPr/>
          <p:nvPr/>
        </p:nvSpPr>
        <p:spPr>
          <a:xfrm>
            <a:off x="3977640" y="5486400"/>
            <a:ext cx="2468880" cy="566928"/>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a:t>
            </a:r>
            <a:endParaRPr lang="en-US" sz="1250" dirty="0"/>
          </a:p>
        </p:txBody>
      </p:sp>
      <p:sp>
        <p:nvSpPr>
          <p:cNvPr id="36" name="Text 34"/>
          <p:cNvSpPr/>
          <p:nvPr/>
        </p:nvSpPr>
        <p:spPr>
          <a:xfrm>
            <a:off x="6537960" y="5486400"/>
            <a:ext cx="4846320" cy="566928"/>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Hotspots, modules, and OpenRTX-flashed radios</a:t>
            </a:r>
            <a:endParaRPr lang="en-US" sz="1200" dirty="0"/>
          </a:p>
        </p:txBody>
      </p:sp>
      <p:sp>
        <p:nvSpPr>
          <p:cNvPr id="37" name="Shape 35"/>
          <p:cNvSpPr/>
          <p:nvPr/>
        </p:nvSpPr>
        <p:spPr>
          <a:xfrm>
            <a:off x="640080" y="6126480"/>
            <a:ext cx="10881360" cy="594360"/>
          </a:xfrm>
          <a:prstGeom prst="roundRect">
            <a:avLst>
              <a:gd name="adj" fmla="val 13846"/>
            </a:avLst>
          </a:prstGeom>
          <a:solidFill>
            <a:srgbClr val="FDF3F2"/>
          </a:solidFill>
          <a:ln w="12700">
            <a:solidFill>
              <a:srgbClr val="DDE2E8"/>
            </a:solidFill>
            <a:prstDash val="solid"/>
          </a:ln>
        </p:spPr>
      </p:sp>
      <p:sp>
        <p:nvSpPr>
          <p:cNvPr id="38" name="Text 36"/>
          <p:cNvSpPr/>
          <p:nvPr/>
        </p:nvSpPr>
        <p:spPr>
          <a:xfrm>
            <a:off x="1005840" y="6217920"/>
            <a:ext cx="10149840" cy="411480"/>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For P25 and NXDN, buying used is not the thrifty option — it is essentially the only option.</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CHOOSING</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Cheapest to most expensive</a:t>
            </a:r>
            <a:endParaRPr lang="en-US" sz="3400" dirty="0"/>
          </a:p>
        </p:txBody>
      </p:sp>
      <p:sp>
        <p:nvSpPr>
          <p:cNvPr id="4" name="Text 2"/>
          <p:cNvSpPr/>
          <p:nvPr/>
        </p:nvSpPr>
        <p:spPr>
          <a:xfrm>
            <a:off x="640080" y="1645920"/>
            <a:ext cx="10881360" cy="36576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Cheap radios and plenty of choice, rated together — because in practice they arrive together.</a:t>
            </a:r>
            <a:endParaRPr lang="en-US" sz="1550" dirty="0"/>
          </a:p>
        </p:txBody>
      </p:sp>
      <p:sp>
        <p:nvSpPr>
          <p:cNvPr id="5" name="Text 3"/>
          <p:cNvSpPr/>
          <p:nvPr/>
        </p:nvSpPr>
        <p:spPr>
          <a:xfrm>
            <a:off x="685800" y="2194560"/>
            <a:ext cx="2103120" cy="457200"/>
          </a:xfrm>
          <a:prstGeom prst="rect">
            <a:avLst/>
          </a:prstGeom>
          <a:noFill/>
          <a:ln/>
        </p:spPr>
        <p:txBody>
          <a:bodyPr wrap="square" lIns="0" tIns="0" rIns="0" bIns="0" rtlCol="0" anchor="ctr"/>
          <a:lstStyle/>
          <a:p>
            <a:pPr algn="r" indent="0" marL="0">
              <a:buNone/>
            </a:pPr>
            <a:r>
              <a:rPr lang="en-US" sz="1400" b="1" dirty="0">
                <a:solidFill>
                  <a:srgbClr val="2C3E50"/>
                </a:solidFill>
                <a:latin typeface="Calibri" pitchFamily="34" charset="0"/>
                <a:ea typeface="Calibri" pitchFamily="34" charset="-122"/>
                <a:cs typeface="Calibri" pitchFamily="34" charset="-120"/>
              </a:rPr>
              <a:t>DMR</a:t>
            </a:r>
            <a:endParaRPr lang="en-US" sz="1400" dirty="0"/>
          </a:p>
        </p:txBody>
      </p:sp>
      <p:sp>
        <p:nvSpPr>
          <p:cNvPr id="6" name="Shape 4"/>
          <p:cNvSpPr/>
          <p:nvPr/>
        </p:nvSpPr>
        <p:spPr>
          <a:xfrm>
            <a:off x="2926080" y="2276856"/>
            <a:ext cx="2377440" cy="292608"/>
          </a:xfrm>
          <a:prstGeom prst="rect">
            <a:avLst/>
          </a:prstGeom>
          <a:solidFill>
            <a:srgbClr val="F1F3F6"/>
          </a:solidFill>
          <a:ln w="12700">
            <a:solidFill>
              <a:srgbClr val="333333"/>
            </a:solidFill>
            <a:prstDash val="solid"/>
          </a:ln>
        </p:spPr>
      </p:sp>
      <p:sp>
        <p:nvSpPr>
          <p:cNvPr id="7" name="Shape 5"/>
          <p:cNvSpPr/>
          <p:nvPr/>
        </p:nvSpPr>
        <p:spPr>
          <a:xfrm>
            <a:off x="2926080" y="2276856"/>
            <a:ext cx="2377440" cy="292608"/>
          </a:xfrm>
          <a:prstGeom prst="rect">
            <a:avLst/>
          </a:prstGeom>
          <a:solidFill>
            <a:srgbClr val="1F8A4C"/>
          </a:solidFill>
          <a:ln w="12700">
            <a:solidFill>
              <a:srgbClr val="333333"/>
            </a:solidFill>
            <a:prstDash val="solid"/>
          </a:ln>
        </p:spPr>
      </p:sp>
      <p:sp>
        <p:nvSpPr>
          <p:cNvPr id="8" name="Text 6"/>
          <p:cNvSpPr/>
          <p:nvPr/>
        </p:nvSpPr>
        <p:spPr>
          <a:xfrm>
            <a:off x="5532120" y="2194560"/>
            <a:ext cx="5943600" cy="4572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Anything from a budget import to fleet-grade iron. The widest range of any mode, by a distance.</a:t>
            </a:r>
            <a:endParaRPr lang="en-US" sz="1250" dirty="0"/>
          </a:p>
        </p:txBody>
      </p:sp>
      <p:sp>
        <p:nvSpPr>
          <p:cNvPr id="9" name="Text 7"/>
          <p:cNvSpPr/>
          <p:nvPr/>
        </p:nvSpPr>
        <p:spPr>
          <a:xfrm>
            <a:off x="685800" y="2706624"/>
            <a:ext cx="2103120" cy="457200"/>
          </a:xfrm>
          <a:prstGeom prst="rect">
            <a:avLst/>
          </a:prstGeom>
          <a:noFill/>
          <a:ln/>
        </p:spPr>
        <p:txBody>
          <a:bodyPr wrap="square" lIns="0" tIns="0" rIns="0" bIns="0" rtlCol="0" anchor="ctr"/>
          <a:lstStyle/>
          <a:p>
            <a:pPr algn="r" indent="0" marL="0">
              <a:buNone/>
            </a:pPr>
            <a:r>
              <a:rPr lang="en-US" sz="1400" b="1" dirty="0">
                <a:solidFill>
                  <a:srgbClr val="2C3E50"/>
                </a:solidFill>
                <a:latin typeface="Calibri" pitchFamily="34" charset="0"/>
                <a:ea typeface="Calibri" pitchFamily="34" charset="-122"/>
                <a:cs typeface="Calibri" pitchFamily="34" charset="-120"/>
              </a:rPr>
              <a:t>C4FM / Fusion</a:t>
            </a:r>
            <a:endParaRPr lang="en-US" sz="1400" dirty="0"/>
          </a:p>
        </p:txBody>
      </p:sp>
      <p:sp>
        <p:nvSpPr>
          <p:cNvPr id="10" name="Shape 8"/>
          <p:cNvSpPr/>
          <p:nvPr/>
        </p:nvSpPr>
        <p:spPr>
          <a:xfrm>
            <a:off x="2926080" y="2788920"/>
            <a:ext cx="2377440" cy="292608"/>
          </a:xfrm>
          <a:prstGeom prst="rect">
            <a:avLst/>
          </a:prstGeom>
          <a:solidFill>
            <a:srgbClr val="F1F3F6"/>
          </a:solidFill>
          <a:ln w="12700">
            <a:solidFill>
              <a:srgbClr val="333333"/>
            </a:solidFill>
            <a:prstDash val="solid"/>
          </a:ln>
        </p:spPr>
      </p:sp>
      <p:sp>
        <p:nvSpPr>
          <p:cNvPr id="11" name="Shape 9"/>
          <p:cNvSpPr/>
          <p:nvPr/>
        </p:nvSpPr>
        <p:spPr>
          <a:xfrm>
            <a:off x="2926080" y="2788920"/>
            <a:ext cx="1426464" cy="292608"/>
          </a:xfrm>
          <a:prstGeom prst="rect">
            <a:avLst/>
          </a:prstGeom>
          <a:solidFill>
            <a:srgbClr val="2C3E50"/>
          </a:solidFill>
          <a:ln w="12700">
            <a:solidFill>
              <a:srgbClr val="333333"/>
            </a:solidFill>
            <a:prstDash val="solid"/>
          </a:ln>
        </p:spPr>
      </p:sp>
      <p:sp>
        <p:nvSpPr>
          <p:cNvPr id="12" name="Text 10"/>
          <p:cNvSpPr/>
          <p:nvPr/>
        </p:nvSpPr>
        <p:spPr>
          <a:xfrm>
            <a:off x="5532120" y="2706624"/>
            <a:ext cx="5943600" cy="4572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One maker, so one price ladder — but a real one, from handheld to base.</a:t>
            </a:r>
            <a:endParaRPr lang="en-US" sz="1250" dirty="0"/>
          </a:p>
        </p:txBody>
      </p:sp>
      <p:sp>
        <p:nvSpPr>
          <p:cNvPr id="13" name="Text 11"/>
          <p:cNvSpPr/>
          <p:nvPr/>
        </p:nvSpPr>
        <p:spPr>
          <a:xfrm>
            <a:off x="685800" y="3218688"/>
            <a:ext cx="2103120" cy="457200"/>
          </a:xfrm>
          <a:prstGeom prst="rect">
            <a:avLst/>
          </a:prstGeom>
          <a:noFill/>
          <a:ln/>
        </p:spPr>
        <p:txBody>
          <a:bodyPr wrap="square" lIns="0" tIns="0" rIns="0" bIns="0" rtlCol="0" anchor="ctr"/>
          <a:lstStyle/>
          <a:p>
            <a:pPr algn="r" indent="0" marL="0">
              <a:buNone/>
            </a:pPr>
            <a:r>
              <a:rPr lang="en-US" sz="1400" b="1" dirty="0">
                <a:solidFill>
                  <a:srgbClr val="2C3E50"/>
                </a:solidFill>
                <a:latin typeface="Calibri" pitchFamily="34" charset="0"/>
                <a:ea typeface="Calibri" pitchFamily="34" charset="-122"/>
                <a:cs typeface="Calibri" pitchFamily="34" charset="-120"/>
              </a:rPr>
              <a:t>D-STAR</a:t>
            </a:r>
            <a:endParaRPr lang="en-US" sz="1400" dirty="0"/>
          </a:p>
        </p:txBody>
      </p:sp>
      <p:sp>
        <p:nvSpPr>
          <p:cNvPr id="14" name="Shape 12"/>
          <p:cNvSpPr/>
          <p:nvPr/>
        </p:nvSpPr>
        <p:spPr>
          <a:xfrm>
            <a:off x="2926080" y="3300984"/>
            <a:ext cx="2377440" cy="292608"/>
          </a:xfrm>
          <a:prstGeom prst="rect">
            <a:avLst/>
          </a:prstGeom>
          <a:solidFill>
            <a:srgbClr val="F1F3F6"/>
          </a:solidFill>
          <a:ln w="12700">
            <a:solidFill>
              <a:srgbClr val="333333"/>
            </a:solidFill>
            <a:prstDash val="solid"/>
          </a:ln>
        </p:spPr>
      </p:sp>
      <p:sp>
        <p:nvSpPr>
          <p:cNvPr id="15" name="Shape 13"/>
          <p:cNvSpPr/>
          <p:nvPr/>
        </p:nvSpPr>
        <p:spPr>
          <a:xfrm>
            <a:off x="2926080" y="3300984"/>
            <a:ext cx="950976" cy="292608"/>
          </a:xfrm>
          <a:prstGeom prst="rect">
            <a:avLst/>
          </a:prstGeom>
          <a:solidFill>
            <a:srgbClr val="9AA6B2"/>
          </a:solidFill>
          <a:ln w="12700">
            <a:solidFill>
              <a:srgbClr val="333333"/>
            </a:solidFill>
            <a:prstDash val="solid"/>
          </a:ln>
        </p:spPr>
      </p:sp>
      <p:sp>
        <p:nvSpPr>
          <p:cNvPr id="16" name="Text 14"/>
          <p:cNvSpPr/>
          <p:nvPr/>
        </p:nvSpPr>
        <p:spPr>
          <a:xfrm>
            <a:off x="5532120" y="3218688"/>
            <a:ext cx="5943600" cy="4572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Icom-centric, and priced accordingly. Fewer bargains than DMR.</a:t>
            </a:r>
            <a:endParaRPr lang="en-US" sz="1250" dirty="0"/>
          </a:p>
        </p:txBody>
      </p:sp>
      <p:sp>
        <p:nvSpPr>
          <p:cNvPr id="17" name="Text 15"/>
          <p:cNvSpPr/>
          <p:nvPr/>
        </p:nvSpPr>
        <p:spPr>
          <a:xfrm>
            <a:off x="685800" y="3730752"/>
            <a:ext cx="2103120" cy="457200"/>
          </a:xfrm>
          <a:prstGeom prst="rect">
            <a:avLst/>
          </a:prstGeom>
          <a:noFill/>
          <a:ln/>
        </p:spPr>
        <p:txBody>
          <a:bodyPr wrap="square" lIns="0" tIns="0" rIns="0" bIns="0" rtlCol="0" anchor="ctr"/>
          <a:lstStyle/>
          <a:p>
            <a:pPr algn="r" indent="0" marL="0">
              <a:buNone/>
            </a:pPr>
            <a:r>
              <a:rPr lang="en-US" sz="1400" b="1" dirty="0">
                <a:solidFill>
                  <a:srgbClr val="2C3E50"/>
                </a:solidFill>
                <a:latin typeface="Calibri" pitchFamily="34" charset="0"/>
                <a:ea typeface="Calibri" pitchFamily="34" charset="-122"/>
                <a:cs typeface="Calibri" pitchFamily="34" charset="-120"/>
              </a:rPr>
              <a:t>M17</a:t>
            </a:r>
            <a:endParaRPr lang="en-US" sz="1400" dirty="0"/>
          </a:p>
        </p:txBody>
      </p:sp>
      <p:sp>
        <p:nvSpPr>
          <p:cNvPr id="18" name="Shape 16"/>
          <p:cNvSpPr/>
          <p:nvPr/>
        </p:nvSpPr>
        <p:spPr>
          <a:xfrm>
            <a:off x="2926080" y="3813048"/>
            <a:ext cx="2377440" cy="292608"/>
          </a:xfrm>
          <a:prstGeom prst="rect">
            <a:avLst/>
          </a:prstGeom>
          <a:solidFill>
            <a:srgbClr val="F1F3F6"/>
          </a:solidFill>
          <a:ln w="12700">
            <a:solidFill>
              <a:srgbClr val="333333"/>
            </a:solidFill>
            <a:prstDash val="solid"/>
          </a:ln>
        </p:spPr>
      </p:sp>
      <p:sp>
        <p:nvSpPr>
          <p:cNvPr id="19" name="Shape 17"/>
          <p:cNvSpPr/>
          <p:nvPr/>
        </p:nvSpPr>
        <p:spPr>
          <a:xfrm>
            <a:off x="2926080" y="3813048"/>
            <a:ext cx="950976" cy="292608"/>
          </a:xfrm>
          <a:prstGeom prst="rect">
            <a:avLst/>
          </a:prstGeom>
          <a:solidFill>
            <a:srgbClr val="9AA6B2"/>
          </a:solidFill>
          <a:ln w="12700">
            <a:solidFill>
              <a:srgbClr val="333333"/>
            </a:solidFill>
            <a:prstDash val="solid"/>
          </a:ln>
        </p:spPr>
      </p:sp>
      <p:sp>
        <p:nvSpPr>
          <p:cNvPr id="20" name="Text 18"/>
          <p:cNvSpPr/>
          <p:nvPr/>
        </p:nvSpPr>
        <p:spPr>
          <a:xfrm>
            <a:off x="5532120" y="3730752"/>
            <a:ext cx="5943600" cy="4572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Cheap in principle, awkward in practice — hotspots, modules and flashed radios rather than a shelf product.</a:t>
            </a:r>
            <a:endParaRPr lang="en-US" sz="1250" dirty="0"/>
          </a:p>
        </p:txBody>
      </p:sp>
      <p:sp>
        <p:nvSpPr>
          <p:cNvPr id="21" name="Text 19"/>
          <p:cNvSpPr/>
          <p:nvPr/>
        </p:nvSpPr>
        <p:spPr>
          <a:xfrm>
            <a:off x="685800" y="4242816"/>
            <a:ext cx="2103120" cy="457200"/>
          </a:xfrm>
          <a:prstGeom prst="rect">
            <a:avLst/>
          </a:prstGeom>
          <a:noFill/>
          <a:ln/>
        </p:spPr>
        <p:txBody>
          <a:bodyPr wrap="square" lIns="0" tIns="0" rIns="0" bIns="0" rtlCol="0" anchor="ctr"/>
          <a:lstStyle/>
          <a:p>
            <a:pPr algn="r" indent="0" marL="0">
              <a:buNone/>
            </a:pPr>
            <a:r>
              <a:rPr lang="en-US" sz="1400" b="1" dirty="0">
                <a:solidFill>
                  <a:srgbClr val="2C3E50"/>
                </a:solidFill>
                <a:latin typeface="Calibri" pitchFamily="34" charset="0"/>
                <a:ea typeface="Calibri" pitchFamily="34" charset="-122"/>
                <a:cs typeface="Calibri" pitchFamily="34" charset="-120"/>
              </a:rPr>
              <a:t>NXDN</a:t>
            </a:r>
            <a:endParaRPr lang="en-US" sz="1400" dirty="0"/>
          </a:p>
        </p:txBody>
      </p:sp>
      <p:sp>
        <p:nvSpPr>
          <p:cNvPr id="22" name="Shape 20"/>
          <p:cNvSpPr/>
          <p:nvPr/>
        </p:nvSpPr>
        <p:spPr>
          <a:xfrm>
            <a:off x="2926080" y="4325112"/>
            <a:ext cx="2377440" cy="292608"/>
          </a:xfrm>
          <a:prstGeom prst="rect">
            <a:avLst/>
          </a:prstGeom>
          <a:solidFill>
            <a:srgbClr val="F1F3F6"/>
          </a:solidFill>
          <a:ln w="12700">
            <a:solidFill>
              <a:srgbClr val="333333"/>
            </a:solidFill>
            <a:prstDash val="solid"/>
          </a:ln>
        </p:spPr>
      </p:sp>
      <p:sp>
        <p:nvSpPr>
          <p:cNvPr id="23" name="Shape 21"/>
          <p:cNvSpPr/>
          <p:nvPr/>
        </p:nvSpPr>
        <p:spPr>
          <a:xfrm>
            <a:off x="2926080" y="4325112"/>
            <a:ext cx="950976" cy="292608"/>
          </a:xfrm>
          <a:prstGeom prst="rect">
            <a:avLst/>
          </a:prstGeom>
          <a:solidFill>
            <a:srgbClr val="9AA6B2"/>
          </a:solidFill>
          <a:ln w="12700">
            <a:solidFill>
              <a:srgbClr val="333333"/>
            </a:solidFill>
            <a:prstDash val="solid"/>
          </a:ln>
        </p:spPr>
      </p:sp>
      <p:sp>
        <p:nvSpPr>
          <p:cNvPr id="24" name="Text 22"/>
          <p:cNvSpPr/>
          <p:nvPr/>
        </p:nvSpPr>
        <p:spPr>
          <a:xfrm>
            <a:off x="5532120" y="4242816"/>
            <a:ext cx="5943600" cy="4572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Commercial hardware. Little aimed at hams, so you buy what the fleets retired.</a:t>
            </a:r>
            <a:endParaRPr lang="en-US" sz="1250" dirty="0"/>
          </a:p>
        </p:txBody>
      </p:sp>
      <p:sp>
        <p:nvSpPr>
          <p:cNvPr id="25" name="Text 23"/>
          <p:cNvSpPr/>
          <p:nvPr/>
        </p:nvSpPr>
        <p:spPr>
          <a:xfrm>
            <a:off x="685800" y="4754880"/>
            <a:ext cx="2103120" cy="457200"/>
          </a:xfrm>
          <a:prstGeom prst="rect">
            <a:avLst/>
          </a:prstGeom>
          <a:noFill/>
          <a:ln/>
        </p:spPr>
        <p:txBody>
          <a:bodyPr wrap="square" lIns="0" tIns="0" rIns="0" bIns="0" rtlCol="0" anchor="ctr"/>
          <a:lstStyle/>
          <a:p>
            <a:pPr algn="r" indent="0" marL="0">
              <a:buNone/>
            </a:pPr>
            <a:r>
              <a:rPr lang="en-US" sz="1400" b="1" dirty="0">
                <a:solidFill>
                  <a:srgbClr val="2C3E50"/>
                </a:solidFill>
                <a:latin typeface="Calibri" pitchFamily="34" charset="0"/>
                <a:ea typeface="Calibri" pitchFamily="34" charset="-122"/>
                <a:cs typeface="Calibri" pitchFamily="34" charset="-120"/>
              </a:rPr>
              <a:t>P25</a:t>
            </a:r>
            <a:endParaRPr lang="en-US" sz="1400" dirty="0"/>
          </a:p>
        </p:txBody>
      </p:sp>
      <p:sp>
        <p:nvSpPr>
          <p:cNvPr id="26" name="Shape 24"/>
          <p:cNvSpPr/>
          <p:nvPr/>
        </p:nvSpPr>
        <p:spPr>
          <a:xfrm>
            <a:off x="2926080" y="4837176"/>
            <a:ext cx="2377440" cy="292608"/>
          </a:xfrm>
          <a:prstGeom prst="rect">
            <a:avLst/>
          </a:prstGeom>
          <a:solidFill>
            <a:srgbClr val="F1F3F6"/>
          </a:solidFill>
          <a:ln w="12700">
            <a:solidFill>
              <a:srgbClr val="333333"/>
            </a:solidFill>
            <a:prstDash val="solid"/>
          </a:ln>
        </p:spPr>
      </p:sp>
      <p:sp>
        <p:nvSpPr>
          <p:cNvPr id="27" name="Shape 25"/>
          <p:cNvSpPr/>
          <p:nvPr/>
        </p:nvSpPr>
        <p:spPr>
          <a:xfrm>
            <a:off x="2926080" y="4837176"/>
            <a:ext cx="475488" cy="292608"/>
          </a:xfrm>
          <a:prstGeom prst="rect">
            <a:avLst/>
          </a:prstGeom>
          <a:solidFill>
            <a:srgbClr val="9AA6B2"/>
          </a:solidFill>
          <a:ln w="12700">
            <a:solidFill>
              <a:srgbClr val="333333"/>
            </a:solidFill>
            <a:prstDash val="solid"/>
          </a:ln>
        </p:spPr>
      </p:sp>
      <p:sp>
        <p:nvSpPr>
          <p:cNvPr id="28" name="Text 26"/>
          <p:cNvSpPr/>
          <p:nvPr/>
        </p:nvSpPr>
        <p:spPr>
          <a:xfrm>
            <a:off x="5532120" y="4754880"/>
            <a:ext cx="5943600" cy="4572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The most expensive way in. Public-safety gear, new or surplus, and it is priced like it.</a:t>
            </a:r>
            <a:endParaRPr lang="en-US" sz="1250" dirty="0"/>
          </a:p>
        </p:txBody>
      </p:sp>
      <p:sp>
        <p:nvSpPr>
          <p:cNvPr id="29" name="Text 27"/>
          <p:cNvSpPr/>
          <p:nvPr/>
        </p:nvSpPr>
        <p:spPr>
          <a:xfrm>
            <a:off x="2926080" y="5303520"/>
            <a:ext cx="8503920" cy="274320"/>
          </a:xfrm>
          <a:prstGeom prst="rect">
            <a:avLst/>
          </a:prstGeom>
          <a:noFill/>
          <a:ln/>
        </p:spPr>
        <p:txBody>
          <a:bodyPr wrap="square" lIns="0" tIns="0" rIns="0" bIns="0" rtlCol="0" anchor="ctr"/>
          <a:lstStyle/>
          <a:p>
            <a:pPr indent="0" marL="0">
              <a:buNone/>
            </a:pPr>
            <a:r>
              <a:rPr lang="en-US" sz="1150" i="1" dirty="0">
                <a:solidFill>
                  <a:srgbClr val="6B7480"/>
                </a:solidFill>
                <a:latin typeface="Calibri" pitchFamily="34" charset="0"/>
                <a:ea typeface="Calibri" pitchFamily="34" charset="-122"/>
                <a:cs typeface="Calibri" pitchFamily="34" charset="-120"/>
              </a:rPr>
              <a:t>Longer bar = cheaper radios and more of them to choose from.</a:t>
            </a:r>
            <a:endParaRPr lang="en-US" sz="1150" dirty="0"/>
          </a:p>
        </p:txBody>
      </p:sp>
      <p:sp>
        <p:nvSpPr>
          <p:cNvPr id="30" name="Shape 28"/>
          <p:cNvSpPr/>
          <p:nvPr/>
        </p:nvSpPr>
        <p:spPr>
          <a:xfrm>
            <a:off x="640080" y="5715000"/>
            <a:ext cx="10881360" cy="914400"/>
          </a:xfrm>
          <a:prstGeom prst="roundRect">
            <a:avLst>
              <a:gd name="adj" fmla="val 9000"/>
            </a:avLst>
          </a:prstGeom>
          <a:solidFill>
            <a:srgbClr val="F2F4F7"/>
          </a:solidFill>
          <a:ln w="12700">
            <a:solidFill>
              <a:srgbClr val="DDE2E8"/>
            </a:solidFill>
            <a:prstDash val="solid"/>
          </a:ln>
        </p:spPr>
      </p:sp>
      <p:sp>
        <p:nvSpPr>
          <p:cNvPr id="31" name="Text 29"/>
          <p:cNvSpPr/>
          <p:nvPr/>
        </p:nvSpPr>
        <p:spPr>
          <a:xfrm>
            <a:off x="1005840" y="5870448"/>
            <a:ext cx="2103120" cy="320040"/>
          </a:xfrm>
          <a:prstGeom prst="rect">
            <a:avLst/>
          </a:prstGeom>
          <a:noFill/>
          <a:ln/>
        </p:spPr>
        <p:txBody>
          <a:bodyPr wrap="square" lIns="0" tIns="0" rIns="0" bIns="0" rtlCol="0" anchor="ctr"/>
          <a:lstStyle/>
          <a:p>
            <a:pPr indent="0" marL="0">
              <a:buNone/>
            </a:pPr>
            <a:r>
              <a:rPr lang="en-US" sz="1350" b="1" dirty="0">
                <a:solidFill>
                  <a:srgbClr val="2C3E50"/>
                </a:solidFill>
                <a:latin typeface="Calibri" pitchFamily="34" charset="0"/>
                <a:ea typeface="Calibri" pitchFamily="34" charset="-122"/>
                <a:cs typeface="Calibri" pitchFamily="34" charset="-120"/>
              </a:rPr>
              <a:t>Within DMR alone:</a:t>
            </a:r>
            <a:endParaRPr lang="en-US" sz="1350" dirty="0"/>
          </a:p>
        </p:txBody>
      </p:sp>
      <p:sp>
        <p:nvSpPr>
          <p:cNvPr id="32" name="Text 30"/>
          <p:cNvSpPr/>
          <p:nvPr/>
        </p:nvSpPr>
        <p:spPr>
          <a:xfrm>
            <a:off x="3200400" y="5852160"/>
            <a:ext cx="8046720" cy="64008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budget imports — a working handheld for the price of a nice dinner  ·  the ham sweet spot — AnyTone, TYT, BTECH, with the features you will actually use  ·  commercial iron — Motorola, Hytera, Kenwood, and a deep surplus market behind them</a:t>
            </a:r>
            <a:endParaRPr lang="en-US" sz="12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CHOOSING</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honest sheet</a:t>
            </a:r>
            <a:endParaRPr lang="en-US" sz="3400" dirty="0"/>
          </a:p>
        </p:txBody>
      </p:sp>
      <p:sp>
        <p:nvSpPr>
          <p:cNvPr id="4" name="Shape 2"/>
          <p:cNvSpPr/>
          <p:nvPr/>
        </p:nvSpPr>
        <p:spPr>
          <a:xfrm>
            <a:off x="640080" y="1691640"/>
            <a:ext cx="10881360" cy="411480"/>
          </a:xfrm>
          <a:prstGeom prst="rect">
            <a:avLst/>
          </a:prstGeom>
          <a:solidFill>
            <a:srgbClr val="2C3E50"/>
          </a:solidFill>
          <a:ln w="12700">
            <a:solidFill>
              <a:srgbClr val="2C3E50"/>
            </a:solidFill>
            <a:prstDash val="solid"/>
          </a:ln>
        </p:spPr>
      </p:sp>
      <p:sp>
        <p:nvSpPr>
          <p:cNvPr id="5" name="Text 3"/>
          <p:cNvSpPr/>
          <p:nvPr/>
        </p:nvSpPr>
        <p:spPr>
          <a:xfrm>
            <a:off x="868680" y="1691640"/>
            <a:ext cx="1280160" cy="41148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alibri" pitchFamily="34" charset="0"/>
                <a:ea typeface="Calibri" pitchFamily="34" charset="-122"/>
                <a:cs typeface="Calibri" pitchFamily="34" charset="-120"/>
              </a:rPr>
              <a:t>MODE</a:t>
            </a:r>
            <a:endParaRPr lang="en-US" sz="1100" dirty="0"/>
          </a:p>
        </p:txBody>
      </p:sp>
      <p:sp>
        <p:nvSpPr>
          <p:cNvPr id="6" name="Text 4"/>
          <p:cNvSpPr/>
          <p:nvPr/>
        </p:nvSpPr>
        <p:spPr>
          <a:xfrm>
            <a:off x="2240280" y="1691640"/>
            <a:ext cx="4572000" cy="41148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alibri" pitchFamily="34" charset="0"/>
                <a:ea typeface="Calibri" pitchFamily="34" charset="-122"/>
                <a:cs typeface="Calibri" pitchFamily="34" charset="-120"/>
              </a:rPr>
              <a:t>WHAT IT GIVES YOU</a:t>
            </a:r>
            <a:endParaRPr lang="en-US" sz="1100" dirty="0"/>
          </a:p>
        </p:txBody>
      </p:sp>
      <p:sp>
        <p:nvSpPr>
          <p:cNvPr id="7" name="Text 5"/>
          <p:cNvSpPr/>
          <p:nvPr/>
        </p:nvSpPr>
        <p:spPr>
          <a:xfrm>
            <a:off x="7086600" y="1691640"/>
            <a:ext cx="4206240" cy="41148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alibri" pitchFamily="34" charset="0"/>
                <a:ea typeface="Calibri" pitchFamily="34" charset="-122"/>
                <a:cs typeface="Calibri" pitchFamily="34" charset="-120"/>
              </a:rPr>
              <a:t>WHAT IT COSTS YOU</a:t>
            </a:r>
            <a:endParaRPr lang="en-US" sz="1100" dirty="0"/>
          </a:p>
        </p:txBody>
      </p:sp>
      <p:sp>
        <p:nvSpPr>
          <p:cNvPr id="8" name="Shape 6"/>
          <p:cNvSpPr/>
          <p:nvPr/>
        </p:nvSpPr>
        <p:spPr>
          <a:xfrm>
            <a:off x="640080" y="2103120"/>
            <a:ext cx="10881360" cy="658368"/>
          </a:xfrm>
          <a:prstGeom prst="rect">
            <a:avLst/>
          </a:prstGeom>
          <a:solidFill>
            <a:srgbClr val="F2F4F7"/>
          </a:solidFill>
          <a:ln w="12700">
            <a:solidFill>
              <a:srgbClr val="F2F4F7"/>
            </a:solidFill>
            <a:prstDash val="solid"/>
          </a:ln>
        </p:spPr>
      </p:sp>
      <p:sp>
        <p:nvSpPr>
          <p:cNvPr id="9" name="Text 7"/>
          <p:cNvSpPr/>
          <p:nvPr/>
        </p:nvSpPr>
        <p:spPr>
          <a:xfrm>
            <a:off x="868680" y="2103120"/>
            <a:ext cx="1280160" cy="658368"/>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DMR</a:t>
            </a:r>
            <a:endParaRPr lang="en-US" sz="1400" dirty="0"/>
          </a:p>
        </p:txBody>
      </p:sp>
      <p:sp>
        <p:nvSpPr>
          <p:cNvPr id="10" name="Text 8"/>
          <p:cNvSpPr/>
          <p:nvPr/>
        </p:nvSpPr>
        <p:spPr>
          <a:xfrm>
            <a:off x="2240280" y="2103120"/>
            <a:ext cx="4663440" cy="658368"/>
          </a:xfrm>
          <a:prstGeom prst="rect">
            <a:avLst/>
          </a:prstGeom>
          <a:noFill/>
          <a:ln/>
        </p:spPr>
        <p:txBody>
          <a:bodyPr wrap="square" lIns="0" tIns="0" rIns="0" bIns="0" rtlCol="0" anchor="ctr"/>
          <a:lstStyle/>
          <a:p>
            <a:pPr indent="0" marL="0">
              <a:buNone/>
            </a:pPr>
            <a:r>
              <a:rPr lang="en-US" sz="1200" dirty="0">
                <a:solidFill>
                  <a:srgbClr val="1A1A1A"/>
                </a:solidFill>
                <a:latin typeface="Calibri" pitchFamily="34" charset="0"/>
                <a:ea typeface="Calibri" pitchFamily="34" charset="-122"/>
                <a:cs typeface="Calibri" pitchFamily="34" charset="-120"/>
              </a:rPr>
              <a:t>Biggest user base and network. Cheap radios from many vendors. Two conversations per channel.</a:t>
            </a:r>
            <a:endParaRPr lang="en-US" sz="1200" dirty="0"/>
          </a:p>
        </p:txBody>
      </p:sp>
      <p:sp>
        <p:nvSpPr>
          <p:cNvPr id="11" name="Text 9"/>
          <p:cNvSpPr/>
          <p:nvPr/>
        </p:nvSpPr>
        <p:spPr>
          <a:xfrm>
            <a:off x="7086600" y="2103120"/>
            <a:ext cx="4297680" cy="658368"/>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The codeplug is a steep first climb. Easy to overwhelm a brand-new operator.</a:t>
            </a:r>
            <a:endParaRPr lang="en-US" sz="1200" dirty="0"/>
          </a:p>
        </p:txBody>
      </p:sp>
      <p:sp>
        <p:nvSpPr>
          <p:cNvPr id="12" name="Text 10"/>
          <p:cNvSpPr/>
          <p:nvPr/>
        </p:nvSpPr>
        <p:spPr>
          <a:xfrm>
            <a:off x="868680" y="2761488"/>
            <a:ext cx="1280160" cy="658368"/>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C4FM</a:t>
            </a:r>
            <a:endParaRPr lang="en-US" sz="1400" dirty="0"/>
          </a:p>
        </p:txBody>
      </p:sp>
      <p:sp>
        <p:nvSpPr>
          <p:cNvPr id="13" name="Text 11"/>
          <p:cNvSpPr/>
          <p:nvPr/>
        </p:nvSpPr>
        <p:spPr>
          <a:xfrm>
            <a:off x="2240280" y="2761488"/>
            <a:ext cx="4663440" cy="658368"/>
          </a:xfrm>
          <a:prstGeom prst="rect">
            <a:avLst/>
          </a:prstGeom>
          <a:noFill/>
          <a:ln/>
        </p:spPr>
        <p:txBody>
          <a:bodyPr wrap="square" lIns="0" tIns="0" rIns="0" bIns="0" rtlCol="0" anchor="ctr"/>
          <a:lstStyle/>
          <a:p>
            <a:pPr indent="0" marL="0">
              <a:buNone/>
            </a:pPr>
            <a:r>
              <a:rPr lang="en-US" sz="1200" dirty="0">
                <a:solidFill>
                  <a:srgbClr val="1A1A1A"/>
                </a:solidFill>
                <a:latin typeface="Calibri" pitchFamily="34" charset="0"/>
                <a:ea typeface="Calibri" pitchFamily="34" charset="-122"/>
                <a:cs typeface="Calibri" pitchFamily="34" charset="-120"/>
              </a:rPr>
              <a:t>Painless analog-to-digital switching. Beginner and club friendly. No registration.</a:t>
            </a:r>
            <a:endParaRPr lang="en-US" sz="1200" dirty="0"/>
          </a:p>
        </p:txBody>
      </p:sp>
      <p:sp>
        <p:nvSpPr>
          <p:cNvPr id="14" name="Text 12"/>
          <p:cNvSpPr/>
          <p:nvPr/>
        </p:nvSpPr>
        <p:spPr>
          <a:xfrm>
            <a:off x="7086600" y="2761488"/>
            <a:ext cx="4297680" cy="658368"/>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Effectively a single-vendor mode. The Wires-X versus YSF split confuses people.</a:t>
            </a:r>
            <a:endParaRPr lang="en-US" sz="1200" dirty="0"/>
          </a:p>
        </p:txBody>
      </p:sp>
      <p:sp>
        <p:nvSpPr>
          <p:cNvPr id="15" name="Shape 13"/>
          <p:cNvSpPr/>
          <p:nvPr/>
        </p:nvSpPr>
        <p:spPr>
          <a:xfrm>
            <a:off x="640080" y="3419856"/>
            <a:ext cx="10881360" cy="658368"/>
          </a:xfrm>
          <a:prstGeom prst="rect">
            <a:avLst/>
          </a:prstGeom>
          <a:solidFill>
            <a:srgbClr val="F2F4F7"/>
          </a:solidFill>
          <a:ln w="12700">
            <a:solidFill>
              <a:srgbClr val="F2F4F7"/>
            </a:solidFill>
            <a:prstDash val="solid"/>
          </a:ln>
        </p:spPr>
      </p:sp>
      <p:sp>
        <p:nvSpPr>
          <p:cNvPr id="16" name="Text 14"/>
          <p:cNvSpPr/>
          <p:nvPr/>
        </p:nvSpPr>
        <p:spPr>
          <a:xfrm>
            <a:off x="868680" y="3419856"/>
            <a:ext cx="1280160" cy="658368"/>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D-STAR</a:t>
            </a:r>
            <a:endParaRPr lang="en-US" sz="1400" dirty="0"/>
          </a:p>
        </p:txBody>
      </p:sp>
      <p:sp>
        <p:nvSpPr>
          <p:cNvPr id="17" name="Text 15"/>
          <p:cNvSpPr/>
          <p:nvPr/>
        </p:nvSpPr>
        <p:spPr>
          <a:xfrm>
            <a:off x="2240280" y="3419856"/>
            <a:ext cx="4663440" cy="658368"/>
          </a:xfrm>
          <a:prstGeom prst="rect">
            <a:avLst/>
          </a:prstGeom>
          <a:noFill/>
          <a:ln/>
        </p:spPr>
        <p:txBody>
          <a:bodyPr wrap="square" lIns="0" tIns="0" rIns="0" bIns="0" rtlCol="0" anchor="ctr"/>
          <a:lstStyle/>
          <a:p>
            <a:pPr indent="0" marL="0">
              <a:buNone/>
            </a:pPr>
            <a:r>
              <a:rPr lang="en-US" sz="1200" dirty="0">
                <a:solidFill>
                  <a:srgbClr val="1A1A1A"/>
                </a:solidFill>
                <a:latin typeface="Calibri" pitchFamily="34" charset="0"/>
                <a:ea typeface="Calibri" pitchFamily="34" charset="-122"/>
                <a:cs typeface="Calibri" pitchFamily="34" charset="-120"/>
              </a:rPr>
              <a:t>First mode built for hams. Callsign routing. Mature worldwide network. Strong data side.</a:t>
            </a:r>
            <a:endParaRPr lang="en-US" sz="1200" dirty="0"/>
          </a:p>
        </p:txBody>
      </p:sp>
      <p:sp>
        <p:nvSpPr>
          <p:cNvPr id="18" name="Text 16"/>
          <p:cNvSpPr/>
          <p:nvPr/>
        </p:nvSpPr>
        <p:spPr>
          <a:xfrm>
            <a:off x="7086600" y="3419856"/>
            <a:ext cx="4297680" cy="658368"/>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Gateway registration trips up newcomers. Historically Icom-centric. Single slot.</a:t>
            </a:r>
            <a:endParaRPr lang="en-US" sz="1200" dirty="0"/>
          </a:p>
        </p:txBody>
      </p:sp>
      <p:sp>
        <p:nvSpPr>
          <p:cNvPr id="19" name="Text 17"/>
          <p:cNvSpPr/>
          <p:nvPr/>
        </p:nvSpPr>
        <p:spPr>
          <a:xfrm>
            <a:off x="868680" y="4078224"/>
            <a:ext cx="1280160" cy="658368"/>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P25</a:t>
            </a:r>
            <a:endParaRPr lang="en-US" sz="1400" dirty="0"/>
          </a:p>
        </p:txBody>
      </p:sp>
      <p:sp>
        <p:nvSpPr>
          <p:cNvPr id="20" name="Text 18"/>
          <p:cNvSpPr/>
          <p:nvPr/>
        </p:nvSpPr>
        <p:spPr>
          <a:xfrm>
            <a:off x="2240280" y="4078224"/>
            <a:ext cx="4663440" cy="658368"/>
          </a:xfrm>
          <a:prstGeom prst="rect">
            <a:avLst/>
          </a:prstGeom>
          <a:noFill/>
          <a:ln/>
        </p:spPr>
        <p:txBody>
          <a:bodyPr wrap="square" lIns="0" tIns="0" rIns="0" bIns="0" rtlCol="0" anchor="ctr"/>
          <a:lstStyle/>
          <a:p>
            <a:pPr indent="0" marL="0">
              <a:buNone/>
            </a:pPr>
            <a:r>
              <a:rPr lang="en-US" sz="1200" dirty="0">
                <a:solidFill>
                  <a:srgbClr val="1A1A1A"/>
                </a:solidFill>
                <a:latin typeface="Calibri" pitchFamily="34" charset="0"/>
                <a:ea typeface="Calibri" pitchFamily="34" charset="-122"/>
                <a:cs typeface="Calibri" pitchFamily="34" charset="-120"/>
              </a:rPr>
              <a:t>Rugged, public-safety tested. Excellent audio. Transcodes in free software.</a:t>
            </a:r>
            <a:endParaRPr lang="en-US" sz="1200" dirty="0"/>
          </a:p>
        </p:txBody>
      </p:sp>
      <p:sp>
        <p:nvSpPr>
          <p:cNvPr id="21" name="Text 19"/>
          <p:cNvSpPr/>
          <p:nvPr/>
        </p:nvSpPr>
        <p:spPr>
          <a:xfrm>
            <a:off x="7086600" y="4078224"/>
            <a:ext cx="4297680" cy="658368"/>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Radios are pricey. Small ham user base. More capability than most hams need.</a:t>
            </a:r>
            <a:endParaRPr lang="en-US" sz="1200" dirty="0"/>
          </a:p>
        </p:txBody>
      </p:sp>
      <p:sp>
        <p:nvSpPr>
          <p:cNvPr id="22" name="Shape 20"/>
          <p:cNvSpPr/>
          <p:nvPr/>
        </p:nvSpPr>
        <p:spPr>
          <a:xfrm>
            <a:off x="640080" y="4736592"/>
            <a:ext cx="10881360" cy="658368"/>
          </a:xfrm>
          <a:prstGeom prst="rect">
            <a:avLst/>
          </a:prstGeom>
          <a:solidFill>
            <a:srgbClr val="F2F4F7"/>
          </a:solidFill>
          <a:ln w="12700">
            <a:solidFill>
              <a:srgbClr val="F2F4F7"/>
            </a:solidFill>
            <a:prstDash val="solid"/>
          </a:ln>
        </p:spPr>
      </p:sp>
      <p:sp>
        <p:nvSpPr>
          <p:cNvPr id="23" name="Text 21"/>
          <p:cNvSpPr/>
          <p:nvPr/>
        </p:nvSpPr>
        <p:spPr>
          <a:xfrm>
            <a:off x="868680" y="4736592"/>
            <a:ext cx="1280160" cy="658368"/>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NXDN</a:t>
            </a:r>
            <a:endParaRPr lang="en-US" sz="1400" dirty="0"/>
          </a:p>
        </p:txBody>
      </p:sp>
      <p:sp>
        <p:nvSpPr>
          <p:cNvPr id="24" name="Text 22"/>
          <p:cNvSpPr/>
          <p:nvPr/>
        </p:nvSpPr>
        <p:spPr>
          <a:xfrm>
            <a:off x="2240280" y="4736592"/>
            <a:ext cx="4663440" cy="658368"/>
          </a:xfrm>
          <a:prstGeom prst="rect">
            <a:avLst/>
          </a:prstGeom>
          <a:noFill/>
          <a:ln/>
        </p:spPr>
        <p:txBody>
          <a:bodyPr wrap="square" lIns="0" tIns="0" rIns="0" bIns="0" rtlCol="0" anchor="ctr"/>
          <a:lstStyle/>
          <a:p>
            <a:pPr indent="0" marL="0">
              <a:buNone/>
            </a:pPr>
            <a:r>
              <a:rPr lang="en-US" sz="1200" dirty="0">
                <a:solidFill>
                  <a:srgbClr val="1A1A1A"/>
                </a:solidFill>
                <a:latin typeface="Calibri" pitchFamily="34" charset="0"/>
                <a:ea typeface="Calibri" pitchFamily="34" charset="-122"/>
                <a:cs typeface="Calibri" pitchFamily="34" charset="-120"/>
              </a:rPr>
              <a:t>Very spectrum-efficient at 6.25 kHz. Clean for small regional networks. Solid hardware.</a:t>
            </a:r>
            <a:endParaRPr lang="en-US" sz="1200" dirty="0"/>
          </a:p>
        </p:txBody>
      </p:sp>
      <p:sp>
        <p:nvSpPr>
          <p:cNvPr id="25" name="Text 23"/>
          <p:cNvSpPr/>
          <p:nvPr/>
        </p:nvSpPr>
        <p:spPr>
          <a:xfrm>
            <a:off x="7086600" y="4736592"/>
            <a:ext cx="4297680" cy="658368"/>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A small, niche following. Limited radio choice aimed at hams.</a:t>
            </a:r>
            <a:endParaRPr lang="en-US" sz="1200" dirty="0"/>
          </a:p>
        </p:txBody>
      </p:sp>
      <p:sp>
        <p:nvSpPr>
          <p:cNvPr id="26" name="Text 24"/>
          <p:cNvSpPr/>
          <p:nvPr/>
        </p:nvSpPr>
        <p:spPr>
          <a:xfrm>
            <a:off x="868680" y="5394960"/>
            <a:ext cx="1280160" cy="658368"/>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M17</a:t>
            </a:r>
            <a:endParaRPr lang="en-US" sz="1400" dirty="0"/>
          </a:p>
        </p:txBody>
      </p:sp>
      <p:sp>
        <p:nvSpPr>
          <p:cNvPr id="27" name="Text 25"/>
          <p:cNvSpPr/>
          <p:nvPr/>
        </p:nvSpPr>
        <p:spPr>
          <a:xfrm>
            <a:off x="2240280" y="5394960"/>
            <a:ext cx="4663440" cy="658368"/>
          </a:xfrm>
          <a:prstGeom prst="rect">
            <a:avLst/>
          </a:prstGeom>
          <a:noFill/>
          <a:ln/>
        </p:spPr>
        <p:txBody>
          <a:bodyPr wrap="square" lIns="0" tIns="0" rIns="0" bIns="0" rtlCol="0" anchor="ctr"/>
          <a:lstStyle/>
          <a:p>
            <a:pPr indent="0" marL="0">
              <a:buNone/>
            </a:pPr>
            <a:r>
              <a:rPr lang="en-US" sz="1200" dirty="0">
                <a:solidFill>
                  <a:srgbClr val="1A1A1A"/>
                </a:solidFill>
                <a:latin typeface="Calibri" pitchFamily="34" charset="0"/>
                <a:ea typeface="Calibri" pitchFamily="34" charset="-122"/>
                <a:cs typeface="Calibri" pitchFamily="34" charset="-120"/>
              </a:rPr>
              <a:t>Fully open — protocol and codec. No dongle needed. Hackable, and you can contribute.</a:t>
            </a:r>
            <a:endParaRPr lang="en-US" sz="1200" dirty="0"/>
          </a:p>
        </p:txBody>
      </p:sp>
      <p:sp>
        <p:nvSpPr>
          <p:cNvPr id="28" name="Text 26"/>
          <p:cNvSpPr/>
          <p:nvPr/>
        </p:nvSpPr>
        <p:spPr>
          <a:xfrm>
            <a:off x="7086600" y="5394960"/>
            <a:ext cx="4297680" cy="658368"/>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Newest, with one of the smallest user bases. Limited hardware. Still maturing.</a:t>
            </a:r>
            <a:endParaRPr lang="en-US" sz="1200" dirty="0"/>
          </a:p>
        </p:txBody>
      </p:sp>
      <p:sp>
        <p:nvSpPr>
          <p:cNvPr id="29" name="Text 27"/>
          <p:cNvSpPr/>
          <p:nvPr/>
        </p:nvSpPr>
        <p:spPr>
          <a:xfrm>
            <a:off x="640080" y="6172200"/>
            <a:ext cx="10881360" cy="411480"/>
          </a:xfrm>
          <a:prstGeom prst="rect">
            <a:avLst/>
          </a:prstGeom>
          <a:noFill/>
          <a:ln/>
        </p:spPr>
        <p:txBody>
          <a:bodyPr wrap="square" lIns="0" tIns="0" rIns="0" bIns="0" rtlCol="0" anchor="ctr"/>
          <a:lstStyle/>
          <a:p>
            <a:pPr indent="0" marL="0">
              <a:buNone/>
            </a:pPr>
            <a:r>
              <a:rPr lang="en-US" sz="1450" i="1" dirty="0">
                <a:solidFill>
                  <a:srgbClr val="6B7480"/>
                </a:solidFill>
                <a:latin typeface="Calibri" pitchFamily="34" charset="0"/>
                <a:ea typeface="Calibri" pitchFamily="34" charset="-122"/>
                <a:cs typeface="Calibri" pitchFamily="34" charset="-120"/>
              </a:rPr>
              <a:t>Pick the mode your community is already on, and the cons mostly stop mattering. A smaller network is only a downside if nobody you want to talk to is on it.</a:t>
            </a:r>
            <a:endParaRPr lang="en-US" sz="14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FIRST EVENING</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What trips everyone up</a:t>
            </a:r>
            <a:endParaRPr lang="en-US" sz="3400" dirty="0"/>
          </a:p>
        </p:txBody>
      </p:sp>
      <p:sp>
        <p:nvSpPr>
          <p:cNvPr id="4" name="Text 2"/>
          <p:cNvSpPr/>
          <p:nvPr/>
        </p:nvSpPr>
        <p:spPr>
          <a:xfrm>
            <a:off x="640080" y="1645920"/>
            <a:ext cx="10881360" cy="36576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Five things, in the order they will bite you.</a:t>
            </a:r>
            <a:endParaRPr lang="en-US" sz="1550" dirty="0"/>
          </a:p>
        </p:txBody>
      </p:sp>
      <p:sp>
        <p:nvSpPr>
          <p:cNvPr id="5" name="Shape 3"/>
          <p:cNvSpPr/>
          <p:nvPr/>
        </p:nvSpPr>
        <p:spPr>
          <a:xfrm>
            <a:off x="685800" y="2194560"/>
            <a:ext cx="475488" cy="475488"/>
          </a:xfrm>
          <a:prstGeom prst="ellipse">
            <a:avLst/>
          </a:prstGeom>
          <a:solidFill>
            <a:srgbClr val="2C3E50"/>
          </a:solidFill>
          <a:ln w="12700">
            <a:solidFill>
              <a:srgbClr val="2C3E50"/>
            </a:solidFill>
            <a:prstDash val="solid"/>
          </a:ln>
        </p:spPr>
      </p:sp>
      <p:sp>
        <p:nvSpPr>
          <p:cNvPr id="6" name="Text 4"/>
          <p:cNvSpPr/>
          <p:nvPr/>
        </p:nvSpPr>
        <p:spPr>
          <a:xfrm>
            <a:off x="685800" y="219456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371600" y="2157984"/>
            <a:ext cx="1005840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Register first. It is free, and nothing works until you do.</a:t>
            </a:r>
            <a:endParaRPr lang="en-US" sz="1700" dirty="0"/>
          </a:p>
        </p:txBody>
      </p:sp>
      <p:sp>
        <p:nvSpPr>
          <p:cNvPr id="8" name="Text 6"/>
          <p:cNvSpPr/>
          <p:nvPr/>
        </p:nvSpPr>
        <p:spPr>
          <a:xfrm>
            <a:off x="1371600" y="2487168"/>
            <a:ext cx="10058400" cy="594360"/>
          </a:xfrm>
          <a:prstGeom prst="rect">
            <a:avLst/>
          </a:prstGeom>
          <a:noFill/>
          <a:ln/>
        </p:spPr>
        <p:txBody>
          <a:bodyPr wrap="square" lIns="0" tIns="0" rIns="0" bIns="0" rtlCol="0" anchor="ctr"/>
          <a:lstStyle/>
          <a:p>
            <a:pPr indent="0" marL="0">
              <a:buNone/>
            </a:pPr>
            <a:r>
              <a:rPr lang="en-US" sz="1400" dirty="0">
                <a:solidFill>
                  <a:srgbClr val="6B7480"/>
                </a:solidFill>
                <a:latin typeface="Calibri" pitchFamily="34" charset="0"/>
                <a:ea typeface="Calibri" pitchFamily="34" charset="-122"/>
                <a:cs typeface="Calibri" pitchFamily="34" charset="-120"/>
              </a:rPr>
              <a:t>A DMR ID, a D-STAR registration, an NXDN UID. The most common newcomer mistake is keying up before registering and hearing nothing but silence.</a:t>
            </a:r>
            <a:endParaRPr lang="en-US" sz="1400" dirty="0"/>
          </a:p>
        </p:txBody>
      </p:sp>
      <p:sp>
        <p:nvSpPr>
          <p:cNvPr id="9" name="Shape 7"/>
          <p:cNvSpPr/>
          <p:nvPr/>
        </p:nvSpPr>
        <p:spPr>
          <a:xfrm>
            <a:off x="685800" y="3429000"/>
            <a:ext cx="475488" cy="475488"/>
          </a:xfrm>
          <a:prstGeom prst="ellipse">
            <a:avLst/>
          </a:prstGeom>
          <a:solidFill>
            <a:srgbClr val="2C3E50"/>
          </a:solidFill>
          <a:ln w="12700">
            <a:solidFill>
              <a:srgbClr val="2C3E50"/>
            </a:solidFill>
            <a:prstDash val="solid"/>
          </a:ln>
        </p:spPr>
      </p:sp>
      <p:sp>
        <p:nvSpPr>
          <p:cNvPr id="10" name="Text 8"/>
          <p:cNvSpPr/>
          <p:nvPr/>
        </p:nvSpPr>
        <p:spPr>
          <a:xfrm>
            <a:off x="685800" y="342900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1" name="Text 9"/>
          <p:cNvSpPr/>
          <p:nvPr/>
        </p:nvSpPr>
        <p:spPr>
          <a:xfrm>
            <a:off x="1371600" y="3392424"/>
            <a:ext cx="1005840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Match the access codes, or you will hear nothing.</a:t>
            </a:r>
            <a:endParaRPr lang="en-US" sz="1700" dirty="0"/>
          </a:p>
        </p:txBody>
      </p:sp>
      <p:sp>
        <p:nvSpPr>
          <p:cNvPr id="12" name="Text 10"/>
          <p:cNvSpPr/>
          <p:nvPr/>
        </p:nvSpPr>
        <p:spPr>
          <a:xfrm>
            <a:off x="1371600" y="3721608"/>
            <a:ext cx="10058400" cy="594360"/>
          </a:xfrm>
          <a:prstGeom prst="rect">
            <a:avLst/>
          </a:prstGeom>
          <a:noFill/>
          <a:ln/>
        </p:spPr>
        <p:txBody>
          <a:bodyPr wrap="square" lIns="0" tIns="0" rIns="0" bIns="0" rtlCol="0" anchor="ctr"/>
          <a:lstStyle/>
          <a:p>
            <a:pPr indent="0" marL="0">
              <a:buNone/>
            </a:pPr>
            <a:r>
              <a:rPr lang="en-US" sz="1400" dirty="0">
                <a:solidFill>
                  <a:srgbClr val="6B7480"/>
                </a:solidFill>
                <a:latin typeface="Calibri" pitchFamily="34" charset="0"/>
                <a:ea typeface="Calibri" pitchFamily="34" charset="-122"/>
                <a:cs typeface="Calibri" pitchFamily="34" charset="-120"/>
              </a:rPr>
              <a:t>Colour code, DG-ID, NAC, RAN. One wrong digit and you transmit into silence. The radio is not broken.</a:t>
            </a:r>
            <a:endParaRPr lang="en-US" sz="1400" dirty="0"/>
          </a:p>
        </p:txBody>
      </p:sp>
      <p:sp>
        <p:nvSpPr>
          <p:cNvPr id="13" name="Shape 11"/>
          <p:cNvSpPr/>
          <p:nvPr/>
        </p:nvSpPr>
        <p:spPr>
          <a:xfrm>
            <a:off x="685800" y="4663440"/>
            <a:ext cx="475488" cy="475488"/>
          </a:xfrm>
          <a:prstGeom prst="ellipse">
            <a:avLst/>
          </a:prstGeom>
          <a:solidFill>
            <a:srgbClr val="2C3E50"/>
          </a:solidFill>
          <a:ln w="12700">
            <a:solidFill>
              <a:srgbClr val="2C3E50"/>
            </a:solidFill>
            <a:prstDash val="solid"/>
          </a:ln>
        </p:spPr>
      </p:sp>
      <p:sp>
        <p:nvSpPr>
          <p:cNvPr id="14" name="Text 12"/>
          <p:cNvSpPr/>
          <p:nvPr/>
        </p:nvSpPr>
        <p:spPr>
          <a:xfrm>
            <a:off x="685800" y="466344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5" name="Text 13"/>
          <p:cNvSpPr/>
          <p:nvPr/>
        </p:nvSpPr>
        <p:spPr>
          <a:xfrm>
            <a:off x="1371600" y="4626864"/>
            <a:ext cx="1005840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Leave a gap before and between overs.</a:t>
            </a:r>
            <a:endParaRPr lang="en-US" sz="1700" dirty="0"/>
          </a:p>
        </p:txBody>
      </p:sp>
      <p:sp>
        <p:nvSpPr>
          <p:cNvPr id="16" name="Text 14"/>
          <p:cNvSpPr/>
          <p:nvPr/>
        </p:nvSpPr>
        <p:spPr>
          <a:xfrm>
            <a:off x="1371600" y="4956048"/>
            <a:ext cx="10058400" cy="594360"/>
          </a:xfrm>
          <a:prstGeom prst="rect">
            <a:avLst/>
          </a:prstGeom>
          <a:noFill/>
          <a:ln/>
        </p:spPr>
        <p:txBody>
          <a:bodyPr wrap="square" lIns="0" tIns="0" rIns="0" bIns="0" rtlCol="0" anchor="ctr"/>
          <a:lstStyle/>
          <a:p>
            <a:pPr indent="0" marL="0">
              <a:buNone/>
            </a:pPr>
            <a:r>
              <a:rPr lang="en-US" sz="1400" dirty="0">
                <a:solidFill>
                  <a:srgbClr val="6B7480"/>
                </a:solidFill>
                <a:latin typeface="Calibri" pitchFamily="34" charset="0"/>
                <a:ea typeface="Calibri" pitchFamily="34" charset="-122"/>
                <a:cs typeface="Calibri" pitchFamily="34" charset="-120"/>
              </a:rPr>
              <a:t>Internet links and transcoding add a beat of delay. Key up, count one, then speak — or the other operator hears “...anks for the call” instead of your callsign.</a:t>
            </a:r>
            <a:endParaRPr lang="en-US" sz="1400" dirty="0"/>
          </a:p>
        </p:txBody>
      </p:sp>
      <p:sp>
        <p:nvSpPr>
          <p:cNvPr id="17" name="Shape 15"/>
          <p:cNvSpPr/>
          <p:nvPr/>
        </p:nvSpPr>
        <p:spPr>
          <a:xfrm>
            <a:off x="640080" y="5623560"/>
            <a:ext cx="10881360" cy="914400"/>
          </a:xfrm>
          <a:prstGeom prst="roundRect">
            <a:avLst>
              <a:gd name="adj" fmla="val 9000"/>
            </a:avLst>
          </a:prstGeom>
          <a:solidFill>
            <a:srgbClr val="FDF3F2"/>
          </a:solidFill>
          <a:ln w="12700">
            <a:solidFill>
              <a:srgbClr val="DDE2E8"/>
            </a:solidFill>
            <a:prstDash val="solid"/>
          </a:ln>
        </p:spPr>
      </p:sp>
      <p:sp>
        <p:nvSpPr>
          <p:cNvPr id="18" name="Text 16"/>
          <p:cNvSpPr/>
          <p:nvPr/>
        </p:nvSpPr>
        <p:spPr>
          <a:xfrm>
            <a:off x="1005840" y="5806440"/>
            <a:ext cx="10149840" cy="548640"/>
          </a:xfrm>
          <a:prstGeom prst="rect">
            <a:avLst/>
          </a:prstGeom>
          <a:noFill/>
          <a:ln/>
        </p:spPr>
        <p:txBody>
          <a:bodyPr wrap="square" lIns="0" tIns="0" rIns="0" bIns="0" rtlCol="0" anchor="ctr"/>
          <a:lstStyle/>
          <a:p>
            <a:pPr indent="0" marL="0">
              <a:buNone/>
            </a:pPr>
            <a:r>
              <a:rPr lang="en-US" sz="1450" b="1" dirty="0">
                <a:solidFill>
                  <a:srgbClr val="C0392B"/>
                </a:solidFill>
                <a:latin typeface="Calibri" pitchFamily="34" charset="0"/>
                <a:ea typeface="Calibri" pitchFamily="34" charset="-122"/>
                <a:cs typeface="Calibri" pitchFamily="34" charset="-120"/>
              </a:rPr>
              <a:t>Notice what all three have in common: when digital goes wrong, it goes silent. No hiss, no crackle, no error message. Silence is the symptom.</a:t>
            </a:r>
            <a:endParaRPr lang="en-US" sz="14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FIRST EVENING</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Two more, and then go and listen</a:t>
            </a:r>
            <a:endParaRPr lang="en-US" sz="3400" dirty="0"/>
          </a:p>
        </p:txBody>
      </p:sp>
      <p:sp>
        <p:nvSpPr>
          <p:cNvPr id="4" name="Shape 2"/>
          <p:cNvSpPr/>
          <p:nvPr/>
        </p:nvSpPr>
        <p:spPr>
          <a:xfrm>
            <a:off x="685800" y="1965960"/>
            <a:ext cx="475488" cy="475488"/>
          </a:xfrm>
          <a:prstGeom prst="ellipse">
            <a:avLst/>
          </a:prstGeom>
          <a:solidFill>
            <a:srgbClr val="2C3E50"/>
          </a:solidFill>
          <a:ln w="12700">
            <a:solidFill>
              <a:srgbClr val="2C3E50"/>
            </a:solidFill>
            <a:prstDash val="solid"/>
          </a:ln>
        </p:spPr>
      </p:sp>
      <p:sp>
        <p:nvSpPr>
          <p:cNvPr id="5" name="Text 3"/>
          <p:cNvSpPr/>
          <p:nvPr/>
        </p:nvSpPr>
        <p:spPr>
          <a:xfrm>
            <a:off x="685800" y="196596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6" name="Text 4"/>
          <p:cNvSpPr/>
          <p:nvPr/>
        </p:nvSpPr>
        <p:spPr>
          <a:xfrm>
            <a:off x="1371600" y="1929384"/>
            <a:ext cx="1005840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The digital cliff is normal, not a dying radio.</a:t>
            </a:r>
            <a:endParaRPr lang="en-US" sz="1700" dirty="0"/>
          </a:p>
        </p:txBody>
      </p:sp>
      <p:sp>
        <p:nvSpPr>
          <p:cNvPr id="7" name="Text 5"/>
          <p:cNvSpPr/>
          <p:nvPr/>
        </p:nvSpPr>
        <p:spPr>
          <a:xfrm>
            <a:off x="1371600" y="2258568"/>
            <a:ext cx="10058400" cy="1005840"/>
          </a:xfrm>
          <a:prstGeom prst="rect">
            <a:avLst/>
          </a:prstGeom>
          <a:noFill/>
          <a:ln/>
        </p:spPr>
        <p:txBody>
          <a:bodyPr wrap="square" lIns="0" tIns="0" rIns="0" bIns="0" rtlCol="0" anchor="ctr"/>
          <a:lstStyle/>
          <a:p>
            <a:pPr indent="0" marL="0">
              <a:buNone/>
            </a:pPr>
            <a:r>
              <a:rPr lang="en-US" sz="1400" dirty="0">
                <a:solidFill>
                  <a:srgbClr val="6B7480"/>
                </a:solidFill>
                <a:latin typeface="Calibri" pitchFamily="34" charset="0"/>
                <a:ea typeface="Calibri" pitchFamily="34" charset="-122"/>
                <a:cs typeface="Calibri" pitchFamily="34" charset="-120"/>
              </a:rPr>
              <a:t>Analog FM fades and gets hissy as it weakens. Digital stays clean right up until it breaks into chirps and vanishes. That sharp edge is expected behaviour, not a fault — and it is why a marginal digital signal feels so much worse than a marginal analog one.</a:t>
            </a:r>
            <a:endParaRPr lang="en-US" sz="1400" dirty="0"/>
          </a:p>
        </p:txBody>
      </p:sp>
      <p:sp>
        <p:nvSpPr>
          <p:cNvPr id="8" name="Shape 6"/>
          <p:cNvSpPr/>
          <p:nvPr/>
        </p:nvSpPr>
        <p:spPr>
          <a:xfrm>
            <a:off x="685800" y="3657600"/>
            <a:ext cx="475488" cy="475488"/>
          </a:xfrm>
          <a:prstGeom prst="ellipse">
            <a:avLst/>
          </a:prstGeom>
          <a:solidFill>
            <a:srgbClr val="2C3E50"/>
          </a:solidFill>
          <a:ln w="12700">
            <a:solidFill>
              <a:srgbClr val="2C3E50"/>
            </a:solidFill>
            <a:prstDash val="solid"/>
          </a:ln>
        </p:spPr>
      </p:sp>
      <p:sp>
        <p:nvSpPr>
          <p:cNvPr id="9" name="Text 7"/>
          <p:cNvSpPr/>
          <p:nvPr/>
        </p:nvSpPr>
        <p:spPr>
          <a:xfrm>
            <a:off x="685800" y="365760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10" name="Text 8"/>
          <p:cNvSpPr/>
          <p:nvPr/>
        </p:nvSpPr>
        <p:spPr>
          <a:xfrm>
            <a:off x="1371600" y="3621024"/>
            <a:ext cx="1005840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It is all in the clear, and keep analog handy.</a:t>
            </a:r>
            <a:endParaRPr lang="en-US" sz="1700" dirty="0"/>
          </a:p>
        </p:txBody>
      </p:sp>
      <p:sp>
        <p:nvSpPr>
          <p:cNvPr id="11" name="Text 9"/>
          <p:cNvSpPr/>
          <p:nvPr/>
        </p:nvSpPr>
        <p:spPr>
          <a:xfrm>
            <a:off x="1371600" y="3950208"/>
            <a:ext cx="10058400" cy="1005840"/>
          </a:xfrm>
          <a:prstGeom prst="rect">
            <a:avLst/>
          </a:prstGeom>
          <a:noFill/>
          <a:ln/>
        </p:spPr>
        <p:txBody>
          <a:bodyPr wrap="square" lIns="0" tIns="0" rIns="0" bIns="0" rtlCol="0" anchor="ctr"/>
          <a:lstStyle/>
          <a:p>
            <a:pPr indent="0" marL="0">
              <a:buNone/>
            </a:pPr>
            <a:r>
              <a:rPr lang="en-US" sz="1400" dirty="0">
                <a:solidFill>
                  <a:srgbClr val="6B7480"/>
                </a:solidFill>
                <a:latin typeface="Calibri" pitchFamily="34" charset="0"/>
                <a:ea typeface="Calibri" pitchFamily="34" charset="-122"/>
                <a:cs typeface="Calibri" pitchFamily="34" charset="-120"/>
              </a:rPr>
              <a:t>Part 97 forbids encryption, so digital voice is not private and digital does not mean secret. And since nearly every DV radio also does FM, keep a few analog repeater and simplex channels programmed — they are the universal fallback when the network, or the power, is down.</a:t>
            </a:r>
            <a:endParaRPr lang="en-US" sz="1400" dirty="0"/>
          </a:p>
        </p:txBody>
      </p:sp>
      <p:sp>
        <p:nvSpPr>
          <p:cNvPr id="12" name="Shape 10"/>
          <p:cNvSpPr/>
          <p:nvPr/>
        </p:nvSpPr>
        <p:spPr>
          <a:xfrm>
            <a:off x="640080" y="5257800"/>
            <a:ext cx="10881360" cy="1280160"/>
          </a:xfrm>
          <a:prstGeom prst="roundRect">
            <a:avLst>
              <a:gd name="adj" fmla="val 6429"/>
            </a:avLst>
          </a:prstGeom>
          <a:solidFill>
            <a:srgbClr val="2C3E50"/>
          </a:solidFill>
          <a:ln w="12700">
            <a:solidFill>
              <a:srgbClr val="DDE2E8"/>
            </a:solidFill>
            <a:prstDash val="solid"/>
          </a:ln>
        </p:spPr>
      </p:sp>
      <p:sp>
        <p:nvSpPr>
          <p:cNvPr id="13" name="Text 11"/>
          <p:cNvSpPr/>
          <p:nvPr/>
        </p:nvSpPr>
        <p:spPr>
          <a:xfrm>
            <a:off x="1005840" y="5440680"/>
            <a:ext cx="10149840" cy="365760"/>
          </a:xfrm>
          <a:prstGeom prst="rect">
            <a:avLst/>
          </a:prstGeom>
          <a:noFill/>
          <a:ln/>
        </p:spPr>
        <p:txBody>
          <a:bodyPr wrap="square" lIns="0" tIns="0" rIns="0" bIns="0"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The codeplug is the real learning curve — not the radio theory.</a:t>
            </a:r>
            <a:endParaRPr lang="en-US" sz="2000" dirty="0"/>
          </a:p>
        </p:txBody>
      </p:sp>
      <p:sp>
        <p:nvSpPr>
          <p:cNvPr id="14" name="Text 12"/>
          <p:cNvSpPr/>
          <p:nvPr/>
        </p:nvSpPr>
        <p:spPr>
          <a:xfrm>
            <a:off x="1005840" y="5870448"/>
            <a:ext cx="10149840" cy="548640"/>
          </a:xfrm>
          <a:prstGeom prst="rect">
            <a:avLst/>
          </a:prstGeom>
          <a:noFill/>
          <a:ln/>
        </p:spPr>
        <p:txBody>
          <a:bodyPr wrap="square" lIns="0" tIns="0" rIns="0" bIns="0" rtlCol="0" anchor="ctr"/>
          <a:lstStyle/>
          <a:p>
            <a:pPr indent="0" marL="0">
              <a:buNone/>
            </a:pPr>
            <a:r>
              <a:rPr lang="en-US" sz="1400" dirty="0">
                <a:solidFill>
                  <a:srgbClr val="DCE4EC"/>
                </a:solidFill>
                <a:latin typeface="Calibri" pitchFamily="34" charset="0"/>
                <a:ea typeface="Calibri" pitchFamily="34" charset="-122"/>
                <a:cs typeface="Calibri" pitchFamily="34" charset="-120"/>
              </a:rPr>
              <a:t>Programming the radio is where nearly everyone gets stuck. Start by building your own rather than importing somebody else's: a few zones and your hotspot, and learn as you build it.</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NEXT STEP</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Before you buy anything — go and listen</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Every mode has a live dashboard showing who is transmitting right now. You do not need a radio to use one.</a:t>
            </a:r>
            <a:endParaRPr lang="en-US" sz="1550" dirty="0"/>
          </a:p>
        </p:txBody>
      </p:sp>
      <p:sp>
        <p:nvSpPr>
          <p:cNvPr id="5" name="Shape 3"/>
          <p:cNvSpPr/>
          <p:nvPr/>
        </p:nvSpPr>
        <p:spPr>
          <a:xfrm>
            <a:off x="640080" y="2240280"/>
            <a:ext cx="10881360" cy="411480"/>
          </a:xfrm>
          <a:prstGeom prst="rect">
            <a:avLst/>
          </a:prstGeom>
          <a:solidFill>
            <a:srgbClr val="2C3E50"/>
          </a:solidFill>
          <a:ln w="12700">
            <a:solidFill>
              <a:srgbClr val="2C3E50"/>
            </a:solidFill>
            <a:prstDash val="solid"/>
          </a:ln>
        </p:spPr>
      </p:sp>
      <p:sp>
        <p:nvSpPr>
          <p:cNvPr id="6" name="Text 4"/>
          <p:cNvSpPr/>
          <p:nvPr/>
        </p:nvSpPr>
        <p:spPr>
          <a:xfrm>
            <a:off x="868680" y="2240280"/>
            <a:ext cx="1280160" cy="41148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alibri" pitchFamily="34" charset="0"/>
                <a:ea typeface="Calibri" pitchFamily="34" charset="-122"/>
                <a:cs typeface="Calibri" pitchFamily="34" charset="-120"/>
              </a:rPr>
              <a:t>MODE</a:t>
            </a:r>
            <a:endParaRPr lang="en-US" sz="1100" dirty="0"/>
          </a:p>
        </p:txBody>
      </p:sp>
      <p:sp>
        <p:nvSpPr>
          <p:cNvPr id="7" name="Text 5"/>
          <p:cNvSpPr/>
          <p:nvPr/>
        </p:nvSpPr>
        <p:spPr>
          <a:xfrm>
            <a:off x="2240280" y="2240280"/>
            <a:ext cx="4572000" cy="41148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alibri" pitchFamily="34" charset="0"/>
                <a:ea typeface="Calibri" pitchFamily="34" charset="-122"/>
                <a:cs typeface="Calibri" pitchFamily="34" charset="-120"/>
              </a:rPr>
              <a:t>LISTEN NOW</a:t>
            </a:r>
            <a:endParaRPr lang="en-US" sz="1100" dirty="0"/>
          </a:p>
        </p:txBody>
      </p:sp>
      <p:sp>
        <p:nvSpPr>
          <p:cNvPr id="8" name="Text 6"/>
          <p:cNvSpPr/>
          <p:nvPr/>
        </p:nvSpPr>
        <p:spPr>
          <a:xfrm>
            <a:off x="7086600" y="2240280"/>
            <a:ext cx="4206240" cy="411480"/>
          </a:xfrm>
          <a:prstGeom prst="rect">
            <a:avLst/>
          </a:prstGeom>
          <a:noFill/>
          <a:ln/>
        </p:spPr>
        <p:txBody>
          <a:bodyPr wrap="square" lIns="0" tIns="0" rIns="0" bIns="0" rtlCol="0" anchor="ctr"/>
          <a:lstStyle/>
          <a:p>
            <a:pPr indent="0" marL="0">
              <a:buNone/>
            </a:pPr>
            <a:r>
              <a:rPr lang="en-US" sz="1100" b="1" spc="150" kern="0" dirty="0">
                <a:solidFill>
                  <a:srgbClr val="FFFFFF"/>
                </a:solidFill>
                <a:latin typeface="Calibri" pitchFamily="34" charset="0"/>
                <a:ea typeface="Calibri" pitchFamily="34" charset="-122"/>
                <a:cs typeface="Calibri" pitchFamily="34" charset="-120"/>
              </a:rPr>
              <a:t>TO GET ON</a:t>
            </a:r>
            <a:endParaRPr lang="en-US" sz="1100" dirty="0"/>
          </a:p>
        </p:txBody>
      </p:sp>
      <p:sp>
        <p:nvSpPr>
          <p:cNvPr id="9" name="Shape 7"/>
          <p:cNvSpPr/>
          <p:nvPr/>
        </p:nvSpPr>
        <p:spPr>
          <a:xfrm>
            <a:off x="640080" y="2651760"/>
            <a:ext cx="10881360" cy="512064"/>
          </a:xfrm>
          <a:prstGeom prst="rect">
            <a:avLst/>
          </a:prstGeom>
          <a:solidFill>
            <a:srgbClr val="F2F4F7"/>
          </a:solidFill>
          <a:ln w="12700">
            <a:solidFill>
              <a:srgbClr val="F2F4F7"/>
            </a:solidFill>
            <a:prstDash val="solid"/>
          </a:ln>
        </p:spPr>
      </p:sp>
      <p:sp>
        <p:nvSpPr>
          <p:cNvPr id="10" name="Text 8"/>
          <p:cNvSpPr/>
          <p:nvPr/>
        </p:nvSpPr>
        <p:spPr>
          <a:xfrm>
            <a:off x="868680" y="2651760"/>
            <a:ext cx="1280160" cy="512064"/>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DMR</a:t>
            </a:r>
            <a:endParaRPr lang="en-US" sz="1400" dirty="0"/>
          </a:p>
        </p:txBody>
      </p:sp>
      <p:sp>
        <p:nvSpPr>
          <p:cNvPr id="11" name="Text 9"/>
          <p:cNvSpPr/>
          <p:nvPr/>
        </p:nvSpPr>
        <p:spPr>
          <a:xfrm>
            <a:off x="2240280" y="2651760"/>
            <a:ext cx="4663440" cy="512064"/>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BrandMeister Hoseline — live audio in a browser</a:t>
            </a:r>
            <a:endParaRPr lang="en-US" sz="1250" dirty="0"/>
          </a:p>
        </p:txBody>
      </p:sp>
      <p:sp>
        <p:nvSpPr>
          <p:cNvPr id="12" name="Text 10"/>
          <p:cNvSpPr/>
          <p:nvPr/>
        </p:nvSpPr>
        <p:spPr>
          <a:xfrm>
            <a:off x="7086600" y="2651760"/>
            <a:ext cx="4297680" cy="512064"/>
          </a:xfrm>
          <a:prstGeom prst="rect">
            <a:avLst/>
          </a:prstGeom>
          <a:noFill/>
          <a:ln/>
        </p:spPr>
        <p:txBody>
          <a:bodyPr wrap="square" lIns="0" tIns="0" rIns="0" bIns="0" rtlCol="0" anchor="ctr"/>
          <a:lstStyle/>
          <a:p>
            <a:pPr indent="0" marL="0">
              <a:buNone/>
            </a:pPr>
            <a:r>
              <a:rPr lang="en-US" sz="1250" dirty="0">
                <a:solidFill>
                  <a:srgbClr val="6B7480"/>
                </a:solidFill>
                <a:latin typeface="Calibri" pitchFamily="34" charset="0"/>
                <a:ea typeface="Calibri" pitchFamily="34" charset="-122"/>
                <a:cs typeface="Calibri" pitchFamily="34" charset="-120"/>
              </a:rPr>
              <a:t>Register at RadioID.net</a:t>
            </a:r>
            <a:endParaRPr lang="en-US" sz="1250" dirty="0"/>
          </a:p>
        </p:txBody>
      </p:sp>
      <p:sp>
        <p:nvSpPr>
          <p:cNvPr id="13" name="Text 11"/>
          <p:cNvSpPr/>
          <p:nvPr/>
        </p:nvSpPr>
        <p:spPr>
          <a:xfrm>
            <a:off x="868680" y="3163824"/>
            <a:ext cx="1280160" cy="512064"/>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D-STAR</a:t>
            </a:r>
            <a:endParaRPr lang="en-US" sz="1400" dirty="0"/>
          </a:p>
        </p:txBody>
      </p:sp>
      <p:sp>
        <p:nvSpPr>
          <p:cNvPr id="14" name="Text 12"/>
          <p:cNvSpPr/>
          <p:nvPr/>
        </p:nvSpPr>
        <p:spPr>
          <a:xfrm>
            <a:off x="2240280" y="3163824"/>
            <a:ext cx="4663440" cy="512064"/>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D-STAR Last Heard</a:t>
            </a:r>
            <a:endParaRPr lang="en-US" sz="1250" dirty="0"/>
          </a:p>
        </p:txBody>
      </p:sp>
      <p:sp>
        <p:nvSpPr>
          <p:cNvPr id="15" name="Text 13"/>
          <p:cNvSpPr/>
          <p:nvPr/>
        </p:nvSpPr>
        <p:spPr>
          <a:xfrm>
            <a:off x="7086600" y="3163824"/>
            <a:ext cx="4297680" cy="512064"/>
          </a:xfrm>
          <a:prstGeom prst="rect">
            <a:avLst/>
          </a:prstGeom>
          <a:noFill/>
          <a:ln/>
        </p:spPr>
        <p:txBody>
          <a:bodyPr wrap="square" lIns="0" tIns="0" rIns="0" bIns="0" rtlCol="0" anchor="ctr"/>
          <a:lstStyle/>
          <a:p>
            <a:pPr indent="0" marL="0">
              <a:buNone/>
            </a:pPr>
            <a:r>
              <a:rPr lang="en-US" sz="1250" dirty="0">
                <a:solidFill>
                  <a:srgbClr val="6B7480"/>
                </a:solidFill>
                <a:latin typeface="Calibri" pitchFamily="34" charset="0"/>
                <a:ea typeface="Calibri" pitchFamily="34" charset="-122"/>
                <a:cs typeface="Calibri" pitchFamily="34" charset="-120"/>
              </a:rPr>
              <a:t>Gateway registration required — do it first</a:t>
            </a:r>
            <a:endParaRPr lang="en-US" sz="1250" dirty="0"/>
          </a:p>
        </p:txBody>
      </p:sp>
      <p:sp>
        <p:nvSpPr>
          <p:cNvPr id="16" name="Shape 14"/>
          <p:cNvSpPr/>
          <p:nvPr/>
        </p:nvSpPr>
        <p:spPr>
          <a:xfrm>
            <a:off x="640080" y="3675888"/>
            <a:ext cx="10881360" cy="512064"/>
          </a:xfrm>
          <a:prstGeom prst="rect">
            <a:avLst/>
          </a:prstGeom>
          <a:solidFill>
            <a:srgbClr val="F2F4F7"/>
          </a:solidFill>
          <a:ln w="12700">
            <a:solidFill>
              <a:srgbClr val="F2F4F7"/>
            </a:solidFill>
            <a:prstDash val="solid"/>
          </a:ln>
        </p:spPr>
      </p:sp>
      <p:sp>
        <p:nvSpPr>
          <p:cNvPr id="17" name="Text 15"/>
          <p:cNvSpPr/>
          <p:nvPr/>
        </p:nvSpPr>
        <p:spPr>
          <a:xfrm>
            <a:off x="868680" y="3675888"/>
            <a:ext cx="1280160" cy="512064"/>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C4FM</a:t>
            </a:r>
            <a:endParaRPr lang="en-US" sz="1400" dirty="0"/>
          </a:p>
        </p:txBody>
      </p:sp>
      <p:sp>
        <p:nvSpPr>
          <p:cNvPr id="18" name="Text 16"/>
          <p:cNvSpPr/>
          <p:nvPr/>
        </p:nvSpPr>
        <p:spPr>
          <a:xfrm>
            <a:off x="2240280" y="3675888"/>
            <a:ext cx="4663440" cy="512064"/>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The YSF Reflector dashboard</a:t>
            </a:r>
            <a:endParaRPr lang="en-US" sz="1250" dirty="0"/>
          </a:p>
        </p:txBody>
      </p:sp>
      <p:sp>
        <p:nvSpPr>
          <p:cNvPr id="19" name="Text 17"/>
          <p:cNvSpPr/>
          <p:nvPr/>
        </p:nvSpPr>
        <p:spPr>
          <a:xfrm>
            <a:off x="7086600" y="3675888"/>
            <a:ext cx="4297680" cy="512064"/>
          </a:xfrm>
          <a:prstGeom prst="rect">
            <a:avLst/>
          </a:prstGeom>
          <a:noFill/>
          <a:ln/>
        </p:spPr>
        <p:txBody>
          <a:bodyPr wrap="square" lIns="0" tIns="0" rIns="0" bIns="0" rtlCol="0" anchor="ctr"/>
          <a:lstStyle/>
          <a:p>
            <a:pPr indent="0" marL="0">
              <a:buNone/>
            </a:pPr>
            <a:r>
              <a:rPr lang="en-US" sz="1250" dirty="0">
                <a:solidFill>
                  <a:srgbClr val="6B7480"/>
                </a:solidFill>
                <a:latin typeface="Calibri" pitchFamily="34" charset="0"/>
                <a:ea typeface="Calibri" pitchFamily="34" charset="-122"/>
                <a:cs typeface="Calibri" pitchFamily="34" charset="-120"/>
              </a:rPr>
              <a:t>No registration — point your hotspot at a reflector</a:t>
            </a:r>
            <a:endParaRPr lang="en-US" sz="1250" dirty="0"/>
          </a:p>
        </p:txBody>
      </p:sp>
      <p:sp>
        <p:nvSpPr>
          <p:cNvPr id="20" name="Text 18"/>
          <p:cNvSpPr/>
          <p:nvPr/>
        </p:nvSpPr>
        <p:spPr>
          <a:xfrm>
            <a:off x="868680" y="4187952"/>
            <a:ext cx="1280160" cy="512064"/>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M17</a:t>
            </a:r>
            <a:endParaRPr lang="en-US" sz="1400" dirty="0"/>
          </a:p>
        </p:txBody>
      </p:sp>
      <p:sp>
        <p:nvSpPr>
          <p:cNvPr id="21" name="Text 19"/>
          <p:cNvSpPr/>
          <p:nvPr/>
        </p:nvSpPr>
        <p:spPr>
          <a:xfrm>
            <a:off x="2240280" y="4187952"/>
            <a:ext cx="4663440" cy="512064"/>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M17Web — reflector traffic in your browser</a:t>
            </a:r>
            <a:endParaRPr lang="en-US" sz="1250" dirty="0"/>
          </a:p>
        </p:txBody>
      </p:sp>
      <p:sp>
        <p:nvSpPr>
          <p:cNvPr id="22" name="Text 20"/>
          <p:cNvSpPr/>
          <p:nvPr/>
        </p:nvSpPr>
        <p:spPr>
          <a:xfrm>
            <a:off x="7086600" y="4187952"/>
            <a:ext cx="4297680" cy="512064"/>
          </a:xfrm>
          <a:prstGeom prst="rect">
            <a:avLst/>
          </a:prstGeom>
          <a:noFill/>
          <a:ln/>
        </p:spPr>
        <p:txBody>
          <a:bodyPr wrap="square" lIns="0" tIns="0" rIns="0" bIns="0" rtlCol="0" anchor="ctr"/>
          <a:lstStyle/>
          <a:p>
            <a:pPr indent="0" marL="0">
              <a:buNone/>
            </a:pPr>
            <a:r>
              <a:rPr lang="en-US" sz="1250" dirty="0">
                <a:solidFill>
                  <a:srgbClr val="6B7480"/>
                </a:solidFill>
                <a:latin typeface="Calibri" pitchFamily="34" charset="0"/>
                <a:ea typeface="Calibri" pitchFamily="34" charset="-122"/>
                <a:cs typeface="Calibri" pitchFamily="34" charset="-120"/>
              </a:rPr>
              <a:t>No registration — set your callsign</a:t>
            </a:r>
            <a:endParaRPr lang="en-US" sz="1250" dirty="0"/>
          </a:p>
        </p:txBody>
      </p:sp>
      <p:sp>
        <p:nvSpPr>
          <p:cNvPr id="23" name="Shape 21"/>
          <p:cNvSpPr/>
          <p:nvPr/>
        </p:nvSpPr>
        <p:spPr>
          <a:xfrm>
            <a:off x="640080" y="4700016"/>
            <a:ext cx="10881360" cy="512064"/>
          </a:xfrm>
          <a:prstGeom prst="rect">
            <a:avLst/>
          </a:prstGeom>
          <a:solidFill>
            <a:srgbClr val="F2F4F7"/>
          </a:solidFill>
          <a:ln w="12700">
            <a:solidFill>
              <a:srgbClr val="F2F4F7"/>
            </a:solidFill>
            <a:prstDash val="solid"/>
          </a:ln>
        </p:spPr>
      </p:sp>
      <p:sp>
        <p:nvSpPr>
          <p:cNvPr id="24" name="Text 22"/>
          <p:cNvSpPr/>
          <p:nvPr/>
        </p:nvSpPr>
        <p:spPr>
          <a:xfrm>
            <a:off x="868680" y="4700016"/>
            <a:ext cx="1280160" cy="512064"/>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NXDN</a:t>
            </a:r>
            <a:endParaRPr lang="en-US" sz="1400" dirty="0"/>
          </a:p>
        </p:txBody>
      </p:sp>
      <p:sp>
        <p:nvSpPr>
          <p:cNvPr id="25" name="Text 23"/>
          <p:cNvSpPr/>
          <p:nvPr/>
        </p:nvSpPr>
        <p:spPr>
          <a:xfrm>
            <a:off x="2240280" y="4700016"/>
            <a:ext cx="4663440" cy="512064"/>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NXDN North America dashboard</a:t>
            </a:r>
            <a:endParaRPr lang="en-US" sz="1250" dirty="0"/>
          </a:p>
        </p:txBody>
      </p:sp>
      <p:sp>
        <p:nvSpPr>
          <p:cNvPr id="26" name="Text 24"/>
          <p:cNvSpPr/>
          <p:nvPr/>
        </p:nvSpPr>
        <p:spPr>
          <a:xfrm>
            <a:off x="7086600" y="4700016"/>
            <a:ext cx="4297680" cy="512064"/>
          </a:xfrm>
          <a:prstGeom prst="rect">
            <a:avLst/>
          </a:prstGeom>
          <a:noFill/>
          <a:ln/>
        </p:spPr>
        <p:txBody>
          <a:bodyPr wrap="square" lIns="0" tIns="0" rIns="0" bIns="0" rtlCol="0" anchor="ctr"/>
          <a:lstStyle/>
          <a:p>
            <a:pPr indent="0" marL="0">
              <a:buNone/>
            </a:pPr>
            <a:r>
              <a:rPr lang="en-US" sz="1250" dirty="0">
                <a:solidFill>
                  <a:srgbClr val="6B7480"/>
                </a:solidFill>
                <a:latin typeface="Calibri" pitchFamily="34" charset="0"/>
                <a:ea typeface="Calibri" pitchFamily="34" charset="-122"/>
                <a:cs typeface="Calibri" pitchFamily="34" charset="-120"/>
              </a:rPr>
              <a:t>NXDN ID from nxdninfo.com</a:t>
            </a:r>
            <a:endParaRPr lang="en-US" sz="1250" dirty="0"/>
          </a:p>
        </p:txBody>
      </p:sp>
      <p:sp>
        <p:nvSpPr>
          <p:cNvPr id="27" name="Text 25"/>
          <p:cNvSpPr/>
          <p:nvPr/>
        </p:nvSpPr>
        <p:spPr>
          <a:xfrm>
            <a:off x="868680" y="5212080"/>
            <a:ext cx="1280160" cy="512064"/>
          </a:xfrm>
          <a:prstGeom prst="rect">
            <a:avLst/>
          </a:prstGeom>
          <a:noFill/>
          <a:ln/>
        </p:spPr>
        <p:txBody>
          <a:bodyPr wrap="square" lIns="0" tIns="0" rIns="0" bIns="0" rtlCol="0" anchor="ctr"/>
          <a:lstStyle/>
          <a:p>
            <a:pPr indent="0" marL="0">
              <a:buNone/>
            </a:pPr>
            <a:r>
              <a:rPr lang="en-US" sz="1400" b="1" dirty="0">
                <a:solidFill>
                  <a:srgbClr val="C0392B"/>
                </a:solidFill>
                <a:latin typeface="Calibri" pitchFamily="34" charset="0"/>
                <a:ea typeface="Calibri" pitchFamily="34" charset="-122"/>
                <a:cs typeface="Calibri" pitchFamily="34" charset="-120"/>
              </a:rPr>
              <a:t>P25</a:t>
            </a:r>
            <a:endParaRPr lang="en-US" sz="1400" dirty="0"/>
          </a:p>
        </p:txBody>
      </p:sp>
      <p:sp>
        <p:nvSpPr>
          <p:cNvPr id="28" name="Text 26"/>
          <p:cNvSpPr/>
          <p:nvPr/>
        </p:nvSpPr>
        <p:spPr>
          <a:xfrm>
            <a:off x="2240280" y="5212080"/>
            <a:ext cx="4663440" cy="512064"/>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P25 North America dashboard</a:t>
            </a:r>
            <a:endParaRPr lang="en-US" sz="1250" dirty="0"/>
          </a:p>
        </p:txBody>
      </p:sp>
      <p:sp>
        <p:nvSpPr>
          <p:cNvPr id="29" name="Text 27"/>
          <p:cNvSpPr/>
          <p:nvPr/>
        </p:nvSpPr>
        <p:spPr>
          <a:xfrm>
            <a:off x="7086600" y="5212080"/>
            <a:ext cx="4297680" cy="512064"/>
          </a:xfrm>
          <a:prstGeom prst="rect">
            <a:avLst/>
          </a:prstGeom>
          <a:noFill/>
          <a:ln/>
        </p:spPr>
        <p:txBody>
          <a:bodyPr wrap="square" lIns="0" tIns="0" rIns="0" bIns="0" rtlCol="0" anchor="ctr"/>
          <a:lstStyle/>
          <a:p>
            <a:pPr indent="0" marL="0">
              <a:buNone/>
            </a:pPr>
            <a:r>
              <a:rPr lang="en-US" sz="1250" dirty="0">
                <a:solidFill>
                  <a:srgbClr val="6B7480"/>
                </a:solidFill>
                <a:latin typeface="Calibri" pitchFamily="34" charset="0"/>
                <a:ea typeface="Calibri" pitchFamily="34" charset="-122"/>
                <a:cs typeface="Calibri" pitchFamily="34" charset="-120"/>
              </a:rPr>
              <a:t>Uses your DMR ID — nothing separate</a:t>
            </a:r>
            <a:endParaRPr lang="en-US" sz="1250" dirty="0"/>
          </a:p>
        </p:txBody>
      </p:sp>
      <p:sp>
        <p:nvSpPr>
          <p:cNvPr id="30" name="Shape 28"/>
          <p:cNvSpPr/>
          <p:nvPr/>
        </p:nvSpPr>
        <p:spPr>
          <a:xfrm>
            <a:off x="640080" y="5852160"/>
            <a:ext cx="10881360" cy="777240"/>
          </a:xfrm>
          <a:prstGeom prst="roundRect">
            <a:avLst>
              <a:gd name="adj" fmla="val 10588"/>
            </a:avLst>
          </a:prstGeom>
          <a:solidFill>
            <a:srgbClr val="EEF6F0"/>
          </a:solidFill>
          <a:ln w="12700">
            <a:solidFill>
              <a:srgbClr val="DDE2E8"/>
            </a:solidFill>
            <a:prstDash val="solid"/>
          </a:ln>
        </p:spPr>
      </p:sp>
      <p:sp>
        <p:nvSpPr>
          <p:cNvPr id="31" name="Text 29"/>
          <p:cNvSpPr/>
          <p:nvPr/>
        </p:nvSpPr>
        <p:spPr>
          <a:xfrm>
            <a:off x="1005840" y="5989320"/>
            <a:ext cx="10149840" cy="502920"/>
          </a:xfrm>
          <a:prstGeom prst="rect">
            <a:avLst/>
          </a:prstGeom>
          <a:noFill/>
          <a:ln/>
        </p:spPr>
        <p:txBody>
          <a:bodyPr wrap="square" lIns="0" tIns="0" rIns="0" bIns="0" rtlCol="0" anchor="ctr"/>
          <a:lstStyle/>
          <a:p>
            <a:pPr indent="0" marL="0">
              <a:buNone/>
            </a:pPr>
            <a:r>
              <a:rPr lang="en-US" sz="1400" b="1" dirty="0">
                <a:solidFill>
                  <a:srgbClr val="1F8A4C"/>
                </a:solidFill>
                <a:latin typeface="Calibri" pitchFamily="34" charset="0"/>
                <a:ea typeface="Calibri" pitchFamily="34" charset="-122"/>
                <a:cs typeface="Calibri" pitchFamily="34" charset="-120"/>
              </a:rPr>
              <a:t>Park on a busy dashboard, listen for a while, then use your radio's echo or parrot to check yourself before you call. Listening first is never wasted time.</a:t>
            </a:r>
            <a:endParaRPr lang="en-US"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B2A38"/>
        </a:solidFill>
      </p:bgPr>
    </p:bg>
    <p:spTree>
      <p:nvGrpSpPr>
        <p:cNvPr id="1" name=""/>
        <p:cNvGrpSpPr/>
        <p:nvPr/>
      </p:nvGrpSpPr>
      <p:grpSpPr>
        <a:xfrm>
          <a:off x="0" y="0"/>
          <a:ext cx="0" cy="0"/>
          <a:chOff x="0" y="0"/>
          <a:chExt cx="0" cy="0"/>
        </a:xfrm>
      </p:grpSpPr>
      <p:sp>
        <p:nvSpPr>
          <p:cNvPr id="2" name="Shape 0"/>
          <p:cNvSpPr/>
          <p:nvPr/>
        </p:nvSpPr>
        <p:spPr>
          <a:xfrm>
            <a:off x="-1737360" y="3931920"/>
            <a:ext cx="4389120" cy="4389120"/>
          </a:xfrm>
          <a:prstGeom prst="ellipse">
            <a:avLst/>
          </a:prstGeom>
          <a:solidFill>
            <a:srgbClr val="2C3E50"/>
          </a:solidFill>
          <a:ln w="12700">
            <a:solidFill>
              <a:srgbClr val="333333"/>
            </a:solidFill>
            <a:prstDash val="solid"/>
          </a:ln>
        </p:spPr>
      </p:sp>
      <p:sp>
        <p:nvSpPr>
          <p:cNvPr id="3" name="Shape 1"/>
          <p:cNvSpPr/>
          <p:nvPr/>
        </p:nvSpPr>
        <p:spPr>
          <a:xfrm>
            <a:off x="10332720" y="-1188720"/>
            <a:ext cx="3840480" cy="3840480"/>
          </a:xfrm>
          <a:prstGeom prst="ellipse">
            <a:avLst/>
          </a:prstGeom>
          <a:solidFill>
            <a:srgbClr val="C0392B">
              <a:alpha val="40000"/>
            </a:srgbClr>
          </a:solidFill>
          <a:ln w="12700">
            <a:solidFill>
              <a:srgbClr val="333333"/>
            </a:solidFill>
            <a:prstDash val="solid"/>
          </a:ln>
        </p:spPr>
      </p:sp>
      <p:sp>
        <p:nvSpPr>
          <p:cNvPr id="4" name="Text 2"/>
          <p:cNvSpPr/>
          <p:nvPr/>
        </p:nvSpPr>
        <p:spPr>
          <a:xfrm>
            <a:off x="914400" y="1417320"/>
            <a:ext cx="8229600" cy="320040"/>
          </a:xfrm>
          <a:prstGeom prst="rect">
            <a:avLst/>
          </a:prstGeom>
          <a:noFill/>
          <a:ln/>
        </p:spPr>
        <p:txBody>
          <a:bodyPr wrap="square" lIns="0" tIns="0" rIns="0" bIns="0" rtlCol="0" anchor="ctr"/>
          <a:lstStyle/>
          <a:p>
            <a:pPr indent="0" marL="0">
              <a:buNone/>
            </a:pPr>
            <a:r>
              <a:rPr lang="en-US" sz="1300" b="1" spc="300" kern="0" dirty="0">
                <a:solidFill>
                  <a:srgbClr val="C0392B"/>
                </a:solidFill>
                <a:latin typeface="Calibri" pitchFamily="34" charset="0"/>
                <a:ea typeface="Calibri" pitchFamily="34" charset="-122"/>
                <a:cs typeface="Calibri" pitchFamily="34" charset="-120"/>
              </a:rPr>
              <a:t>IF YOU TAKE ONE THING AWAY</a:t>
            </a:r>
            <a:endParaRPr lang="en-US" sz="1300" dirty="0"/>
          </a:p>
        </p:txBody>
      </p:sp>
      <p:sp>
        <p:nvSpPr>
          <p:cNvPr id="5" name="Text 3"/>
          <p:cNvSpPr/>
          <p:nvPr/>
        </p:nvSpPr>
        <p:spPr>
          <a:xfrm>
            <a:off x="914400" y="1874520"/>
            <a:ext cx="9692640" cy="731520"/>
          </a:xfrm>
          <a:prstGeom prst="rect">
            <a:avLst/>
          </a:prstGeom>
          <a:noFill/>
          <a:ln/>
        </p:spPr>
        <p:txBody>
          <a:bodyPr wrap="square" lIns="0" tIns="0" rIns="0" bIns="0" rtlCol="0" anchor="ctr"/>
          <a:lstStyle/>
          <a:p>
            <a:pPr indent="0" marL="0">
              <a:buNone/>
            </a:pPr>
            <a:r>
              <a:rPr lang="en-US" sz="2700" dirty="0">
                <a:solidFill>
                  <a:srgbClr val="C9D6E2"/>
                </a:solidFill>
                <a:latin typeface="Cambria" pitchFamily="34" charset="0"/>
                <a:ea typeface="Cambria" pitchFamily="34" charset="-122"/>
                <a:cs typeface="Cambria" pitchFamily="34" charset="-120"/>
              </a:rPr>
              <a:t>Six modes looks like six things to learn.</a:t>
            </a:r>
            <a:endParaRPr lang="en-US" sz="2700" dirty="0"/>
          </a:p>
        </p:txBody>
      </p:sp>
      <p:sp>
        <p:nvSpPr>
          <p:cNvPr id="6" name="Text 4"/>
          <p:cNvSpPr/>
          <p:nvPr/>
        </p:nvSpPr>
        <p:spPr>
          <a:xfrm>
            <a:off x="914400" y="2697480"/>
            <a:ext cx="9692640" cy="731520"/>
          </a:xfrm>
          <a:prstGeom prst="rect">
            <a:avLst/>
          </a:prstGeom>
          <a:noFill/>
          <a:ln/>
        </p:spPr>
        <p:txBody>
          <a:bodyPr wrap="square" lIns="0" tIns="0" rIns="0" bIns="0" rtlCol="0" anchor="ctr"/>
          <a:lstStyle/>
          <a:p>
            <a:pPr indent="0" marL="0">
              <a:buNone/>
            </a:pPr>
            <a:r>
              <a:rPr lang="en-US" sz="3800" b="1" dirty="0">
                <a:solidFill>
                  <a:srgbClr val="FFFFFF"/>
                </a:solidFill>
                <a:latin typeface="Cambria" pitchFamily="34" charset="0"/>
                <a:ea typeface="Cambria" pitchFamily="34" charset="-122"/>
                <a:cs typeface="Cambria" pitchFamily="34" charset="-120"/>
              </a:rPr>
              <a:t>It is one thing, in six dialects.</a:t>
            </a:r>
            <a:endParaRPr lang="en-US" sz="3800" dirty="0"/>
          </a:p>
        </p:txBody>
      </p:sp>
      <p:sp>
        <p:nvSpPr>
          <p:cNvPr id="7" name="Text 5"/>
          <p:cNvSpPr/>
          <p:nvPr/>
        </p:nvSpPr>
        <p:spPr>
          <a:xfrm>
            <a:off x="914400" y="3749040"/>
            <a:ext cx="9692640" cy="1188720"/>
          </a:xfrm>
          <a:prstGeom prst="rect">
            <a:avLst/>
          </a:prstGeom>
          <a:noFill/>
          <a:ln/>
        </p:spPr>
        <p:txBody>
          <a:bodyPr wrap="square" lIns="0" tIns="0" rIns="0" bIns="0" rtlCol="0" anchor="ctr"/>
          <a:lstStyle/>
          <a:p>
            <a:pPr indent="0" marL="0">
              <a:buNone/>
            </a:pPr>
            <a:r>
              <a:rPr lang="en-US" sz="1600" dirty="0">
                <a:solidFill>
                  <a:srgbClr val="9FB3C8"/>
                </a:solidFill>
                <a:latin typeface="Calibri" pitchFamily="34" charset="0"/>
                <a:ea typeface="Calibri" pitchFamily="34" charset="-122"/>
                <a:cs typeface="Calibri" pitchFamily="34" charset="-120"/>
              </a:rPr>
              <a:t>Identity, an access code, a room, a vocoder, a way of sharing the channel, and sometimes a registry. Learn those six ideas and every mode becomes a translation exercise instead of a new hobby. Then pick whichever one your local repeater already runs, and go and listen to it.</a:t>
            </a:r>
            <a:endParaRPr lang="en-US" sz="1600" dirty="0"/>
          </a:p>
        </p:txBody>
      </p:sp>
      <p:sp>
        <p:nvSpPr>
          <p:cNvPr id="8" name="Text 6"/>
          <p:cNvSpPr/>
          <p:nvPr/>
        </p:nvSpPr>
        <p:spPr>
          <a:xfrm>
            <a:off x="914400" y="5440680"/>
            <a:ext cx="9692640" cy="457200"/>
          </a:xfrm>
          <a:prstGeom prst="rect">
            <a:avLst/>
          </a:prstGeom>
          <a:noFill/>
          <a:ln/>
        </p:spPr>
        <p:txBody>
          <a:bodyPr wrap="square" lIns="0" tIns="0" rIns="0" bIns="0" rtlCol="0" anchor="ctr"/>
          <a:lstStyle/>
          <a:p>
            <a:pPr indent="0" marL="0">
              <a:buNone/>
            </a:pPr>
            <a:r>
              <a:rPr lang="en-US" sz="2400" b="1" dirty="0">
                <a:solidFill>
                  <a:srgbClr val="FFFFFF"/>
                </a:solidFill>
                <a:latin typeface="Cambria" pitchFamily="34" charset="0"/>
                <a:ea typeface="Cambria" pitchFamily="34" charset="-122"/>
                <a:cs typeface="Cambria" pitchFamily="34" charset="-120"/>
              </a:rPr>
              <a:t>Questions?</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START HERE</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It is really about the internet</a:t>
            </a:r>
            <a:endParaRPr lang="en-US" sz="3400" dirty="0"/>
          </a:p>
        </p:txBody>
      </p:sp>
      <p:sp>
        <p:nvSpPr>
          <p:cNvPr id="4" name="Text 2"/>
          <p:cNvSpPr/>
          <p:nvPr/>
        </p:nvSpPr>
        <p:spPr>
          <a:xfrm>
            <a:off x="640080" y="1645920"/>
            <a:ext cx="10881360" cy="457200"/>
          </a:xfrm>
          <a:prstGeom prst="rect">
            <a:avLst/>
          </a:prstGeom>
          <a:noFill/>
          <a:ln/>
        </p:spPr>
        <p:txBody>
          <a:bodyPr wrap="square" lIns="0" tIns="0" rIns="0" bIns="0" rtlCol="0" anchor="ctr"/>
          <a:lstStyle/>
          <a:p>
            <a:pPr indent="0" marL="0">
              <a:buNone/>
            </a:pPr>
            <a:r>
              <a:rPr lang="en-US" sz="1600" dirty="0">
                <a:solidFill>
                  <a:srgbClr val="1A1A1A"/>
                </a:solidFill>
                <a:latin typeface="Calibri" pitchFamily="34" charset="0"/>
                <a:ea typeface="Calibri" pitchFamily="34" charset="-122"/>
                <a:cs typeface="Calibri" pitchFamily="34" charset="-120"/>
              </a:rPr>
              <a:t>The magic is not the modulation. It is that your repeater or hotspot links over the internet to the whole world.</a:t>
            </a:r>
            <a:endParaRPr lang="en-US" sz="1600" dirty="0"/>
          </a:p>
        </p:txBody>
      </p:sp>
      <p:sp>
        <p:nvSpPr>
          <p:cNvPr id="5" name="Shape 3"/>
          <p:cNvSpPr/>
          <p:nvPr/>
        </p:nvSpPr>
        <p:spPr>
          <a:xfrm>
            <a:off x="640080" y="2377440"/>
            <a:ext cx="5212080" cy="2834640"/>
          </a:xfrm>
          <a:prstGeom prst="roundRect">
            <a:avLst>
              <a:gd name="adj" fmla="val 2903"/>
            </a:avLst>
          </a:prstGeom>
          <a:solidFill>
            <a:srgbClr val="F2F4F7"/>
          </a:solidFill>
          <a:ln w="12700">
            <a:solidFill>
              <a:srgbClr val="DDE2E8"/>
            </a:solidFill>
            <a:prstDash val="solid"/>
          </a:ln>
        </p:spPr>
      </p:sp>
      <p:sp>
        <p:nvSpPr>
          <p:cNvPr id="6" name="Text 4"/>
          <p:cNvSpPr/>
          <p:nvPr/>
        </p:nvSpPr>
        <p:spPr>
          <a:xfrm>
            <a:off x="960120" y="2606040"/>
            <a:ext cx="4572000" cy="274320"/>
          </a:xfrm>
          <a:prstGeom prst="rect">
            <a:avLst/>
          </a:prstGeom>
          <a:noFill/>
          <a:ln/>
        </p:spPr>
        <p:txBody>
          <a:bodyPr wrap="square" lIns="0" tIns="0" rIns="0" bIns="0" rtlCol="0" anchor="ctr"/>
          <a:lstStyle/>
          <a:p>
            <a:pPr indent="0" marL="0">
              <a:buNone/>
            </a:pPr>
            <a:r>
              <a:rPr lang="en-US" sz="1150" b="1" spc="150" kern="0" dirty="0">
                <a:solidFill>
                  <a:srgbClr val="6B7480"/>
                </a:solidFill>
                <a:latin typeface="Calibri" pitchFamily="34" charset="0"/>
                <a:ea typeface="Calibri" pitchFamily="34" charset="-122"/>
                <a:cs typeface="Calibri" pitchFamily="34" charset="-120"/>
              </a:rPr>
              <a:t>WHAT YOU THINK YOU ARE BUYING</a:t>
            </a:r>
            <a:endParaRPr lang="en-US" sz="1150" dirty="0"/>
          </a:p>
        </p:txBody>
      </p:sp>
      <p:sp>
        <p:nvSpPr>
          <p:cNvPr id="7" name="Text 5"/>
          <p:cNvSpPr/>
          <p:nvPr/>
        </p:nvSpPr>
        <p:spPr>
          <a:xfrm>
            <a:off x="960120" y="2907792"/>
            <a:ext cx="4572000" cy="457200"/>
          </a:xfrm>
          <a:prstGeom prst="rect">
            <a:avLst/>
          </a:prstGeom>
          <a:noFill/>
          <a:ln/>
        </p:spPr>
        <p:txBody>
          <a:bodyPr wrap="square" lIns="0" tIns="0" rIns="0" bIns="0" rtlCol="0" anchor="ctr"/>
          <a:lstStyle/>
          <a:p>
            <a:pPr indent="0" marL="0">
              <a:buNone/>
            </a:pPr>
            <a:r>
              <a:rPr lang="en-US" sz="2100" b="1" dirty="0">
                <a:solidFill>
                  <a:srgbClr val="1A1A1A"/>
                </a:solidFill>
                <a:latin typeface="Cambria" pitchFamily="34" charset="0"/>
                <a:ea typeface="Cambria" pitchFamily="34" charset="-122"/>
                <a:cs typeface="Cambria" pitchFamily="34" charset="-120"/>
              </a:rPr>
              <a:t>A radio that sounds different</a:t>
            </a:r>
            <a:endParaRPr lang="en-US" sz="2100" dirty="0"/>
          </a:p>
        </p:txBody>
      </p:sp>
      <p:sp>
        <p:nvSpPr>
          <p:cNvPr id="8" name="Text 6"/>
          <p:cNvSpPr/>
          <p:nvPr/>
        </p:nvSpPr>
        <p:spPr>
          <a:xfrm>
            <a:off x="960120" y="3520440"/>
            <a:ext cx="4572000" cy="13716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Clearer audio, a screen with names on it, and a mode your friend keeps talking about.</a:t>
            </a:r>
            <a:endParaRPr lang="en-US" sz="1450" dirty="0"/>
          </a:p>
        </p:txBody>
      </p:sp>
      <p:sp>
        <p:nvSpPr>
          <p:cNvPr id="9" name="Shape 7"/>
          <p:cNvSpPr/>
          <p:nvPr/>
        </p:nvSpPr>
        <p:spPr>
          <a:xfrm>
            <a:off x="6309360" y="2377440"/>
            <a:ext cx="5212080" cy="2834640"/>
          </a:xfrm>
          <a:prstGeom prst="roundRect">
            <a:avLst>
              <a:gd name="adj" fmla="val 2903"/>
            </a:avLst>
          </a:prstGeom>
          <a:solidFill>
            <a:srgbClr val="2C3E50"/>
          </a:solidFill>
          <a:ln w="12700">
            <a:solidFill>
              <a:srgbClr val="DDE2E8"/>
            </a:solidFill>
            <a:prstDash val="solid"/>
          </a:ln>
        </p:spPr>
      </p:sp>
      <p:sp>
        <p:nvSpPr>
          <p:cNvPr id="10" name="Text 8"/>
          <p:cNvSpPr/>
          <p:nvPr/>
        </p:nvSpPr>
        <p:spPr>
          <a:xfrm>
            <a:off x="6629400" y="2606040"/>
            <a:ext cx="4572000" cy="274320"/>
          </a:xfrm>
          <a:prstGeom prst="rect">
            <a:avLst/>
          </a:prstGeom>
          <a:noFill/>
          <a:ln/>
        </p:spPr>
        <p:txBody>
          <a:bodyPr wrap="square" lIns="0" tIns="0" rIns="0" bIns="0" rtlCol="0" anchor="ctr"/>
          <a:lstStyle/>
          <a:p>
            <a:pPr indent="0" marL="0">
              <a:buNone/>
            </a:pPr>
            <a:r>
              <a:rPr lang="en-US" sz="1150" b="1" spc="150" kern="0" dirty="0">
                <a:solidFill>
                  <a:srgbClr val="C0392B"/>
                </a:solidFill>
                <a:latin typeface="Calibri" pitchFamily="34" charset="0"/>
                <a:ea typeface="Calibri" pitchFamily="34" charset="-122"/>
                <a:cs typeface="Calibri" pitchFamily="34" charset="-120"/>
              </a:rPr>
              <a:t>WHAT YOU ARE ACTUALLY BUYING</a:t>
            </a:r>
            <a:endParaRPr lang="en-US" sz="1150" dirty="0"/>
          </a:p>
        </p:txBody>
      </p:sp>
      <p:sp>
        <p:nvSpPr>
          <p:cNvPr id="11" name="Text 9"/>
          <p:cNvSpPr/>
          <p:nvPr/>
        </p:nvSpPr>
        <p:spPr>
          <a:xfrm>
            <a:off x="6629400" y="2907792"/>
            <a:ext cx="4572000" cy="457200"/>
          </a:xfrm>
          <a:prstGeom prst="rect">
            <a:avLst/>
          </a:prstGeom>
          <a:noFill/>
          <a:ln/>
        </p:spPr>
        <p:txBody>
          <a:bodyPr wrap="square" lIns="0" tIns="0" rIns="0" bIns="0" rtlCol="0" anchor="ctr"/>
          <a:lstStyle/>
          <a:p>
            <a:pPr indent="0" marL="0">
              <a:buNone/>
            </a:pPr>
            <a:r>
              <a:rPr lang="en-US" sz="2100" b="1" dirty="0">
                <a:solidFill>
                  <a:srgbClr val="FFFFFF"/>
                </a:solidFill>
                <a:latin typeface="Cambria" pitchFamily="34" charset="0"/>
                <a:ea typeface="Cambria" pitchFamily="34" charset="-122"/>
                <a:cs typeface="Cambria" pitchFamily="34" charset="-120"/>
              </a:rPr>
              <a:t>A door into a network</a:t>
            </a:r>
            <a:endParaRPr lang="en-US" sz="2100" dirty="0"/>
          </a:p>
        </p:txBody>
      </p:sp>
      <p:sp>
        <p:nvSpPr>
          <p:cNvPr id="12" name="Text 10"/>
          <p:cNvSpPr/>
          <p:nvPr/>
        </p:nvSpPr>
        <p:spPr>
          <a:xfrm>
            <a:off x="6629400" y="3520440"/>
            <a:ext cx="4572000" cy="1554480"/>
          </a:xfrm>
          <a:prstGeom prst="rect">
            <a:avLst/>
          </a:prstGeom>
          <a:noFill/>
          <a:ln/>
        </p:spPr>
        <p:txBody>
          <a:bodyPr wrap="square" lIns="0" tIns="0" rIns="0" bIns="0" rtlCol="0" anchor="ctr"/>
          <a:lstStyle/>
          <a:p>
            <a:pPr indent="0" marL="0">
              <a:buNone/>
            </a:pPr>
            <a:r>
              <a:rPr lang="en-US" sz="1450" dirty="0">
                <a:solidFill>
                  <a:srgbClr val="DCE4EC"/>
                </a:solidFill>
                <a:latin typeface="Calibri" pitchFamily="34" charset="0"/>
                <a:ea typeface="Calibri" pitchFamily="34" charset="-122"/>
                <a:cs typeface="Calibri" pitchFamily="34" charset="-120"/>
              </a:rPr>
              <a:t>With a handheld and a decent connection you can hold an ordinary conversation with someone across an ocean — from indoors, on a few milliwatts.</a:t>
            </a:r>
            <a:endParaRPr lang="en-US" sz="1450" dirty="0"/>
          </a:p>
        </p:txBody>
      </p:sp>
      <p:sp>
        <p:nvSpPr>
          <p:cNvPr id="13" name="Text 11"/>
          <p:cNvSpPr/>
          <p:nvPr/>
        </p:nvSpPr>
        <p:spPr>
          <a:xfrm>
            <a:off x="640080" y="5486400"/>
            <a:ext cx="10881360" cy="411480"/>
          </a:xfrm>
          <a:prstGeom prst="rect">
            <a:avLst/>
          </a:prstGeom>
          <a:noFill/>
          <a:ln/>
        </p:spPr>
        <p:txBody>
          <a:bodyPr wrap="square" lIns="0" tIns="0" rIns="0" bIns="0" rtlCol="0" anchor="ctr"/>
          <a:lstStyle/>
          <a:p>
            <a:pPr indent="0" marL="0">
              <a:buNone/>
            </a:pPr>
            <a:r>
              <a:rPr lang="en-US" sz="1500" i="1" dirty="0">
                <a:solidFill>
                  <a:srgbClr val="6B7480"/>
                </a:solidFill>
                <a:latin typeface="Calibri" pitchFamily="34" charset="0"/>
                <a:ea typeface="Calibri" pitchFamily="34" charset="-122"/>
                <a:cs typeface="Calibri" pitchFamily="34" charset="-120"/>
              </a:rPr>
              <a:t>Get your head around that one idea and everything else in this talk follows from it.</a:t>
            </a:r>
            <a:endParaRPr lang="en-US" sz="15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TAKE THIS AWAY</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Every slide in this talk, written out at length</a:t>
            </a:r>
            <a:endParaRPr lang="en-US" sz="3400" dirty="0"/>
          </a:p>
        </p:txBody>
      </p:sp>
      <p:sp>
        <p:nvSpPr>
          <p:cNvPr id="4" name="Shape 2"/>
          <p:cNvSpPr/>
          <p:nvPr/>
        </p:nvSpPr>
        <p:spPr>
          <a:xfrm>
            <a:off x="640080" y="1828800"/>
            <a:ext cx="10881360" cy="1234440"/>
          </a:xfrm>
          <a:prstGeom prst="roundRect">
            <a:avLst>
              <a:gd name="adj" fmla="val 6667"/>
            </a:avLst>
          </a:prstGeom>
          <a:solidFill>
            <a:srgbClr val="F2F4F7"/>
          </a:solidFill>
          <a:ln w="12700">
            <a:solidFill>
              <a:srgbClr val="DDE2E8"/>
            </a:solidFill>
            <a:prstDash val="solid"/>
          </a:ln>
        </p:spPr>
      </p:sp>
      <p:sp>
        <p:nvSpPr>
          <p:cNvPr id="5" name="Text 3"/>
          <p:cNvSpPr/>
          <p:nvPr/>
        </p:nvSpPr>
        <p:spPr>
          <a:xfrm>
            <a:off x="1005840" y="2011680"/>
            <a:ext cx="10149840" cy="365760"/>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This deck is free to use, copy, edit and present as your own.</a:t>
            </a:r>
            <a:endParaRPr lang="en-US" sz="1700" dirty="0"/>
          </a:p>
        </p:txBody>
      </p:sp>
      <p:sp>
        <p:nvSpPr>
          <p:cNvPr id="6" name="Text 4"/>
          <p:cNvSpPr/>
          <p:nvPr/>
        </p:nvSpPr>
        <p:spPr>
          <a:xfrm>
            <a:off x="1005840" y="2450592"/>
            <a:ext cx="1014984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No cost, no copyright, no attribution required. Nothing in it is sponsored and nothing is for sale.</a:t>
            </a:r>
            <a:endParaRPr lang="en-US" sz="1450" dirty="0"/>
          </a:p>
        </p:txBody>
      </p:sp>
      <p:sp>
        <p:nvSpPr>
          <p:cNvPr id="7" name="Text 5"/>
          <p:cNvSpPr/>
          <p:nvPr/>
        </p:nvSpPr>
        <p:spPr>
          <a:xfrm>
            <a:off x="640080" y="3337560"/>
            <a:ext cx="6400800" cy="320040"/>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Send your club here when the questions start:</a:t>
            </a:r>
            <a:endParaRPr lang="en-US" sz="1500" dirty="0"/>
          </a:p>
        </p:txBody>
      </p:sp>
      <p:sp>
        <p:nvSpPr>
          <p:cNvPr id="8" name="Text 6"/>
          <p:cNvSpPr/>
          <p:nvPr/>
        </p:nvSpPr>
        <p:spPr>
          <a:xfrm>
            <a:off x="640080" y="3675888"/>
            <a:ext cx="6400800" cy="365760"/>
          </a:xfrm>
          <a:prstGeom prst="rect">
            <a:avLst/>
          </a:prstGeom>
          <a:noFill/>
          <a:ln/>
        </p:spPr>
        <p:txBody>
          <a:bodyPr wrap="square" lIns="0" tIns="0" rIns="0" bIns="0" rtlCol="0" anchor="ctr"/>
          <a:lstStyle/>
          <a:p>
            <a:pPr indent="0" marL="0">
              <a:buNone/>
            </a:pPr>
            <a:r>
              <a:rPr lang="en-US" sz="2000" b="1" dirty="0">
                <a:solidFill>
                  <a:srgbClr val="C0392B"/>
                </a:solidFill>
                <a:latin typeface="Cambria" pitchFamily="34" charset="0"/>
                <a:ea typeface="Cambria" pitchFamily="34" charset="-122"/>
                <a:cs typeface="Cambria" pitchFamily="34" charset="-120"/>
              </a:rPr>
              <a:t>www.n6jet.com  —  the Digital Voice Guides</a:t>
            </a:r>
            <a:endParaRPr lang="en-US" sz="2000" dirty="0"/>
          </a:p>
        </p:txBody>
      </p:sp>
      <p:sp>
        <p:nvSpPr>
          <p:cNvPr id="9" name="Shape 7"/>
          <p:cNvSpPr/>
          <p:nvPr/>
        </p:nvSpPr>
        <p:spPr>
          <a:xfrm>
            <a:off x="640080" y="4343400"/>
            <a:ext cx="10881360" cy="548640"/>
          </a:xfrm>
          <a:prstGeom prst="rect">
            <a:avLst/>
          </a:prstGeom>
          <a:solidFill>
            <a:srgbClr val="F2F4F7"/>
          </a:solidFill>
          <a:ln w="12700">
            <a:solidFill>
              <a:srgbClr val="F2F4F7"/>
            </a:solidFill>
            <a:prstDash val="solid"/>
          </a:ln>
        </p:spPr>
      </p:sp>
      <p:sp>
        <p:nvSpPr>
          <p:cNvPr id="10" name="Text 8"/>
          <p:cNvSpPr/>
          <p:nvPr/>
        </p:nvSpPr>
        <p:spPr>
          <a:xfrm>
            <a:off x="914400" y="4343400"/>
            <a:ext cx="2651760" cy="548640"/>
          </a:xfrm>
          <a:prstGeom prst="rect">
            <a:avLst/>
          </a:prstGeom>
          <a:noFill/>
          <a:ln/>
        </p:spPr>
        <p:txBody>
          <a:bodyPr wrap="square" lIns="0" tIns="0" rIns="0" bIns="0" rtlCol="0" anchor="ctr"/>
          <a:lstStyle/>
          <a:p>
            <a:pPr indent="0" marL="0">
              <a:buNone/>
            </a:pPr>
            <a:r>
              <a:rPr lang="en-US" sz="1400" b="1" dirty="0">
                <a:solidFill>
                  <a:srgbClr val="2C3E50"/>
                </a:solidFill>
                <a:latin typeface="Calibri" pitchFamily="34" charset="0"/>
                <a:ea typeface="Calibri" pitchFamily="34" charset="-122"/>
                <a:cs typeface="Calibri" pitchFamily="34" charset="-120"/>
              </a:rPr>
              <a:t>Start here</a:t>
            </a:r>
            <a:endParaRPr lang="en-US" sz="1400" dirty="0"/>
          </a:p>
        </p:txBody>
      </p:sp>
      <p:sp>
        <p:nvSpPr>
          <p:cNvPr id="11" name="Text 9"/>
          <p:cNvSpPr/>
          <p:nvPr/>
        </p:nvSpPr>
        <p:spPr>
          <a:xfrm>
            <a:off x="3749040" y="4343400"/>
            <a:ext cx="7589520" cy="54864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Top Ten Must-Knows  ·  What Bands Is Digital Voice On?  ·  Which Mode Is Right for You?</a:t>
            </a:r>
            <a:endParaRPr lang="en-US" sz="1250" dirty="0"/>
          </a:p>
        </p:txBody>
      </p:sp>
      <p:sp>
        <p:nvSpPr>
          <p:cNvPr id="12" name="Text 10"/>
          <p:cNvSpPr/>
          <p:nvPr/>
        </p:nvSpPr>
        <p:spPr>
          <a:xfrm>
            <a:off x="914400" y="4892040"/>
            <a:ext cx="2651760" cy="548640"/>
          </a:xfrm>
          <a:prstGeom prst="rect">
            <a:avLst/>
          </a:prstGeom>
          <a:noFill/>
          <a:ln/>
        </p:spPr>
        <p:txBody>
          <a:bodyPr wrap="square" lIns="0" tIns="0" rIns="0" bIns="0" rtlCol="0" anchor="ctr"/>
          <a:lstStyle/>
          <a:p>
            <a:pPr indent="0" marL="0">
              <a:buNone/>
            </a:pPr>
            <a:r>
              <a:rPr lang="en-US" sz="1400" b="1" dirty="0">
                <a:solidFill>
                  <a:srgbClr val="2C3E50"/>
                </a:solidFill>
                <a:latin typeface="Calibri" pitchFamily="34" charset="0"/>
                <a:ea typeface="Calibri" pitchFamily="34" charset="-122"/>
                <a:cs typeface="Calibri" pitchFamily="34" charset="-120"/>
              </a:rPr>
              <a:t>The six modes</a:t>
            </a:r>
            <a:endParaRPr lang="en-US" sz="1400" dirty="0"/>
          </a:p>
        </p:txBody>
      </p:sp>
      <p:sp>
        <p:nvSpPr>
          <p:cNvPr id="13" name="Text 11"/>
          <p:cNvSpPr/>
          <p:nvPr/>
        </p:nvSpPr>
        <p:spPr>
          <a:xfrm>
            <a:off x="3749040" y="4892040"/>
            <a:ext cx="7589520" cy="54864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Each Mode Explained (in Brief)  ·  Digital Voice Modes Compared  ·  Pros and Cons</a:t>
            </a:r>
            <a:endParaRPr lang="en-US" sz="1250" dirty="0"/>
          </a:p>
        </p:txBody>
      </p:sp>
      <p:sp>
        <p:nvSpPr>
          <p:cNvPr id="14" name="Shape 12"/>
          <p:cNvSpPr/>
          <p:nvPr/>
        </p:nvSpPr>
        <p:spPr>
          <a:xfrm>
            <a:off x="640080" y="5440680"/>
            <a:ext cx="10881360" cy="548640"/>
          </a:xfrm>
          <a:prstGeom prst="rect">
            <a:avLst/>
          </a:prstGeom>
          <a:solidFill>
            <a:srgbClr val="F2F4F7"/>
          </a:solidFill>
          <a:ln w="12700">
            <a:solidFill>
              <a:srgbClr val="F2F4F7"/>
            </a:solidFill>
            <a:prstDash val="solid"/>
          </a:ln>
        </p:spPr>
      </p:sp>
      <p:sp>
        <p:nvSpPr>
          <p:cNvPr id="15" name="Text 13"/>
          <p:cNvSpPr/>
          <p:nvPr/>
        </p:nvSpPr>
        <p:spPr>
          <a:xfrm>
            <a:off x="914400" y="5440680"/>
            <a:ext cx="2651760" cy="548640"/>
          </a:xfrm>
          <a:prstGeom prst="rect">
            <a:avLst/>
          </a:prstGeom>
          <a:noFill/>
          <a:ln/>
        </p:spPr>
        <p:txBody>
          <a:bodyPr wrap="square" lIns="0" tIns="0" rIns="0" bIns="0" rtlCol="0" anchor="ctr"/>
          <a:lstStyle/>
          <a:p>
            <a:pPr indent="0" marL="0">
              <a:buNone/>
            </a:pPr>
            <a:r>
              <a:rPr lang="en-US" sz="1400" b="1" dirty="0">
                <a:solidFill>
                  <a:srgbClr val="2C3E50"/>
                </a:solidFill>
                <a:latin typeface="Calibri" pitchFamily="34" charset="0"/>
                <a:ea typeface="Calibri" pitchFamily="34" charset="-122"/>
                <a:cs typeface="Calibri" pitchFamily="34" charset="-120"/>
              </a:rPr>
              <a:t>The translation</a:t>
            </a:r>
            <a:endParaRPr lang="en-US" sz="1400" dirty="0"/>
          </a:p>
        </p:txBody>
      </p:sp>
      <p:sp>
        <p:nvSpPr>
          <p:cNvPr id="16" name="Text 14"/>
          <p:cNvSpPr/>
          <p:nvPr/>
        </p:nvSpPr>
        <p:spPr>
          <a:xfrm>
            <a:off x="3749040" y="5440680"/>
            <a:ext cx="7589520" cy="54864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Rosetta Stone  ·  Access and Squelch Codes  ·  Reflectors and Talkgroups</a:t>
            </a:r>
            <a:endParaRPr lang="en-US" sz="1250" dirty="0"/>
          </a:p>
        </p:txBody>
      </p:sp>
      <p:sp>
        <p:nvSpPr>
          <p:cNvPr id="17" name="Text 15"/>
          <p:cNvSpPr/>
          <p:nvPr/>
        </p:nvSpPr>
        <p:spPr>
          <a:xfrm>
            <a:off x="914400" y="5989320"/>
            <a:ext cx="2651760" cy="548640"/>
          </a:xfrm>
          <a:prstGeom prst="rect">
            <a:avLst/>
          </a:prstGeom>
          <a:noFill/>
          <a:ln/>
        </p:spPr>
        <p:txBody>
          <a:bodyPr wrap="square" lIns="0" tIns="0" rIns="0" bIns="0" rtlCol="0" anchor="ctr"/>
          <a:lstStyle/>
          <a:p>
            <a:pPr indent="0" marL="0">
              <a:buNone/>
            </a:pPr>
            <a:r>
              <a:rPr lang="en-US" sz="1400" b="1" dirty="0">
                <a:solidFill>
                  <a:srgbClr val="2C3E50"/>
                </a:solidFill>
                <a:latin typeface="Calibri" pitchFamily="34" charset="0"/>
                <a:ea typeface="Calibri" pitchFamily="34" charset="-122"/>
                <a:cs typeface="Calibri" pitchFamily="34" charset="-120"/>
              </a:rPr>
              <a:t>Then go and listen</a:t>
            </a:r>
            <a:endParaRPr lang="en-US" sz="1400" dirty="0"/>
          </a:p>
        </p:txBody>
      </p:sp>
      <p:sp>
        <p:nvSpPr>
          <p:cNvPr id="18" name="Text 16"/>
          <p:cNvSpPr/>
          <p:nvPr/>
        </p:nvSpPr>
        <p:spPr>
          <a:xfrm>
            <a:off x="3749040" y="5989320"/>
            <a:ext cx="7589520" cy="54864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Where to Listen  ·  The Digital Cliff  ·  Glossary</a:t>
            </a: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WHERE IT LIVES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Two bands. That is the whole answer.</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Buy a dual-band digital radio and a hotspot and you are equipped for essentially all of amateur digital voice.</a:t>
            </a:r>
            <a:endParaRPr lang="en-US" sz="1550" dirty="0"/>
          </a:p>
        </p:txBody>
      </p:sp>
      <p:sp>
        <p:nvSpPr>
          <p:cNvPr id="5" name="Shape 3"/>
          <p:cNvSpPr/>
          <p:nvPr/>
        </p:nvSpPr>
        <p:spPr>
          <a:xfrm>
            <a:off x="640080" y="2286000"/>
            <a:ext cx="5212080" cy="2286000"/>
          </a:xfrm>
          <a:prstGeom prst="roundRect">
            <a:avLst>
              <a:gd name="adj" fmla="val 3600"/>
            </a:avLst>
          </a:prstGeom>
          <a:solidFill>
            <a:srgbClr val="2C3E50"/>
          </a:solidFill>
          <a:ln w="12700">
            <a:solidFill>
              <a:srgbClr val="DDE2E8"/>
            </a:solidFill>
            <a:prstDash val="solid"/>
          </a:ln>
        </p:spPr>
      </p:sp>
      <p:sp>
        <p:nvSpPr>
          <p:cNvPr id="6" name="Text 4"/>
          <p:cNvSpPr/>
          <p:nvPr/>
        </p:nvSpPr>
        <p:spPr>
          <a:xfrm>
            <a:off x="960120" y="2514600"/>
            <a:ext cx="4572000" cy="274320"/>
          </a:xfrm>
          <a:prstGeom prst="rect">
            <a:avLst/>
          </a:prstGeom>
          <a:noFill/>
          <a:ln/>
        </p:spPr>
        <p:txBody>
          <a:bodyPr wrap="square" lIns="0" tIns="0" rIns="0" bIns="0" rtlCol="0" anchor="ctr"/>
          <a:lstStyle/>
          <a:p>
            <a:pPr indent="0" marL="0">
              <a:buNone/>
            </a:pPr>
            <a:r>
              <a:rPr lang="en-US" sz="1150" b="1" spc="150" kern="0" dirty="0">
                <a:solidFill>
                  <a:srgbClr val="C0392B"/>
                </a:solidFill>
                <a:latin typeface="Calibri" pitchFamily="34" charset="0"/>
                <a:ea typeface="Calibri" pitchFamily="34" charset="-122"/>
                <a:cs typeface="Calibri" pitchFamily="34" charset="-120"/>
              </a:rPr>
              <a:t>70 CENTIMETRES</a:t>
            </a:r>
            <a:endParaRPr lang="en-US" sz="1150" dirty="0"/>
          </a:p>
        </p:txBody>
      </p:sp>
      <p:sp>
        <p:nvSpPr>
          <p:cNvPr id="7" name="Text 5"/>
          <p:cNvSpPr/>
          <p:nvPr/>
        </p:nvSpPr>
        <p:spPr>
          <a:xfrm>
            <a:off x="960120" y="2816352"/>
            <a:ext cx="4572000" cy="502920"/>
          </a:xfrm>
          <a:prstGeom prst="rect">
            <a:avLst/>
          </a:prstGeom>
          <a:noFill/>
          <a:ln/>
        </p:spPr>
        <p:txBody>
          <a:bodyPr wrap="square" lIns="0" tIns="0" rIns="0" bIns="0"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420 – 450 MHz</a:t>
            </a:r>
            <a:endParaRPr lang="en-US" sz="2600" dirty="0"/>
          </a:p>
        </p:txBody>
      </p:sp>
      <p:sp>
        <p:nvSpPr>
          <p:cNvPr id="8" name="Text 6"/>
          <p:cNvSpPr/>
          <p:nvPr/>
        </p:nvSpPr>
        <p:spPr>
          <a:xfrm>
            <a:off x="960120" y="3474720"/>
            <a:ext cx="4572000" cy="822960"/>
          </a:xfrm>
          <a:prstGeom prst="rect">
            <a:avLst/>
          </a:prstGeom>
          <a:noFill/>
          <a:ln/>
        </p:spPr>
        <p:txBody>
          <a:bodyPr wrap="square" lIns="0" tIns="0" rIns="0" bIns="0" rtlCol="0" anchor="ctr"/>
          <a:lstStyle/>
          <a:p>
            <a:pPr indent="0" marL="0">
              <a:buNone/>
            </a:pPr>
            <a:r>
              <a:rPr lang="en-US" sz="1450" dirty="0">
                <a:solidFill>
                  <a:srgbClr val="DCE4EC"/>
                </a:solidFill>
                <a:latin typeface="Calibri" pitchFamily="34" charset="0"/>
                <a:ea typeface="Calibri" pitchFamily="34" charset="-122"/>
                <a:cs typeface="Calibri" pitchFamily="34" charset="-120"/>
              </a:rPr>
              <a:t>Dominant. Most repeaters, nearly all hotspots, all six modes.</a:t>
            </a:r>
            <a:endParaRPr lang="en-US" sz="1450" dirty="0"/>
          </a:p>
        </p:txBody>
      </p:sp>
      <p:sp>
        <p:nvSpPr>
          <p:cNvPr id="9" name="Shape 7"/>
          <p:cNvSpPr/>
          <p:nvPr/>
        </p:nvSpPr>
        <p:spPr>
          <a:xfrm>
            <a:off x="6309360" y="2286000"/>
            <a:ext cx="5212080" cy="2286000"/>
          </a:xfrm>
          <a:prstGeom prst="roundRect">
            <a:avLst>
              <a:gd name="adj" fmla="val 3600"/>
            </a:avLst>
          </a:prstGeom>
          <a:solidFill>
            <a:srgbClr val="F2F4F7"/>
          </a:solidFill>
          <a:ln w="12700">
            <a:solidFill>
              <a:srgbClr val="DDE2E8"/>
            </a:solidFill>
            <a:prstDash val="solid"/>
          </a:ln>
        </p:spPr>
      </p:sp>
      <p:sp>
        <p:nvSpPr>
          <p:cNvPr id="10" name="Text 8"/>
          <p:cNvSpPr/>
          <p:nvPr/>
        </p:nvSpPr>
        <p:spPr>
          <a:xfrm>
            <a:off x="6629400" y="2514600"/>
            <a:ext cx="4572000" cy="274320"/>
          </a:xfrm>
          <a:prstGeom prst="rect">
            <a:avLst/>
          </a:prstGeom>
          <a:noFill/>
          <a:ln/>
        </p:spPr>
        <p:txBody>
          <a:bodyPr wrap="square" lIns="0" tIns="0" rIns="0" bIns="0" rtlCol="0" anchor="ctr"/>
          <a:lstStyle/>
          <a:p>
            <a:pPr indent="0" marL="0">
              <a:buNone/>
            </a:pPr>
            <a:r>
              <a:rPr lang="en-US" sz="1150" b="1" spc="150" kern="0" dirty="0">
                <a:solidFill>
                  <a:srgbClr val="6B7480"/>
                </a:solidFill>
                <a:latin typeface="Calibri" pitchFamily="34" charset="0"/>
                <a:ea typeface="Calibri" pitchFamily="34" charset="-122"/>
                <a:cs typeface="Calibri" pitchFamily="34" charset="-120"/>
              </a:rPr>
              <a:t>2 METRES</a:t>
            </a:r>
            <a:endParaRPr lang="en-US" sz="1150" dirty="0"/>
          </a:p>
        </p:txBody>
      </p:sp>
      <p:sp>
        <p:nvSpPr>
          <p:cNvPr id="11" name="Text 9"/>
          <p:cNvSpPr/>
          <p:nvPr/>
        </p:nvSpPr>
        <p:spPr>
          <a:xfrm>
            <a:off x="6629400" y="2816352"/>
            <a:ext cx="4572000" cy="502920"/>
          </a:xfrm>
          <a:prstGeom prst="rect">
            <a:avLst/>
          </a:prstGeom>
          <a:noFill/>
          <a:ln/>
        </p:spPr>
        <p:txBody>
          <a:bodyPr wrap="square" lIns="0" tIns="0" rIns="0" bIns="0" rtlCol="0" anchor="ctr"/>
          <a:lstStyle/>
          <a:p>
            <a:pPr indent="0" marL="0">
              <a:buNone/>
            </a:pPr>
            <a:r>
              <a:rPr lang="en-US" sz="2600" b="1" dirty="0">
                <a:solidFill>
                  <a:srgbClr val="1A1A1A"/>
                </a:solidFill>
                <a:latin typeface="Cambria" pitchFamily="34" charset="0"/>
                <a:ea typeface="Cambria" pitchFamily="34" charset="-122"/>
                <a:cs typeface="Cambria" pitchFamily="34" charset="-120"/>
              </a:rPr>
              <a:t>144 – 148 MHz</a:t>
            </a:r>
            <a:endParaRPr lang="en-US" sz="2600" dirty="0"/>
          </a:p>
        </p:txBody>
      </p:sp>
      <p:sp>
        <p:nvSpPr>
          <p:cNvPr id="12" name="Text 10"/>
          <p:cNvSpPr/>
          <p:nvPr/>
        </p:nvSpPr>
        <p:spPr>
          <a:xfrm>
            <a:off x="6629400" y="3474720"/>
            <a:ext cx="4572000" cy="82296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Major. D-STAR, DMR and Fusion repeaters in quantity.</a:t>
            </a:r>
            <a:endParaRPr lang="en-US" sz="1450" dirty="0"/>
          </a:p>
        </p:txBody>
      </p:sp>
      <p:sp>
        <p:nvSpPr>
          <p:cNvPr id="13" name="Shape 11"/>
          <p:cNvSpPr/>
          <p:nvPr/>
        </p:nvSpPr>
        <p:spPr>
          <a:xfrm>
            <a:off x="640080" y="4800600"/>
            <a:ext cx="10881360" cy="1234440"/>
          </a:xfrm>
          <a:prstGeom prst="roundRect">
            <a:avLst>
              <a:gd name="adj" fmla="val 6667"/>
            </a:avLst>
          </a:prstGeom>
          <a:solidFill>
            <a:srgbClr val="EEF6F0"/>
          </a:solidFill>
          <a:ln w="12700">
            <a:solidFill>
              <a:srgbClr val="DDE2E8"/>
            </a:solidFill>
            <a:prstDash val="solid"/>
          </a:ln>
        </p:spPr>
      </p:sp>
      <p:sp>
        <p:nvSpPr>
          <p:cNvPr id="14" name="Text 12"/>
          <p:cNvSpPr/>
          <p:nvPr/>
        </p:nvSpPr>
        <p:spPr>
          <a:xfrm>
            <a:off x="1005840" y="4956048"/>
            <a:ext cx="4206240" cy="365760"/>
          </a:xfrm>
          <a:prstGeom prst="rect">
            <a:avLst/>
          </a:prstGeom>
          <a:noFill/>
          <a:ln/>
        </p:spPr>
        <p:txBody>
          <a:bodyPr wrap="square" lIns="0" tIns="0" rIns="0" bIns="0" rtlCol="0" anchor="ctr"/>
          <a:lstStyle/>
          <a:p>
            <a:pPr indent="0" marL="0">
              <a:buNone/>
            </a:pPr>
            <a:r>
              <a:rPr lang="en-US" sz="1900" b="1" dirty="0">
                <a:solidFill>
                  <a:srgbClr val="1F8A4C"/>
                </a:solidFill>
                <a:latin typeface="Cambria" pitchFamily="34" charset="0"/>
                <a:ea typeface="Cambria" pitchFamily="34" charset="-122"/>
                <a:cs typeface="Cambria" pitchFamily="34" charset="-120"/>
              </a:rPr>
              <a:t>Everything else is a footnote.</a:t>
            </a:r>
            <a:endParaRPr lang="en-US" sz="1900" dirty="0"/>
          </a:p>
        </p:txBody>
      </p:sp>
      <p:sp>
        <p:nvSpPr>
          <p:cNvPr id="15" name="Text 13"/>
          <p:cNvSpPr/>
          <p:nvPr/>
        </p:nvSpPr>
        <p:spPr>
          <a:xfrm>
            <a:off x="5212080" y="4983480"/>
            <a:ext cx="603504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33 cm is a real but niche corner. 23 cm is D-STAR's quiet home. 1.25 m deserves better than it gets. Below 6 m there is essentially nothing, and there are good reasons for that.</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WHERE IT LIVES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70 cm did not win on merit</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600" dirty="0">
                <a:solidFill>
                  <a:srgbClr val="1A1A1A"/>
                </a:solidFill>
                <a:latin typeface="Calibri" pitchFamily="34" charset="0"/>
                <a:ea typeface="Calibri" pitchFamily="34" charset="-122"/>
                <a:cs typeface="Calibri" pitchFamily="34" charset="-120"/>
              </a:rPr>
              <a:t>It won because of where somebody else's business happened to be.</a:t>
            </a:r>
            <a:endParaRPr lang="en-US" sz="1600" dirty="0"/>
          </a:p>
        </p:txBody>
      </p:sp>
      <p:sp>
        <p:nvSpPr>
          <p:cNvPr id="5" name="Shape 3"/>
          <p:cNvSpPr/>
          <p:nvPr/>
        </p:nvSpPr>
        <p:spPr>
          <a:xfrm>
            <a:off x="685800" y="2240280"/>
            <a:ext cx="475488" cy="475488"/>
          </a:xfrm>
          <a:prstGeom prst="ellipse">
            <a:avLst/>
          </a:prstGeom>
          <a:solidFill>
            <a:srgbClr val="2C3E50"/>
          </a:solidFill>
          <a:ln w="12700">
            <a:solidFill>
              <a:srgbClr val="2C3E50"/>
            </a:solidFill>
            <a:prstDash val="solid"/>
          </a:ln>
        </p:spPr>
      </p:sp>
      <p:sp>
        <p:nvSpPr>
          <p:cNvPr id="6" name="Text 4"/>
          <p:cNvSpPr/>
          <p:nvPr/>
        </p:nvSpPr>
        <p:spPr>
          <a:xfrm>
            <a:off x="685800" y="224028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371600" y="2203704"/>
            <a:ext cx="10058400" cy="292608"/>
          </a:xfrm>
          <a:prstGeom prst="rect">
            <a:avLst/>
          </a:prstGeom>
          <a:noFill/>
          <a:ln/>
        </p:spPr>
        <p:txBody>
          <a:bodyPr wrap="square" lIns="0" tIns="0" rIns="0" bIns="0" rtlCol="0" anchor="ctr"/>
          <a:lstStyle/>
          <a:p>
            <a:pPr indent="0" marL="0">
              <a:buNone/>
            </a:pPr>
            <a:r>
              <a:rPr lang="en-US" sz="1600" b="1" dirty="0">
                <a:solidFill>
                  <a:srgbClr val="1A1A1A"/>
                </a:solidFill>
                <a:latin typeface="Calibri" pitchFamily="34" charset="0"/>
                <a:ea typeface="Calibri" pitchFamily="34" charset="-122"/>
                <a:cs typeface="Calibri" pitchFamily="34" charset="-120"/>
              </a:rPr>
              <a:t>Commercial land mobile lives at 400–470 MHz</a:t>
            </a:r>
            <a:endParaRPr lang="en-US" sz="1600" dirty="0"/>
          </a:p>
        </p:txBody>
      </p:sp>
      <p:sp>
        <p:nvSpPr>
          <p:cNvPr id="8" name="Text 6"/>
          <p:cNvSpPr/>
          <p:nvPr/>
        </p:nvSpPr>
        <p:spPr>
          <a:xfrm>
            <a:off x="1371600" y="2514600"/>
            <a:ext cx="10058400" cy="5029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Taxi fleets, utilities, warehouses, public safety — licensed on that band, all of them.</a:t>
            </a:r>
            <a:endParaRPr lang="en-US" sz="1350" dirty="0"/>
          </a:p>
        </p:txBody>
      </p:sp>
      <p:sp>
        <p:nvSpPr>
          <p:cNvPr id="9" name="Shape 7"/>
          <p:cNvSpPr/>
          <p:nvPr/>
        </p:nvSpPr>
        <p:spPr>
          <a:xfrm>
            <a:off x="685800" y="3200400"/>
            <a:ext cx="475488" cy="475488"/>
          </a:xfrm>
          <a:prstGeom prst="ellipse">
            <a:avLst/>
          </a:prstGeom>
          <a:solidFill>
            <a:srgbClr val="2C3E50"/>
          </a:solidFill>
          <a:ln w="12700">
            <a:solidFill>
              <a:srgbClr val="2C3E50"/>
            </a:solidFill>
            <a:prstDash val="solid"/>
          </a:ln>
        </p:spPr>
      </p:sp>
      <p:sp>
        <p:nvSpPr>
          <p:cNvPr id="10" name="Text 8"/>
          <p:cNvSpPr/>
          <p:nvPr/>
        </p:nvSpPr>
        <p:spPr>
          <a:xfrm>
            <a:off x="685800" y="320040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1" name="Text 9"/>
          <p:cNvSpPr/>
          <p:nvPr/>
        </p:nvSpPr>
        <p:spPr>
          <a:xfrm>
            <a:off x="1371600" y="3163824"/>
            <a:ext cx="10058400" cy="292608"/>
          </a:xfrm>
          <a:prstGeom prst="rect">
            <a:avLst/>
          </a:prstGeom>
          <a:noFill/>
          <a:ln/>
        </p:spPr>
        <p:txBody>
          <a:bodyPr wrap="square" lIns="0" tIns="0" rIns="0" bIns="0" rtlCol="0" anchor="ctr"/>
          <a:lstStyle/>
          <a:p>
            <a:pPr indent="0" marL="0">
              <a:buNone/>
            </a:pPr>
            <a:r>
              <a:rPr lang="en-US" sz="1600" b="1" dirty="0">
                <a:solidFill>
                  <a:srgbClr val="1A1A1A"/>
                </a:solidFill>
                <a:latin typeface="Calibri" pitchFamily="34" charset="0"/>
                <a:ea typeface="Calibri" pitchFamily="34" charset="-122"/>
                <a:cs typeface="Calibri" pitchFamily="34" charset="-120"/>
              </a:rPr>
              <a:t>So that is where the factories built</a:t>
            </a:r>
            <a:endParaRPr lang="en-US" sz="1600" dirty="0"/>
          </a:p>
        </p:txBody>
      </p:sp>
      <p:sp>
        <p:nvSpPr>
          <p:cNvPr id="12" name="Text 10"/>
          <p:cNvSpPr/>
          <p:nvPr/>
        </p:nvSpPr>
        <p:spPr>
          <a:xfrm>
            <a:off x="1371600" y="3474720"/>
            <a:ext cx="10058400" cy="5029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Motorola, Hytera, Kenwood and Icom made radios there by the million — and repeaters, duplexers and antennas with them.</a:t>
            </a:r>
            <a:endParaRPr lang="en-US" sz="1350" dirty="0"/>
          </a:p>
        </p:txBody>
      </p:sp>
      <p:sp>
        <p:nvSpPr>
          <p:cNvPr id="13" name="Shape 11"/>
          <p:cNvSpPr/>
          <p:nvPr/>
        </p:nvSpPr>
        <p:spPr>
          <a:xfrm>
            <a:off x="685800" y="4160520"/>
            <a:ext cx="475488" cy="475488"/>
          </a:xfrm>
          <a:prstGeom prst="ellipse">
            <a:avLst/>
          </a:prstGeom>
          <a:solidFill>
            <a:srgbClr val="2C3E50"/>
          </a:solidFill>
          <a:ln w="12700">
            <a:solidFill>
              <a:srgbClr val="2C3E50"/>
            </a:solidFill>
            <a:prstDash val="solid"/>
          </a:ln>
        </p:spPr>
      </p:sp>
      <p:sp>
        <p:nvSpPr>
          <p:cNvPr id="14" name="Text 12"/>
          <p:cNvSpPr/>
          <p:nvPr/>
        </p:nvSpPr>
        <p:spPr>
          <a:xfrm>
            <a:off x="685800" y="416052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5" name="Text 13"/>
          <p:cNvSpPr/>
          <p:nvPr/>
        </p:nvSpPr>
        <p:spPr>
          <a:xfrm>
            <a:off x="1371600" y="4123944"/>
            <a:ext cx="10058400" cy="292608"/>
          </a:xfrm>
          <a:prstGeom prst="rect">
            <a:avLst/>
          </a:prstGeom>
          <a:noFill/>
          <a:ln/>
        </p:spPr>
        <p:txBody>
          <a:bodyPr wrap="square" lIns="0" tIns="0" rIns="0" bIns="0" rtlCol="0" anchor="ctr"/>
          <a:lstStyle/>
          <a:p>
            <a:pPr indent="0" marL="0">
              <a:buNone/>
            </a:pPr>
            <a:r>
              <a:rPr lang="en-US" sz="1600" b="1" dirty="0">
                <a:solidFill>
                  <a:srgbClr val="1A1A1A"/>
                </a:solidFill>
                <a:latin typeface="Calibri" pitchFamily="34" charset="0"/>
                <a:ea typeface="Calibri" pitchFamily="34" charset="-122"/>
                <a:cs typeface="Calibri" pitchFamily="34" charset="-120"/>
              </a:rPr>
              <a:t>So that is where the cheap hardware is</a:t>
            </a:r>
            <a:endParaRPr lang="en-US" sz="1600" dirty="0"/>
          </a:p>
        </p:txBody>
      </p:sp>
      <p:sp>
        <p:nvSpPr>
          <p:cNvPr id="16" name="Text 14"/>
          <p:cNvSpPr/>
          <p:nvPr/>
        </p:nvSpPr>
        <p:spPr>
          <a:xfrm>
            <a:off x="1371600" y="4434840"/>
            <a:ext cx="10058400" cy="5029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New and surplus. A ham buying a 70 cm digital radio is buying into somebody else's economy of scale.</a:t>
            </a:r>
            <a:endParaRPr lang="en-US" sz="1350" dirty="0"/>
          </a:p>
        </p:txBody>
      </p:sp>
      <p:sp>
        <p:nvSpPr>
          <p:cNvPr id="17" name="Shape 15"/>
          <p:cNvSpPr/>
          <p:nvPr/>
        </p:nvSpPr>
        <p:spPr>
          <a:xfrm>
            <a:off x="685800" y="5120640"/>
            <a:ext cx="475488" cy="475488"/>
          </a:xfrm>
          <a:prstGeom prst="ellipse">
            <a:avLst/>
          </a:prstGeom>
          <a:solidFill>
            <a:srgbClr val="2C3E50"/>
          </a:solidFill>
          <a:ln w="12700">
            <a:solidFill>
              <a:srgbClr val="2C3E50"/>
            </a:solidFill>
            <a:prstDash val="solid"/>
          </a:ln>
        </p:spPr>
      </p:sp>
      <p:sp>
        <p:nvSpPr>
          <p:cNvPr id="18" name="Text 16"/>
          <p:cNvSpPr/>
          <p:nvPr/>
        </p:nvSpPr>
        <p:spPr>
          <a:xfrm>
            <a:off x="685800" y="512064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19" name="Text 17"/>
          <p:cNvSpPr/>
          <p:nvPr/>
        </p:nvSpPr>
        <p:spPr>
          <a:xfrm>
            <a:off x="1371600" y="5084064"/>
            <a:ext cx="10058400" cy="292608"/>
          </a:xfrm>
          <a:prstGeom prst="rect">
            <a:avLst/>
          </a:prstGeom>
          <a:noFill/>
          <a:ln/>
        </p:spPr>
        <p:txBody>
          <a:bodyPr wrap="square" lIns="0" tIns="0" rIns="0" bIns="0" rtlCol="0" anchor="ctr"/>
          <a:lstStyle/>
          <a:p>
            <a:pPr indent="0" marL="0">
              <a:buNone/>
            </a:pPr>
            <a:r>
              <a:rPr lang="en-US" sz="1600" b="1" dirty="0">
                <a:solidFill>
                  <a:srgbClr val="1A1A1A"/>
                </a:solidFill>
                <a:latin typeface="Calibri" pitchFamily="34" charset="0"/>
                <a:ea typeface="Calibri" pitchFamily="34" charset="-122"/>
                <a:cs typeface="Calibri" pitchFamily="34" charset="-120"/>
              </a:rPr>
              <a:t>So that is where the hobby went</a:t>
            </a:r>
            <a:endParaRPr lang="en-US" sz="1600" dirty="0"/>
          </a:p>
        </p:txBody>
      </p:sp>
      <p:sp>
        <p:nvSpPr>
          <p:cNvPr id="20" name="Text 18"/>
          <p:cNvSpPr/>
          <p:nvPr/>
        </p:nvSpPr>
        <p:spPr>
          <a:xfrm>
            <a:off x="1371600" y="5394960"/>
            <a:ext cx="10058400" cy="5029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The same story runs at 136–174 MHz, which is exactly why 2 m is the strong second.</a:t>
            </a:r>
            <a:endParaRPr lang="en-US" sz="1350" dirty="0"/>
          </a:p>
        </p:txBody>
      </p:sp>
      <p:sp>
        <p:nvSpPr>
          <p:cNvPr id="21" name="Text 19"/>
          <p:cNvSpPr/>
          <p:nvPr/>
        </p:nvSpPr>
        <p:spPr>
          <a:xfrm>
            <a:off x="640080" y="5989320"/>
            <a:ext cx="10881360" cy="411480"/>
          </a:xfrm>
          <a:prstGeom prst="rect">
            <a:avLst/>
          </a:prstGeom>
          <a:noFill/>
          <a:ln/>
        </p:spPr>
        <p:txBody>
          <a:bodyPr wrap="square" lIns="0" tIns="0" rIns="0" bIns="0" rtlCol="0" anchor="ctr"/>
          <a:lstStyle/>
          <a:p>
            <a:pPr indent="0" marL="0">
              <a:buNone/>
            </a:pPr>
            <a:r>
              <a:rPr lang="en-US" sz="1800" b="1" dirty="0">
                <a:solidFill>
                  <a:srgbClr val="C0392B"/>
                </a:solidFill>
                <a:latin typeface="Cambria" pitchFamily="34" charset="0"/>
                <a:ea typeface="Cambria" pitchFamily="34" charset="-122"/>
                <a:cs typeface="Cambria" pitchFamily="34" charset="-120"/>
              </a:rPr>
              <a:t>Digital voice did not pick its home. It moved in where the rent was cheap.</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SIX MODES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Six modes, and only one was built for us</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Amateur radio has not one digital voice mode but a family of them, each born in a different decade for a different reason.</a:t>
            </a:r>
            <a:endParaRPr lang="en-US" sz="1550" dirty="0"/>
          </a:p>
        </p:txBody>
      </p:sp>
      <p:sp>
        <p:nvSpPr>
          <p:cNvPr id="5" name="Shape 3"/>
          <p:cNvSpPr/>
          <p:nvPr/>
        </p:nvSpPr>
        <p:spPr>
          <a:xfrm>
            <a:off x="640080" y="2286000"/>
            <a:ext cx="3429000" cy="3200400"/>
          </a:xfrm>
          <a:prstGeom prst="roundRect">
            <a:avLst>
              <a:gd name="adj" fmla="val 2571"/>
            </a:avLst>
          </a:prstGeom>
          <a:solidFill>
            <a:srgbClr val="F2F4F7"/>
          </a:solidFill>
          <a:ln w="12700">
            <a:solidFill>
              <a:srgbClr val="DDE2E8"/>
            </a:solidFill>
            <a:prstDash val="solid"/>
          </a:ln>
        </p:spPr>
      </p:sp>
      <p:sp>
        <p:nvSpPr>
          <p:cNvPr id="6" name="Text 4"/>
          <p:cNvSpPr/>
          <p:nvPr/>
        </p:nvSpPr>
        <p:spPr>
          <a:xfrm>
            <a:off x="914400" y="2487168"/>
            <a:ext cx="2926080" cy="274320"/>
          </a:xfrm>
          <a:prstGeom prst="rect">
            <a:avLst/>
          </a:prstGeom>
          <a:noFill/>
          <a:ln/>
        </p:spPr>
        <p:txBody>
          <a:bodyPr wrap="square" lIns="0" tIns="0" rIns="0" bIns="0" rtlCol="0" anchor="ctr"/>
          <a:lstStyle/>
          <a:p>
            <a:pPr indent="0" marL="0">
              <a:buNone/>
            </a:pPr>
            <a:r>
              <a:rPr lang="en-US" sz="1050" b="1" spc="120" kern="0" dirty="0">
                <a:solidFill>
                  <a:srgbClr val="6B7480"/>
                </a:solidFill>
                <a:latin typeface="Calibri" pitchFamily="34" charset="0"/>
                <a:ea typeface="Calibri" pitchFamily="34" charset="-122"/>
                <a:cs typeface="Calibri" pitchFamily="34" charset="-120"/>
              </a:rPr>
              <a:t>BORROWED FROM INDUSTRY</a:t>
            </a:r>
            <a:endParaRPr lang="en-US" sz="1050" dirty="0"/>
          </a:p>
        </p:txBody>
      </p:sp>
      <p:sp>
        <p:nvSpPr>
          <p:cNvPr id="7" name="Text 5"/>
          <p:cNvSpPr/>
          <p:nvPr/>
        </p:nvSpPr>
        <p:spPr>
          <a:xfrm>
            <a:off x="914400" y="2788920"/>
            <a:ext cx="2926080" cy="457200"/>
          </a:xfrm>
          <a:prstGeom prst="rect">
            <a:avLst/>
          </a:prstGeom>
          <a:noFill/>
          <a:ln/>
        </p:spPr>
        <p:txBody>
          <a:bodyPr wrap="square" lIns="0" tIns="0" rIns="0" bIns="0" rtlCol="0" anchor="ctr"/>
          <a:lstStyle/>
          <a:p>
            <a:pPr indent="0" marL="0">
              <a:buNone/>
            </a:pPr>
            <a:r>
              <a:rPr lang="en-US" sz="1900" b="1" dirty="0">
                <a:solidFill>
                  <a:srgbClr val="1A1A1A"/>
                </a:solidFill>
                <a:latin typeface="Cambria" pitchFamily="34" charset="0"/>
                <a:ea typeface="Cambria" pitchFamily="34" charset="-122"/>
                <a:cs typeface="Cambria" pitchFamily="34" charset="-120"/>
              </a:rPr>
              <a:t>DMR · NXDN · P25</a:t>
            </a:r>
            <a:endParaRPr lang="en-US" sz="1900" dirty="0"/>
          </a:p>
        </p:txBody>
      </p:sp>
      <p:sp>
        <p:nvSpPr>
          <p:cNvPr id="8" name="Text 6"/>
          <p:cNvSpPr/>
          <p:nvPr/>
        </p:nvSpPr>
        <p:spPr>
          <a:xfrm>
            <a:off x="914400" y="3383280"/>
            <a:ext cx="2926080" cy="182880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Commercial and public-safety standards. Hams adopted them because the radios already existed and were cheap.</a:t>
            </a:r>
            <a:endParaRPr lang="en-US" sz="1350" dirty="0"/>
          </a:p>
        </p:txBody>
      </p:sp>
      <p:sp>
        <p:nvSpPr>
          <p:cNvPr id="9" name="Shape 7"/>
          <p:cNvSpPr/>
          <p:nvPr/>
        </p:nvSpPr>
        <p:spPr>
          <a:xfrm>
            <a:off x="4343400" y="2286000"/>
            <a:ext cx="3429000" cy="3200400"/>
          </a:xfrm>
          <a:prstGeom prst="roundRect">
            <a:avLst>
              <a:gd name="adj" fmla="val 2571"/>
            </a:avLst>
          </a:prstGeom>
          <a:solidFill>
            <a:srgbClr val="F2F4F7"/>
          </a:solidFill>
          <a:ln w="12700">
            <a:solidFill>
              <a:srgbClr val="DDE2E8"/>
            </a:solidFill>
            <a:prstDash val="solid"/>
          </a:ln>
        </p:spPr>
      </p:sp>
      <p:sp>
        <p:nvSpPr>
          <p:cNvPr id="10" name="Text 8"/>
          <p:cNvSpPr/>
          <p:nvPr/>
        </p:nvSpPr>
        <p:spPr>
          <a:xfrm>
            <a:off x="4617720" y="2487168"/>
            <a:ext cx="2926080" cy="274320"/>
          </a:xfrm>
          <a:prstGeom prst="rect">
            <a:avLst/>
          </a:prstGeom>
          <a:noFill/>
          <a:ln/>
        </p:spPr>
        <p:txBody>
          <a:bodyPr wrap="square" lIns="0" tIns="0" rIns="0" bIns="0" rtlCol="0" anchor="ctr"/>
          <a:lstStyle/>
          <a:p>
            <a:pPr indent="0" marL="0">
              <a:buNone/>
            </a:pPr>
            <a:r>
              <a:rPr lang="en-US" sz="1050" b="1" spc="120" kern="0" dirty="0">
                <a:solidFill>
                  <a:srgbClr val="6B7480"/>
                </a:solidFill>
                <a:latin typeface="Calibri" pitchFamily="34" charset="0"/>
                <a:ea typeface="Calibri" pitchFamily="34" charset="-122"/>
                <a:cs typeface="Calibri" pitchFamily="34" charset="-120"/>
              </a:rPr>
              <a:t>BUILT FOR HAMS, BY ONE MAKER</a:t>
            </a:r>
            <a:endParaRPr lang="en-US" sz="1050" dirty="0"/>
          </a:p>
        </p:txBody>
      </p:sp>
      <p:sp>
        <p:nvSpPr>
          <p:cNvPr id="11" name="Text 9"/>
          <p:cNvSpPr/>
          <p:nvPr/>
        </p:nvSpPr>
        <p:spPr>
          <a:xfrm>
            <a:off x="4617720" y="2788920"/>
            <a:ext cx="2926080" cy="457200"/>
          </a:xfrm>
          <a:prstGeom prst="rect">
            <a:avLst/>
          </a:prstGeom>
          <a:noFill/>
          <a:ln/>
        </p:spPr>
        <p:txBody>
          <a:bodyPr wrap="square" lIns="0" tIns="0" rIns="0" bIns="0" rtlCol="0" anchor="ctr"/>
          <a:lstStyle/>
          <a:p>
            <a:pPr indent="0" marL="0">
              <a:buNone/>
            </a:pPr>
            <a:r>
              <a:rPr lang="en-US" sz="1900" b="1" dirty="0">
                <a:solidFill>
                  <a:srgbClr val="1A1A1A"/>
                </a:solidFill>
                <a:latin typeface="Cambria" pitchFamily="34" charset="0"/>
                <a:ea typeface="Cambria" pitchFamily="34" charset="-122"/>
                <a:cs typeface="Cambria" pitchFamily="34" charset="-120"/>
              </a:rPr>
              <a:t>D-STAR · C4FM</a:t>
            </a:r>
            <a:endParaRPr lang="en-US" sz="1900" dirty="0"/>
          </a:p>
        </p:txBody>
      </p:sp>
      <p:sp>
        <p:nvSpPr>
          <p:cNvPr id="12" name="Text 10"/>
          <p:cNvSpPr/>
          <p:nvPr/>
        </p:nvSpPr>
        <p:spPr>
          <a:xfrm>
            <a:off x="4617720" y="3383280"/>
            <a:ext cx="2926080" cy="182880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D-STAR from JARL and Icom, Fusion from Yaesu. Designed for the hobby — but each with essentially one manufacturer behind it.</a:t>
            </a:r>
            <a:endParaRPr lang="en-US" sz="1350" dirty="0"/>
          </a:p>
        </p:txBody>
      </p:sp>
      <p:sp>
        <p:nvSpPr>
          <p:cNvPr id="13" name="Shape 11"/>
          <p:cNvSpPr/>
          <p:nvPr/>
        </p:nvSpPr>
        <p:spPr>
          <a:xfrm>
            <a:off x="8092440" y="2286000"/>
            <a:ext cx="3429000" cy="3200400"/>
          </a:xfrm>
          <a:prstGeom prst="roundRect">
            <a:avLst>
              <a:gd name="adj" fmla="val 2571"/>
            </a:avLst>
          </a:prstGeom>
          <a:solidFill>
            <a:srgbClr val="2C3E50"/>
          </a:solidFill>
          <a:ln w="12700">
            <a:solidFill>
              <a:srgbClr val="DDE2E8"/>
            </a:solidFill>
            <a:prstDash val="solid"/>
          </a:ln>
        </p:spPr>
      </p:sp>
      <p:sp>
        <p:nvSpPr>
          <p:cNvPr id="14" name="Text 12"/>
          <p:cNvSpPr/>
          <p:nvPr/>
        </p:nvSpPr>
        <p:spPr>
          <a:xfrm>
            <a:off x="8366760" y="2487168"/>
            <a:ext cx="2926080" cy="274320"/>
          </a:xfrm>
          <a:prstGeom prst="rect">
            <a:avLst/>
          </a:prstGeom>
          <a:noFill/>
          <a:ln/>
        </p:spPr>
        <p:txBody>
          <a:bodyPr wrap="square" lIns="0" tIns="0" rIns="0" bIns="0" rtlCol="0" anchor="ctr"/>
          <a:lstStyle/>
          <a:p>
            <a:pPr indent="0" marL="0">
              <a:buNone/>
            </a:pPr>
            <a:r>
              <a:rPr lang="en-US" sz="1050" b="1" spc="120" kern="0" dirty="0">
                <a:solidFill>
                  <a:srgbClr val="C0392B"/>
                </a:solidFill>
                <a:latin typeface="Calibri" pitchFamily="34" charset="0"/>
                <a:ea typeface="Calibri" pitchFamily="34" charset="-122"/>
                <a:cs typeface="Calibri" pitchFamily="34" charset="-120"/>
              </a:rPr>
              <a:t>BUILT BY HAMS, IN THE OPEN</a:t>
            </a:r>
            <a:endParaRPr lang="en-US" sz="1050" dirty="0"/>
          </a:p>
        </p:txBody>
      </p:sp>
      <p:sp>
        <p:nvSpPr>
          <p:cNvPr id="15" name="Text 13"/>
          <p:cNvSpPr/>
          <p:nvPr/>
        </p:nvSpPr>
        <p:spPr>
          <a:xfrm>
            <a:off x="8366760" y="2788920"/>
            <a:ext cx="2926080" cy="457200"/>
          </a:xfrm>
          <a:prstGeom prst="rect">
            <a:avLst/>
          </a:prstGeom>
          <a:noFill/>
          <a:ln/>
        </p:spPr>
        <p:txBody>
          <a:bodyPr wrap="square" lIns="0" tIns="0" rIns="0" bIns="0" rtlCol="0" anchor="ctr"/>
          <a:lstStyle/>
          <a:p>
            <a:pPr indent="0" marL="0">
              <a:buNone/>
            </a:pPr>
            <a:r>
              <a:rPr lang="en-US" sz="1900" b="1" dirty="0">
                <a:solidFill>
                  <a:srgbClr val="FFFFFF"/>
                </a:solidFill>
                <a:latin typeface="Cambria" pitchFamily="34" charset="0"/>
                <a:ea typeface="Cambria" pitchFamily="34" charset="-122"/>
                <a:cs typeface="Cambria" pitchFamily="34" charset="-120"/>
              </a:rPr>
              <a:t>M17</a:t>
            </a:r>
            <a:endParaRPr lang="en-US" sz="1900" dirty="0"/>
          </a:p>
        </p:txBody>
      </p:sp>
      <p:sp>
        <p:nvSpPr>
          <p:cNvPr id="16" name="Text 14"/>
          <p:cNvSpPr/>
          <p:nvPr/>
        </p:nvSpPr>
        <p:spPr>
          <a:xfrm>
            <a:off x="8366760" y="3383280"/>
            <a:ext cx="2926080" cy="1828800"/>
          </a:xfrm>
          <a:prstGeom prst="rect">
            <a:avLst/>
          </a:prstGeom>
          <a:noFill/>
          <a:ln/>
        </p:spPr>
        <p:txBody>
          <a:bodyPr wrap="square" lIns="0" tIns="0" rIns="0" bIns="0" rtlCol="0" anchor="ctr"/>
          <a:lstStyle/>
          <a:p>
            <a:pPr indent="0" marL="0">
              <a:buNone/>
            </a:pPr>
            <a:r>
              <a:rPr lang="en-US" sz="1350" dirty="0">
                <a:solidFill>
                  <a:srgbClr val="DCE4EC"/>
                </a:solidFill>
                <a:latin typeface="Calibri" pitchFamily="34" charset="0"/>
                <a:ea typeface="Calibri" pitchFamily="34" charset="-122"/>
                <a:cs typeface="Calibri" pitchFamily="34" charset="-120"/>
              </a:rPr>
              <a:t>Open protocol, open codec, open hardware. The only one of the six where the whole stack can be read, studied and changed.</a:t>
            </a:r>
            <a:endParaRPr lang="en-US" sz="1350" dirty="0"/>
          </a:p>
        </p:txBody>
      </p:sp>
      <p:sp>
        <p:nvSpPr>
          <p:cNvPr id="17" name="Text 15"/>
          <p:cNvSpPr/>
          <p:nvPr/>
        </p:nvSpPr>
        <p:spPr>
          <a:xfrm>
            <a:off x="640080" y="5760720"/>
            <a:ext cx="10881360" cy="457200"/>
          </a:xfrm>
          <a:prstGeom prst="rect">
            <a:avLst/>
          </a:prstGeom>
          <a:noFill/>
          <a:ln/>
        </p:spPr>
        <p:txBody>
          <a:bodyPr wrap="square" lIns="0" tIns="0" rIns="0" bIns="0" rtlCol="0" anchor="ctr"/>
          <a:lstStyle/>
          <a:p>
            <a:pPr indent="0" marL="0">
              <a:buNone/>
            </a:pPr>
            <a:r>
              <a:rPr lang="en-US" sz="1500" i="1" dirty="0">
                <a:solidFill>
                  <a:srgbClr val="6B7480"/>
                </a:solidFill>
                <a:latin typeface="Calibri" pitchFamily="34" charset="0"/>
                <a:ea typeface="Calibri" pitchFamily="34" charset="-122"/>
                <a:cs typeface="Calibri" pitchFamily="34" charset="-120"/>
              </a:rPr>
              <a:t>That one distinction explains most of what follows — the vocabulary, the prices, the closed codecs, and why M17 exists at all.</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SIX MODES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D-STAR — the pioneer</a:t>
            </a:r>
            <a:endParaRPr lang="en-US" sz="3400" dirty="0"/>
          </a:p>
        </p:txBody>
      </p:sp>
      <p:sp>
        <p:nvSpPr>
          <p:cNvPr id="4" name="Shape 2"/>
          <p:cNvSpPr/>
          <p:nvPr/>
        </p:nvSpPr>
        <p:spPr>
          <a:xfrm>
            <a:off x="640080" y="1691640"/>
            <a:ext cx="3291840" cy="914400"/>
          </a:xfrm>
          <a:prstGeom prst="roundRect">
            <a:avLst>
              <a:gd name="adj" fmla="val 9000"/>
            </a:avLst>
          </a:prstGeom>
          <a:solidFill>
            <a:srgbClr val="F2F4F7"/>
          </a:solidFill>
          <a:ln w="12700">
            <a:solidFill>
              <a:srgbClr val="DDE2E8"/>
            </a:solidFill>
            <a:prstDash val="solid"/>
          </a:ln>
        </p:spPr>
      </p:sp>
      <p:sp>
        <p:nvSpPr>
          <p:cNvPr id="5" name="Text 3"/>
          <p:cNvSpPr/>
          <p:nvPr/>
        </p:nvSpPr>
        <p:spPr>
          <a:xfrm>
            <a:off x="868680" y="1810512"/>
            <a:ext cx="2926080" cy="228600"/>
          </a:xfrm>
          <a:prstGeom prst="rect">
            <a:avLst/>
          </a:prstGeom>
          <a:noFill/>
          <a:ln/>
        </p:spPr>
        <p:txBody>
          <a:bodyPr wrap="square" lIns="0" tIns="0" rIns="0" bIns="0" rtlCol="0" anchor="ctr"/>
          <a:lstStyle/>
          <a:p>
            <a:pPr indent="0" marL="0">
              <a:buNone/>
            </a:pPr>
            <a:r>
              <a:rPr lang="en-US" sz="1000" b="1" spc="150" kern="0" dirty="0">
                <a:solidFill>
                  <a:srgbClr val="6B7480"/>
                </a:solidFill>
                <a:latin typeface="Calibri" pitchFamily="34" charset="0"/>
                <a:ea typeface="Calibri" pitchFamily="34" charset="-122"/>
                <a:cs typeface="Calibri" pitchFamily="34" charset="-120"/>
              </a:rPr>
              <a:t>ORIGIN</a:t>
            </a:r>
            <a:endParaRPr lang="en-US" sz="1000" dirty="0"/>
          </a:p>
        </p:txBody>
      </p:sp>
      <p:sp>
        <p:nvSpPr>
          <p:cNvPr id="6" name="Text 4"/>
          <p:cNvSpPr/>
          <p:nvPr/>
        </p:nvSpPr>
        <p:spPr>
          <a:xfrm>
            <a:off x="868680" y="2048256"/>
            <a:ext cx="2926080" cy="457200"/>
          </a:xfrm>
          <a:prstGeom prst="rect">
            <a:avLst/>
          </a:prstGeom>
          <a:noFill/>
          <a:ln/>
        </p:spPr>
        <p:txBody>
          <a:bodyPr wrap="square" lIns="0" tIns="0" rIns="0" bIns="0" rtlCol="0" anchor="ctr"/>
          <a:lstStyle/>
          <a:p>
            <a:pPr indent="0" marL="0">
              <a:buNone/>
            </a:pPr>
            <a:r>
              <a:rPr lang="en-US" sz="1350" b="1" dirty="0">
                <a:solidFill>
                  <a:srgbClr val="1A1A1A"/>
                </a:solidFill>
                <a:latin typeface="Calibri" pitchFamily="34" charset="0"/>
                <a:ea typeface="Calibri" pitchFamily="34" charset="-122"/>
                <a:cs typeface="Calibri" pitchFamily="34" charset="-120"/>
              </a:rPr>
              <a:t>JARL and Icom, ~2001</a:t>
            </a:r>
            <a:endParaRPr lang="en-US" sz="1350" dirty="0"/>
          </a:p>
        </p:txBody>
      </p:sp>
      <p:sp>
        <p:nvSpPr>
          <p:cNvPr id="7" name="Shape 5"/>
          <p:cNvSpPr/>
          <p:nvPr/>
        </p:nvSpPr>
        <p:spPr>
          <a:xfrm>
            <a:off x="4069080" y="1691640"/>
            <a:ext cx="3291840" cy="914400"/>
          </a:xfrm>
          <a:prstGeom prst="roundRect">
            <a:avLst>
              <a:gd name="adj" fmla="val 9000"/>
            </a:avLst>
          </a:prstGeom>
          <a:solidFill>
            <a:srgbClr val="F2F4F7"/>
          </a:solidFill>
          <a:ln w="12700">
            <a:solidFill>
              <a:srgbClr val="DDE2E8"/>
            </a:solidFill>
            <a:prstDash val="solid"/>
          </a:ln>
        </p:spPr>
      </p:sp>
      <p:sp>
        <p:nvSpPr>
          <p:cNvPr id="8" name="Text 6"/>
          <p:cNvSpPr/>
          <p:nvPr/>
        </p:nvSpPr>
        <p:spPr>
          <a:xfrm>
            <a:off x="4297680" y="1810512"/>
            <a:ext cx="2926080" cy="228600"/>
          </a:xfrm>
          <a:prstGeom prst="rect">
            <a:avLst/>
          </a:prstGeom>
          <a:noFill/>
          <a:ln/>
        </p:spPr>
        <p:txBody>
          <a:bodyPr wrap="square" lIns="0" tIns="0" rIns="0" bIns="0" rtlCol="0" anchor="ctr"/>
          <a:lstStyle/>
          <a:p>
            <a:pPr indent="0" marL="0">
              <a:buNone/>
            </a:pPr>
            <a:r>
              <a:rPr lang="en-US" sz="1000" b="1" spc="150" kern="0" dirty="0">
                <a:solidFill>
                  <a:srgbClr val="6B7480"/>
                </a:solidFill>
                <a:latin typeface="Calibri" pitchFamily="34" charset="0"/>
                <a:ea typeface="Calibri" pitchFamily="34" charset="-122"/>
                <a:cs typeface="Calibri" pitchFamily="34" charset="-120"/>
              </a:rPr>
              <a:t>VOCODER</a:t>
            </a:r>
            <a:endParaRPr lang="en-US" sz="1000" dirty="0"/>
          </a:p>
        </p:txBody>
      </p:sp>
      <p:sp>
        <p:nvSpPr>
          <p:cNvPr id="9" name="Text 7"/>
          <p:cNvSpPr/>
          <p:nvPr/>
        </p:nvSpPr>
        <p:spPr>
          <a:xfrm>
            <a:off x="4297680" y="2048256"/>
            <a:ext cx="2926080" cy="457200"/>
          </a:xfrm>
          <a:prstGeom prst="rect">
            <a:avLst/>
          </a:prstGeom>
          <a:noFill/>
          <a:ln/>
        </p:spPr>
        <p:txBody>
          <a:bodyPr wrap="square" lIns="0" tIns="0" rIns="0" bIns="0" rtlCol="0" anchor="ctr"/>
          <a:lstStyle/>
          <a:p>
            <a:pPr indent="0" marL="0">
              <a:buNone/>
            </a:pPr>
            <a:r>
              <a:rPr lang="en-US" sz="1350" b="1" dirty="0">
                <a:solidFill>
                  <a:srgbClr val="1A1A1A"/>
                </a:solidFill>
                <a:latin typeface="Calibri" pitchFamily="34" charset="0"/>
                <a:ea typeface="Calibri" pitchFamily="34" charset="-122"/>
                <a:cs typeface="Calibri" pitchFamily="34" charset="-120"/>
              </a:rPr>
              <a:t>AMBE</a:t>
            </a:r>
            <a:endParaRPr lang="en-US" sz="1350" dirty="0"/>
          </a:p>
        </p:txBody>
      </p:sp>
      <p:sp>
        <p:nvSpPr>
          <p:cNvPr id="10" name="Shape 8"/>
          <p:cNvSpPr/>
          <p:nvPr/>
        </p:nvSpPr>
        <p:spPr>
          <a:xfrm>
            <a:off x="7498080" y="1691640"/>
            <a:ext cx="4023360" cy="914400"/>
          </a:xfrm>
          <a:prstGeom prst="roundRect">
            <a:avLst>
              <a:gd name="adj" fmla="val 9000"/>
            </a:avLst>
          </a:prstGeom>
          <a:solidFill>
            <a:srgbClr val="2C3E50"/>
          </a:solidFill>
          <a:ln w="12700">
            <a:solidFill>
              <a:srgbClr val="DDE2E8"/>
            </a:solidFill>
            <a:prstDash val="solid"/>
          </a:ln>
        </p:spPr>
      </p:sp>
      <p:sp>
        <p:nvSpPr>
          <p:cNvPr id="11" name="Text 9"/>
          <p:cNvSpPr/>
          <p:nvPr/>
        </p:nvSpPr>
        <p:spPr>
          <a:xfrm>
            <a:off x="7726680" y="1810512"/>
            <a:ext cx="3657600" cy="228600"/>
          </a:xfrm>
          <a:prstGeom prst="rect">
            <a:avLst/>
          </a:prstGeom>
          <a:noFill/>
          <a:ln/>
        </p:spPr>
        <p:txBody>
          <a:bodyPr wrap="square" lIns="0" tIns="0" rIns="0" bIns="0" rtlCol="0" anchor="ctr"/>
          <a:lstStyle/>
          <a:p>
            <a:pPr indent="0" marL="0">
              <a:buNone/>
            </a:pPr>
            <a:r>
              <a:rPr lang="en-US" sz="1000" b="1" spc="150" kern="0" dirty="0">
                <a:solidFill>
                  <a:srgbClr val="C0392B"/>
                </a:solidFill>
                <a:latin typeface="Calibri" pitchFamily="34" charset="0"/>
                <a:ea typeface="Calibri" pitchFamily="34" charset="-122"/>
                <a:cs typeface="Calibri" pitchFamily="34" charset="-120"/>
              </a:rPr>
              <a:t>SIGNATURE TRAIT</a:t>
            </a:r>
            <a:endParaRPr lang="en-US" sz="1000" dirty="0"/>
          </a:p>
        </p:txBody>
      </p:sp>
      <p:sp>
        <p:nvSpPr>
          <p:cNvPr id="12" name="Text 10"/>
          <p:cNvSpPr/>
          <p:nvPr/>
        </p:nvSpPr>
        <p:spPr>
          <a:xfrm>
            <a:off x="7726680" y="2048256"/>
            <a:ext cx="3657600" cy="457200"/>
          </a:xfrm>
          <a:prstGeom prst="rect">
            <a:avLst/>
          </a:prstGeom>
          <a:noFill/>
          <a:ln/>
        </p:spPr>
        <p:txBody>
          <a:bodyPr wrap="square" lIns="0" tIns="0" rIns="0" bIns="0" rtlCol="0" anchor="ctr"/>
          <a:lstStyle/>
          <a:p>
            <a:pPr indent="0" marL="0">
              <a:buNone/>
            </a:pPr>
            <a:r>
              <a:rPr lang="en-US" sz="1350" b="1" dirty="0">
                <a:solidFill>
                  <a:srgbClr val="FFFFFF"/>
                </a:solidFill>
                <a:latin typeface="Calibri" pitchFamily="34" charset="0"/>
                <a:ea typeface="Calibri" pitchFamily="34" charset="-122"/>
                <a:cs typeface="Calibri" pitchFamily="34" charset="-120"/>
              </a:rPr>
              <a:t>Callsign routing</a:t>
            </a:r>
            <a:endParaRPr lang="en-US" sz="1350" dirty="0"/>
          </a:p>
        </p:txBody>
      </p:sp>
      <p:sp>
        <p:nvSpPr>
          <p:cNvPr id="13" name="Text 11"/>
          <p:cNvSpPr/>
          <p:nvPr/>
        </p:nvSpPr>
        <p:spPr>
          <a:xfrm>
            <a:off x="640080" y="2880360"/>
            <a:ext cx="10881360" cy="3108960"/>
          </a:xfrm>
          <a:prstGeom prst="rect">
            <a:avLst/>
          </a:prstGeom>
          <a:noFill/>
          <a:ln/>
        </p:spPr>
        <p:txBody>
          <a:bodyPr wrap="square" lIns="0" tIns="0" rIns="0" bIns="0" rtlCol="0" anchor="ctr"/>
          <a:lstStyle/>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Where amateur digital voice began. Developed in Japan around the turn of the millennium as an open standard by JARL, the Japanese national society, and brought to market almost entirely by Icom.</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Its voice channel carries your callsign in every transmission — which is what makes callsign routing possible. A gateway can route a call to a specific station by their call, anywhere in the world.</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Far more common today is linking a repeater or hotspot to a reflector — REF, XRF, DCS and the modern XLX — where many systems meet in one conversation. That architecture is the template every later mode borrowed.</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It can sound slightly more robotic than newer modes — the price of being first.</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SIX MODES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DMR — the commercial standard hams adopted</a:t>
            </a:r>
            <a:endParaRPr lang="en-US" sz="3400" dirty="0"/>
          </a:p>
        </p:txBody>
      </p:sp>
      <p:sp>
        <p:nvSpPr>
          <p:cNvPr id="4" name="Shape 2"/>
          <p:cNvSpPr/>
          <p:nvPr/>
        </p:nvSpPr>
        <p:spPr>
          <a:xfrm>
            <a:off x="640080" y="1691640"/>
            <a:ext cx="3291840" cy="914400"/>
          </a:xfrm>
          <a:prstGeom prst="roundRect">
            <a:avLst>
              <a:gd name="adj" fmla="val 9000"/>
            </a:avLst>
          </a:prstGeom>
          <a:solidFill>
            <a:srgbClr val="F2F4F7"/>
          </a:solidFill>
          <a:ln w="12700">
            <a:solidFill>
              <a:srgbClr val="DDE2E8"/>
            </a:solidFill>
            <a:prstDash val="solid"/>
          </a:ln>
        </p:spPr>
      </p:sp>
      <p:sp>
        <p:nvSpPr>
          <p:cNvPr id="5" name="Text 3"/>
          <p:cNvSpPr/>
          <p:nvPr/>
        </p:nvSpPr>
        <p:spPr>
          <a:xfrm>
            <a:off x="868680" y="1810512"/>
            <a:ext cx="2926080" cy="228600"/>
          </a:xfrm>
          <a:prstGeom prst="rect">
            <a:avLst/>
          </a:prstGeom>
          <a:noFill/>
          <a:ln/>
        </p:spPr>
        <p:txBody>
          <a:bodyPr wrap="square" lIns="0" tIns="0" rIns="0" bIns="0" rtlCol="0" anchor="ctr"/>
          <a:lstStyle/>
          <a:p>
            <a:pPr indent="0" marL="0">
              <a:buNone/>
            </a:pPr>
            <a:r>
              <a:rPr lang="en-US" sz="1000" b="1" spc="150" kern="0" dirty="0">
                <a:solidFill>
                  <a:srgbClr val="6B7480"/>
                </a:solidFill>
                <a:latin typeface="Calibri" pitchFamily="34" charset="0"/>
                <a:ea typeface="Calibri" pitchFamily="34" charset="-122"/>
                <a:cs typeface="Calibri" pitchFamily="34" charset="-120"/>
              </a:rPr>
              <a:t>ORIGIN</a:t>
            </a:r>
            <a:endParaRPr lang="en-US" sz="1000" dirty="0"/>
          </a:p>
        </p:txBody>
      </p:sp>
      <p:sp>
        <p:nvSpPr>
          <p:cNvPr id="6" name="Text 4"/>
          <p:cNvSpPr/>
          <p:nvPr/>
        </p:nvSpPr>
        <p:spPr>
          <a:xfrm>
            <a:off x="868680" y="2048256"/>
            <a:ext cx="2926080" cy="457200"/>
          </a:xfrm>
          <a:prstGeom prst="rect">
            <a:avLst/>
          </a:prstGeom>
          <a:noFill/>
          <a:ln/>
        </p:spPr>
        <p:txBody>
          <a:bodyPr wrap="square" lIns="0" tIns="0" rIns="0" bIns="0" rtlCol="0" anchor="ctr"/>
          <a:lstStyle/>
          <a:p>
            <a:pPr indent="0" marL="0">
              <a:buNone/>
            </a:pPr>
            <a:r>
              <a:rPr lang="en-US" sz="1350" b="1" dirty="0">
                <a:solidFill>
                  <a:srgbClr val="1A1A1A"/>
                </a:solidFill>
                <a:latin typeface="Calibri" pitchFamily="34" charset="0"/>
                <a:ea typeface="Calibri" pitchFamily="34" charset="-122"/>
                <a:cs typeface="Calibri" pitchFamily="34" charset="-120"/>
              </a:rPr>
              <a:t>ETSI, 2005</a:t>
            </a:r>
            <a:endParaRPr lang="en-US" sz="1350" dirty="0"/>
          </a:p>
        </p:txBody>
      </p:sp>
      <p:sp>
        <p:nvSpPr>
          <p:cNvPr id="7" name="Shape 5"/>
          <p:cNvSpPr/>
          <p:nvPr/>
        </p:nvSpPr>
        <p:spPr>
          <a:xfrm>
            <a:off x="4069080" y="1691640"/>
            <a:ext cx="3291840" cy="914400"/>
          </a:xfrm>
          <a:prstGeom prst="roundRect">
            <a:avLst>
              <a:gd name="adj" fmla="val 9000"/>
            </a:avLst>
          </a:prstGeom>
          <a:solidFill>
            <a:srgbClr val="F2F4F7"/>
          </a:solidFill>
          <a:ln w="12700">
            <a:solidFill>
              <a:srgbClr val="DDE2E8"/>
            </a:solidFill>
            <a:prstDash val="solid"/>
          </a:ln>
        </p:spPr>
      </p:sp>
      <p:sp>
        <p:nvSpPr>
          <p:cNvPr id="8" name="Text 6"/>
          <p:cNvSpPr/>
          <p:nvPr/>
        </p:nvSpPr>
        <p:spPr>
          <a:xfrm>
            <a:off x="4297680" y="1810512"/>
            <a:ext cx="2926080" cy="228600"/>
          </a:xfrm>
          <a:prstGeom prst="rect">
            <a:avLst/>
          </a:prstGeom>
          <a:noFill/>
          <a:ln/>
        </p:spPr>
        <p:txBody>
          <a:bodyPr wrap="square" lIns="0" tIns="0" rIns="0" bIns="0" rtlCol="0" anchor="ctr"/>
          <a:lstStyle/>
          <a:p>
            <a:pPr indent="0" marL="0">
              <a:buNone/>
            </a:pPr>
            <a:r>
              <a:rPr lang="en-US" sz="1000" b="1" spc="150" kern="0" dirty="0">
                <a:solidFill>
                  <a:srgbClr val="6B7480"/>
                </a:solidFill>
                <a:latin typeface="Calibri" pitchFamily="34" charset="0"/>
                <a:ea typeface="Calibri" pitchFamily="34" charset="-122"/>
                <a:cs typeface="Calibri" pitchFamily="34" charset="-120"/>
              </a:rPr>
              <a:t>VOCODER</a:t>
            </a:r>
            <a:endParaRPr lang="en-US" sz="1000" dirty="0"/>
          </a:p>
        </p:txBody>
      </p:sp>
      <p:sp>
        <p:nvSpPr>
          <p:cNvPr id="9" name="Text 7"/>
          <p:cNvSpPr/>
          <p:nvPr/>
        </p:nvSpPr>
        <p:spPr>
          <a:xfrm>
            <a:off x="4297680" y="2048256"/>
            <a:ext cx="2926080" cy="457200"/>
          </a:xfrm>
          <a:prstGeom prst="rect">
            <a:avLst/>
          </a:prstGeom>
          <a:noFill/>
          <a:ln/>
        </p:spPr>
        <p:txBody>
          <a:bodyPr wrap="square" lIns="0" tIns="0" rIns="0" bIns="0" rtlCol="0" anchor="ctr"/>
          <a:lstStyle/>
          <a:p>
            <a:pPr indent="0" marL="0">
              <a:buNone/>
            </a:pPr>
            <a:r>
              <a:rPr lang="en-US" sz="1350" b="1" dirty="0">
                <a:solidFill>
                  <a:srgbClr val="1A1A1A"/>
                </a:solidFill>
                <a:latin typeface="Calibri" pitchFamily="34" charset="0"/>
                <a:ea typeface="Calibri" pitchFamily="34" charset="-122"/>
                <a:cs typeface="Calibri" pitchFamily="34" charset="-120"/>
              </a:rPr>
              <a:t>AMBE+2</a:t>
            </a:r>
            <a:endParaRPr lang="en-US" sz="1350" dirty="0"/>
          </a:p>
        </p:txBody>
      </p:sp>
      <p:sp>
        <p:nvSpPr>
          <p:cNvPr id="10" name="Shape 8"/>
          <p:cNvSpPr/>
          <p:nvPr/>
        </p:nvSpPr>
        <p:spPr>
          <a:xfrm>
            <a:off x="7498080" y="1691640"/>
            <a:ext cx="4023360" cy="914400"/>
          </a:xfrm>
          <a:prstGeom prst="roundRect">
            <a:avLst>
              <a:gd name="adj" fmla="val 9000"/>
            </a:avLst>
          </a:prstGeom>
          <a:solidFill>
            <a:srgbClr val="2C3E50"/>
          </a:solidFill>
          <a:ln w="12700">
            <a:solidFill>
              <a:srgbClr val="DDE2E8"/>
            </a:solidFill>
            <a:prstDash val="solid"/>
          </a:ln>
        </p:spPr>
      </p:sp>
      <p:sp>
        <p:nvSpPr>
          <p:cNvPr id="11" name="Text 9"/>
          <p:cNvSpPr/>
          <p:nvPr/>
        </p:nvSpPr>
        <p:spPr>
          <a:xfrm>
            <a:off x="7726680" y="1810512"/>
            <a:ext cx="3657600" cy="228600"/>
          </a:xfrm>
          <a:prstGeom prst="rect">
            <a:avLst/>
          </a:prstGeom>
          <a:noFill/>
          <a:ln/>
        </p:spPr>
        <p:txBody>
          <a:bodyPr wrap="square" lIns="0" tIns="0" rIns="0" bIns="0" rtlCol="0" anchor="ctr"/>
          <a:lstStyle/>
          <a:p>
            <a:pPr indent="0" marL="0">
              <a:buNone/>
            </a:pPr>
            <a:r>
              <a:rPr lang="en-US" sz="1000" b="1" spc="150" kern="0" dirty="0">
                <a:solidFill>
                  <a:srgbClr val="C0392B"/>
                </a:solidFill>
                <a:latin typeface="Calibri" pitchFamily="34" charset="0"/>
                <a:ea typeface="Calibri" pitchFamily="34" charset="-122"/>
                <a:cs typeface="Calibri" pitchFamily="34" charset="-120"/>
              </a:rPr>
              <a:t>SIGNATURE TRAIT</a:t>
            </a:r>
            <a:endParaRPr lang="en-US" sz="1000" dirty="0"/>
          </a:p>
        </p:txBody>
      </p:sp>
      <p:sp>
        <p:nvSpPr>
          <p:cNvPr id="12" name="Text 10"/>
          <p:cNvSpPr/>
          <p:nvPr/>
        </p:nvSpPr>
        <p:spPr>
          <a:xfrm>
            <a:off x="7726680" y="2048256"/>
            <a:ext cx="3657600" cy="457200"/>
          </a:xfrm>
          <a:prstGeom prst="rect">
            <a:avLst/>
          </a:prstGeom>
          <a:noFill/>
          <a:ln/>
        </p:spPr>
        <p:txBody>
          <a:bodyPr wrap="square" lIns="0" tIns="0" rIns="0" bIns="0" rtlCol="0" anchor="ctr"/>
          <a:lstStyle/>
          <a:p>
            <a:pPr indent="0" marL="0">
              <a:buNone/>
            </a:pPr>
            <a:r>
              <a:rPr lang="en-US" sz="1350" b="1" dirty="0">
                <a:solidFill>
                  <a:srgbClr val="FFFFFF"/>
                </a:solidFill>
                <a:latin typeface="Calibri" pitchFamily="34" charset="0"/>
                <a:ea typeface="Calibri" pitchFamily="34" charset="-122"/>
                <a:cs typeface="Calibri" pitchFamily="34" charset="-120"/>
              </a:rPr>
              <a:t>TDMA: two conversations, one channel</a:t>
            </a:r>
            <a:endParaRPr lang="en-US" sz="1350" dirty="0"/>
          </a:p>
        </p:txBody>
      </p:sp>
      <p:sp>
        <p:nvSpPr>
          <p:cNvPr id="13" name="Text 11"/>
          <p:cNvSpPr/>
          <p:nvPr/>
        </p:nvSpPr>
        <p:spPr>
          <a:xfrm>
            <a:off x="640080" y="2880360"/>
            <a:ext cx="10881360" cy="3108960"/>
          </a:xfrm>
          <a:prstGeom prst="rect">
            <a:avLst/>
          </a:prstGeom>
          <a:noFill/>
          <a:ln/>
        </p:spPr>
        <p:txBody>
          <a:bodyPr wrap="square" lIns="0" tIns="0" rIns="0" bIns="0" rtlCol="0" anchor="ctr"/>
          <a:lstStyle/>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A European commercial standard, published by ETSI in the mid-2000s for business and professional radio. Hams adopted it for one simple reason: the radios are everywhere and inexpensive.</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Its signature trait is TDMA — two time slots alternating on one frequency, so a single repeater carries two independent conversations at the same time. No other mode here does that.</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Today it is the most popular amateur digital voice mode, with worldwide networks — BrandMeister, TGIF, FreeDMR and others — organised around talkgroups.</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The price of admission is the codeplug. Programming the radio is where nearly everyone gets stuck first, and it is the honest reason some people give up.</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SIX MODES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C4FM / System Fusion — the gentle on-ramp</a:t>
            </a:r>
            <a:endParaRPr lang="en-US" sz="3400" dirty="0"/>
          </a:p>
        </p:txBody>
      </p:sp>
      <p:sp>
        <p:nvSpPr>
          <p:cNvPr id="4" name="Shape 2"/>
          <p:cNvSpPr/>
          <p:nvPr/>
        </p:nvSpPr>
        <p:spPr>
          <a:xfrm>
            <a:off x="640080" y="1691640"/>
            <a:ext cx="3291840" cy="914400"/>
          </a:xfrm>
          <a:prstGeom prst="roundRect">
            <a:avLst>
              <a:gd name="adj" fmla="val 9000"/>
            </a:avLst>
          </a:prstGeom>
          <a:solidFill>
            <a:srgbClr val="F2F4F7"/>
          </a:solidFill>
          <a:ln w="12700">
            <a:solidFill>
              <a:srgbClr val="DDE2E8"/>
            </a:solidFill>
            <a:prstDash val="solid"/>
          </a:ln>
        </p:spPr>
      </p:sp>
      <p:sp>
        <p:nvSpPr>
          <p:cNvPr id="5" name="Text 3"/>
          <p:cNvSpPr/>
          <p:nvPr/>
        </p:nvSpPr>
        <p:spPr>
          <a:xfrm>
            <a:off x="868680" y="1810512"/>
            <a:ext cx="2926080" cy="228600"/>
          </a:xfrm>
          <a:prstGeom prst="rect">
            <a:avLst/>
          </a:prstGeom>
          <a:noFill/>
          <a:ln/>
        </p:spPr>
        <p:txBody>
          <a:bodyPr wrap="square" lIns="0" tIns="0" rIns="0" bIns="0" rtlCol="0" anchor="ctr"/>
          <a:lstStyle/>
          <a:p>
            <a:pPr indent="0" marL="0">
              <a:buNone/>
            </a:pPr>
            <a:r>
              <a:rPr lang="en-US" sz="1000" b="1" spc="150" kern="0" dirty="0">
                <a:solidFill>
                  <a:srgbClr val="6B7480"/>
                </a:solidFill>
                <a:latin typeface="Calibri" pitchFamily="34" charset="0"/>
                <a:ea typeface="Calibri" pitchFamily="34" charset="-122"/>
                <a:cs typeface="Calibri" pitchFamily="34" charset="-120"/>
              </a:rPr>
              <a:t>ORIGIN</a:t>
            </a:r>
            <a:endParaRPr lang="en-US" sz="1000" dirty="0"/>
          </a:p>
        </p:txBody>
      </p:sp>
      <p:sp>
        <p:nvSpPr>
          <p:cNvPr id="6" name="Text 4"/>
          <p:cNvSpPr/>
          <p:nvPr/>
        </p:nvSpPr>
        <p:spPr>
          <a:xfrm>
            <a:off x="868680" y="2048256"/>
            <a:ext cx="2926080" cy="457200"/>
          </a:xfrm>
          <a:prstGeom prst="rect">
            <a:avLst/>
          </a:prstGeom>
          <a:noFill/>
          <a:ln/>
        </p:spPr>
        <p:txBody>
          <a:bodyPr wrap="square" lIns="0" tIns="0" rIns="0" bIns="0" rtlCol="0" anchor="ctr"/>
          <a:lstStyle/>
          <a:p>
            <a:pPr indent="0" marL="0">
              <a:buNone/>
            </a:pPr>
            <a:r>
              <a:rPr lang="en-US" sz="1350" b="1" dirty="0">
                <a:solidFill>
                  <a:srgbClr val="1A1A1A"/>
                </a:solidFill>
                <a:latin typeface="Calibri" pitchFamily="34" charset="0"/>
                <a:ea typeface="Calibri" pitchFamily="34" charset="-122"/>
                <a:cs typeface="Calibri" pitchFamily="34" charset="-120"/>
              </a:rPr>
              <a:t>Yaesu, 2013</a:t>
            </a:r>
            <a:endParaRPr lang="en-US" sz="1350" dirty="0"/>
          </a:p>
        </p:txBody>
      </p:sp>
      <p:sp>
        <p:nvSpPr>
          <p:cNvPr id="7" name="Shape 5"/>
          <p:cNvSpPr/>
          <p:nvPr/>
        </p:nvSpPr>
        <p:spPr>
          <a:xfrm>
            <a:off x="4069080" y="1691640"/>
            <a:ext cx="3291840" cy="914400"/>
          </a:xfrm>
          <a:prstGeom prst="roundRect">
            <a:avLst>
              <a:gd name="adj" fmla="val 9000"/>
            </a:avLst>
          </a:prstGeom>
          <a:solidFill>
            <a:srgbClr val="F2F4F7"/>
          </a:solidFill>
          <a:ln w="12700">
            <a:solidFill>
              <a:srgbClr val="DDE2E8"/>
            </a:solidFill>
            <a:prstDash val="solid"/>
          </a:ln>
        </p:spPr>
      </p:sp>
      <p:sp>
        <p:nvSpPr>
          <p:cNvPr id="8" name="Text 6"/>
          <p:cNvSpPr/>
          <p:nvPr/>
        </p:nvSpPr>
        <p:spPr>
          <a:xfrm>
            <a:off x="4297680" y="1810512"/>
            <a:ext cx="2926080" cy="228600"/>
          </a:xfrm>
          <a:prstGeom prst="rect">
            <a:avLst/>
          </a:prstGeom>
          <a:noFill/>
          <a:ln/>
        </p:spPr>
        <p:txBody>
          <a:bodyPr wrap="square" lIns="0" tIns="0" rIns="0" bIns="0" rtlCol="0" anchor="ctr"/>
          <a:lstStyle/>
          <a:p>
            <a:pPr indent="0" marL="0">
              <a:buNone/>
            </a:pPr>
            <a:r>
              <a:rPr lang="en-US" sz="1000" b="1" spc="150" kern="0" dirty="0">
                <a:solidFill>
                  <a:srgbClr val="6B7480"/>
                </a:solidFill>
                <a:latin typeface="Calibri" pitchFamily="34" charset="0"/>
                <a:ea typeface="Calibri" pitchFamily="34" charset="-122"/>
                <a:cs typeface="Calibri" pitchFamily="34" charset="-120"/>
              </a:rPr>
              <a:t>VOCODER</a:t>
            </a:r>
            <a:endParaRPr lang="en-US" sz="1000" dirty="0"/>
          </a:p>
        </p:txBody>
      </p:sp>
      <p:sp>
        <p:nvSpPr>
          <p:cNvPr id="9" name="Text 7"/>
          <p:cNvSpPr/>
          <p:nvPr/>
        </p:nvSpPr>
        <p:spPr>
          <a:xfrm>
            <a:off x="4297680" y="2048256"/>
            <a:ext cx="2926080" cy="457200"/>
          </a:xfrm>
          <a:prstGeom prst="rect">
            <a:avLst/>
          </a:prstGeom>
          <a:noFill/>
          <a:ln/>
        </p:spPr>
        <p:txBody>
          <a:bodyPr wrap="square" lIns="0" tIns="0" rIns="0" bIns="0" rtlCol="0" anchor="ctr"/>
          <a:lstStyle/>
          <a:p>
            <a:pPr indent="0" marL="0">
              <a:buNone/>
            </a:pPr>
            <a:r>
              <a:rPr lang="en-US" sz="1350" b="1" dirty="0">
                <a:solidFill>
                  <a:srgbClr val="1A1A1A"/>
                </a:solidFill>
                <a:latin typeface="Calibri" pitchFamily="34" charset="0"/>
                <a:ea typeface="Calibri" pitchFamily="34" charset="-122"/>
                <a:cs typeface="Calibri" pitchFamily="34" charset="-120"/>
              </a:rPr>
              <a:t>AMBE+2</a:t>
            </a:r>
            <a:endParaRPr lang="en-US" sz="1350" dirty="0"/>
          </a:p>
        </p:txBody>
      </p:sp>
      <p:sp>
        <p:nvSpPr>
          <p:cNvPr id="10" name="Shape 8"/>
          <p:cNvSpPr/>
          <p:nvPr/>
        </p:nvSpPr>
        <p:spPr>
          <a:xfrm>
            <a:off x="7498080" y="1691640"/>
            <a:ext cx="4023360" cy="914400"/>
          </a:xfrm>
          <a:prstGeom prst="roundRect">
            <a:avLst>
              <a:gd name="adj" fmla="val 9000"/>
            </a:avLst>
          </a:prstGeom>
          <a:solidFill>
            <a:srgbClr val="2C3E50"/>
          </a:solidFill>
          <a:ln w="12700">
            <a:solidFill>
              <a:srgbClr val="DDE2E8"/>
            </a:solidFill>
            <a:prstDash val="solid"/>
          </a:ln>
        </p:spPr>
      </p:sp>
      <p:sp>
        <p:nvSpPr>
          <p:cNvPr id="11" name="Text 9"/>
          <p:cNvSpPr/>
          <p:nvPr/>
        </p:nvSpPr>
        <p:spPr>
          <a:xfrm>
            <a:off x="7726680" y="1810512"/>
            <a:ext cx="3657600" cy="228600"/>
          </a:xfrm>
          <a:prstGeom prst="rect">
            <a:avLst/>
          </a:prstGeom>
          <a:noFill/>
          <a:ln/>
        </p:spPr>
        <p:txBody>
          <a:bodyPr wrap="square" lIns="0" tIns="0" rIns="0" bIns="0" rtlCol="0" anchor="ctr"/>
          <a:lstStyle/>
          <a:p>
            <a:pPr indent="0" marL="0">
              <a:buNone/>
            </a:pPr>
            <a:r>
              <a:rPr lang="en-US" sz="1000" b="1" spc="150" kern="0" dirty="0">
                <a:solidFill>
                  <a:srgbClr val="C0392B"/>
                </a:solidFill>
                <a:latin typeface="Calibri" pitchFamily="34" charset="0"/>
                <a:ea typeface="Calibri" pitchFamily="34" charset="-122"/>
                <a:cs typeface="Calibri" pitchFamily="34" charset="-120"/>
              </a:rPr>
              <a:t>SIGNATURE TRAIT</a:t>
            </a:r>
            <a:endParaRPr lang="en-US" sz="1000" dirty="0"/>
          </a:p>
        </p:txBody>
      </p:sp>
      <p:sp>
        <p:nvSpPr>
          <p:cNvPr id="12" name="Text 10"/>
          <p:cNvSpPr/>
          <p:nvPr/>
        </p:nvSpPr>
        <p:spPr>
          <a:xfrm>
            <a:off x="7726680" y="2048256"/>
            <a:ext cx="3657600" cy="457200"/>
          </a:xfrm>
          <a:prstGeom prst="rect">
            <a:avLst/>
          </a:prstGeom>
          <a:noFill/>
          <a:ln/>
        </p:spPr>
        <p:txBody>
          <a:bodyPr wrap="square" lIns="0" tIns="0" rIns="0" bIns="0" rtlCol="0" anchor="ctr"/>
          <a:lstStyle/>
          <a:p>
            <a:pPr indent="0" marL="0">
              <a:buNone/>
            </a:pPr>
            <a:r>
              <a:rPr lang="en-US" sz="1350" b="1" dirty="0">
                <a:solidFill>
                  <a:srgbClr val="FFFFFF"/>
                </a:solidFill>
                <a:latin typeface="Calibri" pitchFamily="34" charset="0"/>
                <a:ea typeface="Calibri" pitchFamily="34" charset="-122"/>
                <a:cs typeface="Calibri" pitchFamily="34" charset="-120"/>
              </a:rPr>
              <a:t>AMS: analog and digital share one channel</a:t>
            </a:r>
            <a:endParaRPr lang="en-US" sz="1350" dirty="0"/>
          </a:p>
        </p:txBody>
      </p:sp>
      <p:sp>
        <p:nvSpPr>
          <p:cNvPr id="13" name="Text 11"/>
          <p:cNvSpPr/>
          <p:nvPr/>
        </p:nvSpPr>
        <p:spPr>
          <a:xfrm>
            <a:off x="640080" y="2880360"/>
            <a:ext cx="10881360" cy="3108960"/>
          </a:xfrm>
          <a:prstGeom prst="rect">
            <a:avLst/>
          </a:prstGeom>
          <a:noFill/>
          <a:ln/>
        </p:spPr>
        <p:txBody>
          <a:bodyPr wrap="square" lIns="0" tIns="0" rIns="0" bIns="0" rtlCol="0" anchor="ctr"/>
          <a:lstStyle/>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Yaesu's digital mode, launched in 2013, transmitting C4FM — four-level FSK — and speaking the same AMBE+2 vocoder as DMR.</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Its signature trait is Automatic Mode Select. A Fusion repeater or radio hears analog FM and digital C4FM on the same channel and answers each in kind.</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That made it the gentlest upgrade path ever offered to a club: replace the analog repeater with a Fusion machine and the analog operators never lose access. Nobody has to be told their radio no longer works.</a:t>
            </a:r>
            <a:endParaRPr lang="en-US" sz="1500" dirty="0"/>
          </a:p>
          <a:p>
            <a:pPr marL="342900" indent="-342900">
              <a:spcAft>
                <a:spcPts val="1100"/>
              </a:spcAft>
              <a:buSzPct val="100000"/>
              <a:buChar char="•"/>
            </a:pPr>
            <a:r>
              <a:rPr lang="en-US" sz="1500" dirty="0">
                <a:solidFill>
                  <a:srgbClr val="1A1A1A"/>
                </a:solidFill>
                <a:latin typeface="Calibri" pitchFamily="34" charset="0"/>
                <a:ea typeface="Calibri" pitchFamily="34" charset="-122"/>
                <a:cs typeface="Calibri" pitchFamily="34" charset="-120"/>
              </a:rPr>
              <a:t>Networking comes in two flavours — Yaesu's own Wires-X, and the open YSF reflector world the hotspot community built around the protocol. That split confuses newcomers more than anything else about the mode.</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Voice: The Six Modes, and How to Start (v1.0)</dc:title>
  <dc:subject>PptxGenJS Presentation</dc:subject>
  <dc:creator/>
  <cp:lastModifiedBy/>
  <cp:revision>1</cp:revision>
  <dcterms:created xsi:type="dcterms:W3CDTF">2026-08-17T22:37:10Z</dcterms:created>
  <dcterms:modified xsi:type="dcterms:W3CDTF">2026-08-17T22:37:10Z</dcterms:modified>
</cp:coreProperties>
</file>